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1" r:id="rId2"/>
    <p:sldId id="257" r:id="rId3"/>
    <p:sldId id="258" r:id="rId4"/>
    <p:sldId id="259" r:id="rId5"/>
    <p:sldId id="260" r:id="rId6"/>
    <p:sldId id="261" r:id="rId7"/>
    <p:sldId id="262" r:id="rId8"/>
    <p:sldId id="268" r:id="rId9"/>
    <p:sldId id="264" r:id="rId10"/>
    <p:sldId id="265" r:id="rId11"/>
    <p:sldId id="266" r:id="rId12"/>
    <p:sldId id="269" r:id="rId13"/>
    <p:sldId id="270" r:id="rId14"/>
    <p:sldId id="263" r:id="rId15"/>
    <p:sldId id="267" r:id="rId16"/>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66" d="100"/>
          <a:sy n="66" d="100"/>
        </p:scale>
        <p:origin x="668"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0C5E1A3-F988-4ECE-9FD1-8E9882E59B6B}" type="doc">
      <dgm:prSet loTypeId="urn:microsoft.com/office/officeart/2005/8/layout/hProcess9" loCatId="process" qsTypeId="urn:microsoft.com/office/officeart/2005/8/quickstyle/simple1" qsCatId="simple" csTypeId="urn:microsoft.com/office/officeart/2005/8/colors/accent1_2" csCatId="accent1" phldr="1"/>
      <dgm:spPr/>
    </dgm:pt>
    <dgm:pt modelId="{180DE0A7-A7A6-47E9-BFE8-0262B590309A}">
      <dgm:prSet phldrT="[Texto]"/>
      <dgm:spPr/>
      <dgm:t>
        <a:bodyPr/>
        <a:lstStyle/>
        <a:p>
          <a:pPr rtl="0"/>
          <a:r>
            <a:rPr lang="es-ES" b="0" i="0" u="none" dirty="0" smtClean="0"/>
            <a:t>La composición es sumamente importante para la fotografía, nos referimos a que se tiene que entender los aspectos que influyen directamente en la calidad de la foto o del resultado final. En fotografía la composición señala a todas aquellas decisiones que se toman antes de disparar la cámara y que se refieren a la disposición de los objetos dentro del encuadre.</a:t>
          </a:r>
          <a:endParaRPr lang="es-ES" b="0" dirty="0" smtClean="0"/>
        </a:p>
        <a:p>
          <a:pPr rtl="0"/>
          <a:endParaRPr lang="es-MX" dirty="0"/>
        </a:p>
      </dgm:t>
    </dgm:pt>
    <dgm:pt modelId="{250D0F90-F67D-486E-A474-0911061D1888}" type="parTrans" cxnId="{99049EE4-7498-4F41-A2F8-94FE262164F2}">
      <dgm:prSet/>
      <dgm:spPr/>
      <dgm:t>
        <a:bodyPr/>
        <a:lstStyle/>
        <a:p>
          <a:endParaRPr lang="es-MX"/>
        </a:p>
      </dgm:t>
    </dgm:pt>
    <dgm:pt modelId="{0A2E9651-13F9-4D30-A920-D37824C1A376}" type="sibTrans" cxnId="{99049EE4-7498-4F41-A2F8-94FE262164F2}">
      <dgm:prSet/>
      <dgm:spPr/>
      <dgm:t>
        <a:bodyPr/>
        <a:lstStyle/>
        <a:p>
          <a:endParaRPr lang="es-MX"/>
        </a:p>
      </dgm:t>
    </dgm:pt>
    <dgm:pt modelId="{7DDD4D23-F08D-4454-8490-013298C34182}" type="pres">
      <dgm:prSet presAssocID="{10C5E1A3-F988-4ECE-9FD1-8E9882E59B6B}" presName="CompostProcess" presStyleCnt="0">
        <dgm:presLayoutVars>
          <dgm:dir/>
          <dgm:resizeHandles val="exact"/>
        </dgm:presLayoutVars>
      </dgm:prSet>
      <dgm:spPr/>
    </dgm:pt>
    <dgm:pt modelId="{E153F4A0-ACE6-4074-8B03-7B74ECA59DEE}" type="pres">
      <dgm:prSet presAssocID="{10C5E1A3-F988-4ECE-9FD1-8E9882E59B6B}" presName="arrow" presStyleLbl="bgShp" presStyleIdx="0" presStyleCnt="1" custScaleX="117647"/>
      <dgm:spPr/>
    </dgm:pt>
    <dgm:pt modelId="{ED351A2C-A525-4633-96BF-B09E555886BB}" type="pres">
      <dgm:prSet presAssocID="{10C5E1A3-F988-4ECE-9FD1-8E9882E59B6B}" presName="linearProcess" presStyleCnt="0"/>
      <dgm:spPr/>
    </dgm:pt>
    <dgm:pt modelId="{DB1E16D0-96AF-4D99-AB4F-CFADDEC7EDB4}" type="pres">
      <dgm:prSet presAssocID="{180DE0A7-A7A6-47E9-BFE8-0262B590309A}" presName="textNode" presStyleLbl="node1" presStyleIdx="0" presStyleCnt="1">
        <dgm:presLayoutVars>
          <dgm:bulletEnabled val="1"/>
        </dgm:presLayoutVars>
      </dgm:prSet>
      <dgm:spPr/>
      <dgm:t>
        <a:bodyPr/>
        <a:lstStyle/>
        <a:p>
          <a:endParaRPr lang="es-MX"/>
        </a:p>
      </dgm:t>
    </dgm:pt>
  </dgm:ptLst>
  <dgm:cxnLst>
    <dgm:cxn modelId="{17EDA3A6-BD9D-459C-B564-4EE84F8D2166}" type="presOf" srcId="{180DE0A7-A7A6-47E9-BFE8-0262B590309A}" destId="{DB1E16D0-96AF-4D99-AB4F-CFADDEC7EDB4}" srcOrd="0" destOrd="0" presId="urn:microsoft.com/office/officeart/2005/8/layout/hProcess9"/>
    <dgm:cxn modelId="{3BF33313-5859-4A1E-8F72-AA4ED5C930A5}" type="presOf" srcId="{10C5E1A3-F988-4ECE-9FD1-8E9882E59B6B}" destId="{7DDD4D23-F08D-4454-8490-013298C34182}" srcOrd="0" destOrd="0" presId="urn:microsoft.com/office/officeart/2005/8/layout/hProcess9"/>
    <dgm:cxn modelId="{99049EE4-7498-4F41-A2F8-94FE262164F2}" srcId="{10C5E1A3-F988-4ECE-9FD1-8E9882E59B6B}" destId="{180DE0A7-A7A6-47E9-BFE8-0262B590309A}" srcOrd="0" destOrd="0" parTransId="{250D0F90-F67D-486E-A474-0911061D1888}" sibTransId="{0A2E9651-13F9-4D30-A920-D37824C1A376}"/>
    <dgm:cxn modelId="{1BD901F4-B3AC-44EA-9240-9A2B77DA3EE7}" type="presParOf" srcId="{7DDD4D23-F08D-4454-8490-013298C34182}" destId="{E153F4A0-ACE6-4074-8B03-7B74ECA59DEE}" srcOrd="0" destOrd="0" presId="urn:microsoft.com/office/officeart/2005/8/layout/hProcess9"/>
    <dgm:cxn modelId="{60DD1487-1DA2-4951-B055-BBFE5CB4E510}" type="presParOf" srcId="{7DDD4D23-F08D-4454-8490-013298C34182}" destId="{ED351A2C-A525-4633-96BF-B09E555886BB}" srcOrd="1" destOrd="0" presId="urn:microsoft.com/office/officeart/2005/8/layout/hProcess9"/>
    <dgm:cxn modelId="{D0CADB8E-EE5E-4A1B-9D44-A318916364F7}" type="presParOf" srcId="{ED351A2C-A525-4633-96BF-B09E555886BB}" destId="{DB1E16D0-96AF-4D99-AB4F-CFADDEC7EDB4}" srcOrd="0"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6DDC22C-5E44-4EE1-8966-84AD983C55C0}" type="doc">
      <dgm:prSet loTypeId="urn:microsoft.com/office/officeart/2005/8/layout/arrow6" loCatId="process" qsTypeId="urn:microsoft.com/office/officeart/2005/8/quickstyle/simple1" qsCatId="simple" csTypeId="urn:microsoft.com/office/officeart/2005/8/colors/accent3_5" csCatId="accent3" phldr="1"/>
      <dgm:spPr/>
      <dgm:t>
        <a:bodyPr/>
        <a:lstStyle/>
        <a:p>
          <a:endParaRPr lang="es-MX"/>
        </a:p>
      </dgm:t>
    </dgm:pt>
    <dgm:pt modelId="{097C4D93-1F81-4A93-9CA2-E4D290E7C9CE}">
      <dgm:prSet phldrT="[Texto]" custT="1"/>
      <dgm:spPr/>
      <dgm:t>
        <a:bodyPr/>
        <a:lstStyle/>
        <a:p>
          <a:r>
            <a:rPr lang="es-ES" sz="1600" b="1" i="0" u="none" dirty="0" smtClean="0"/>
            <a:t>Valor denotativo.</a:t>
          </a:r>
        </a:p>
        <a:p>
          <a:r>
            <a:rPr lang="es-ES" sz="1400" b="0" i="0" u="none" dirty="0" smtClean="0"/>
            <a:t> Son los elementos tal y como se presentan en la imagen.</a:t>
          </a:r>
        </a:p>
        <a:p>
          <a:r>
            <a:rPr lang="es-ES" sz="1400" b="0" i="0" u="none" dirty="0" smtClean="0"/>
            <a:t> Se entienden por medio de la experiencia de vida, aprendizajes adquiridos y los procesos socio-culturales emblemáticos que reconocemos como parte de nuestra educación, entorno y trayectoria de vida. </a:t>
          </a:r>
        </a:p>
        <a:p>
          <a:pPr rtl="0"/>
          <a:endParaRPr lang="es-MX" sz="1400" dirty="0"/>
        </a:p>
      </dgm:t>
    </dgm:pt>
    <dgm:pt modelId="{8987E52A-FF42-4043-B72F-FE4B8F0DF4C6}" type="parTrans" cxnId="{52F529AB-AB11-491D-9C99-C7876B55E192}">
      <dgm:prSet/>
      <dgm:spPr/>
      <dgm:t>
        <a:bodyPr/>
        <a:lstStyle/>
        <a:p>
          <a:endParaRPr lang="es-MX"/>
        </a:p>
      </dgm:t>
    </dgm:pt>
    <dgm:pt modelId="{FF4B9543-B5B7-47B3-9C6A-CA639369CD46}" type="sibTrans" cxnId="{52F529AB-AB11-491D-9C99-C7876B55E192}">
      <dgm:prSet/>
      <dgm:spPr/>
      <dgm:t>
        <a:bodyPr/>
        <a:lstStyle/>
        <a:p>
          <a:endParaRPr lang="es-MX"/>
        </a:p>
      </dgm:t>
    </dgm:pt>
    <dgm:pt modelId="{C85F156D-B579-4AE5-87EE-87431CBFA9D5}">
      <dgm:prSet phldrT="[Texto]"/>
      <dgm:spPr/>
      <dgm:t>
        <a:bodyPr/>
        <a:lstStyle/>
        <a:p>
          <a:r>
            <a:rPr lang="es-ES" b="1" i="0" u="none" dirty="0" smtClean="0"/>
            <a:t>Valor connotativo. </a:t>
          </a:r>
        </a:p>
        <a:p>
          <a:r>
            <a:rPr lang="es-ES" b="0" i="0" u="none" dirty="0" smtClean="0"/>
            <a:t>El significado de la imagen. Los valores que uno puede darle a una fotografía así como los mensajes no explícitos de la misma y que requieren de códigos compartidos para su interpretación. – La significación de la imagen-.</a:t>
          </a:r>
          <a:endParaRPr lang="es-ES" b="0" dirty="0" smtClean="0"/>
        </a:p>
        <a:p>
          <a:pPr rtl="0"/>
          <a:endParaRPr lang="es-MX" dirty="0"/>
        </a:p>
      </dgm:t>
    </dgm:pt>
    <dgm:pt modelId="{B9872880-F904-4C41-86D0-B8EA6A3222D4}" type="parTrans" cxnId="{092A5A21-18E4-44D1-B04B-D45D6CA81B22}">
      <dgm:prSet/>
      <dgm:spPr/>
      <dgm:t>
        <a:bodyPr/>
        <a:lstStyle/>
        <a:p>
          <a:endParaRPr lang="es-MX"/>
        </a:p>
      </dgm:t>
    </dgm:pt>
    <dgm:pt modelId="{B689B4FC-B3AB-41EF-9AA0-0A31CC90BFA2}" type="sibTrans" cxnId="{092A5A21-18E4-44D1-B04B-D45D6CA81B22}">
      <dgm:prSet/>
      <dgm:spPr/>
      <dgm:t>
        <a:bodyPr/>
        <a:lstStyle/>
        <a:p>
          <a:endParaRPr lang="es-MX"/>
        </a:p>
      </dgm:t>
    </dgm:pt>
    <dgm:pt modelId="{D5677DE8-2059-48EE-A37A-9212548B313D}" type="pres">
      <dgm:prSet presAssocID="{76DDC22C-5E44-4EE1-8966-84AD983C55C0}" presName="compositeShape" presStyleCnt="0">
        <dgm:presLayoutVars>
          <dgm:chMax val="2"/>
          <dgm:dir/>
          <dgm:resizeHandles val="exact"/>
        </dgm:presLayoutVars>
      </dgm:prSet>
      <dgm:spPr/>
    </dgm:pt>
    <dgm:pt modelId="{C680068F-47BE-40C0-836C-B26D4DD8A303}" type="pres">
      <dgm:prSet presAssocID="{76DDC22C-5E44-4EE1-8966-84AD983C55C0}" presName="ribbon" presStyleLbl="node1" presStyleIdx="0" presStyleCnt="1">
        <dgm:style>
          <a:lnRef idx="2">
            <a:schemeClr val="accent3">
              <a:shade val="50000"/>
            </a:schemeClr>
          </a:lnRef>
          <a:fillRef idx="1">
            <a:schemeClr val="accent3"/>
          </a:fillRef>
          <a:effectRef idx="0">
            <a:schemeClr val="accent3"/>
          </a:effectRef>
          <a:fontRef idx="minor">
            <a:schemeClr val="lt1"/>
          </a:fontRef>
        </dgm:style>
      </dgm:prSet>
      <dgm:spPr/>
    </dgm:pt>
    <dgm:pt modelId="{281CA91D-01B9-4DE8-A496-CFBFD308E826}" type="pres">
      <dgm:prSet presAssocID="{76DDC22C-5E44-4EE1-8966-84AD983C55C0}" presName="leftArrowText" presStyleLbl="node1" presStyleIdx="0" presStyleCnt="1">
        <dgm:presLayoutVars>
          <dgm:chMax val="0"/>
          <dgm:bulletEnabled val="1"/>
        </dgm:presLayoutVars>
      </dgm:prSet>
      <dgm:spPr/>
      <dgm:t>
        <a:bodyPr/>
        <a:lstStyle/>
        <a:p>
          <a:endParaRPr lang="es-MX"/>
        </a:p>
      </dgm:t>
    </dgm:pt>
    <dgm:pt modelId="{04AFCC27-10D6-43E4-B366-DA596AC973E9}" type="pres">
      <dgm:prSet presAssocID="{76DDC22C-5E44-4EE1-8966-84AD983C55C0}" presName="rightArrowText" presStyleLbl="node1" presStyleIdx="0" presStyleCnt="1">
        <dgm:presLayoutVars>
          <dgm:chMax val="0"/>
          <dgm:bulletEnabled val="1"/>
        </dgm:presLayoutVars>
      </dgm:prSet>
      <dgm:spPr/>
      <dgm:t>
        <a:bodyPr/>
        <a:lstStyle/>
        <a:p>
          <a:endParaRPr lang="es-MX"/>
        </a:p>
      </dgm:t>
    </dgm:pt>
  </dgm:ptLst>
  <dgm:cxnLst>
    <dgm:cxn modelId="{B5C55191-42AE-43E4-BCCB-8E57A472130C}" type="presOf" srcId="{76DDC22C-5E44-4EE1-8966-84AD983C55C0}" destId="{D5677DE8-2059-48EE-A37A-9212548B313D}" srcOrd="0" destOrd="0" presId="urn:microsoft.com/office/officeart/2005/8/layout/arrow6"/>
    <dgm:cxn modelId="{092A5A21-18E4-44D1-B04B-D45D6CA81B22}" srcId="{76DDC22C-5E44-4EE1-8966-84AD983C55C0}" destId="{C85F156D-B579-4AE5-87EE-87431CBFA9D5}" srcOrd="1" destOrd="0" parTransId="{B9872880-F904-4C41-86D0-B8EA6A3222D4}" sibTransId="{B689B4FC-B3AB-41EF-9AA0-0A31CC90BFA2}"/>
    <dgm:cxn modelId="{52F529AB-AB11-491D-9C99-C7876B55E192}" srcId="{76DDC22C-5E44-4EE1-8966-84AD983C55C0}" destId="{097C4D93-1F81-4A93-9CA2-E4D290E7C9CE}" srcOrd="0" destOrd="0" parTransId="{8987E52A-FF42-4043-B72F-FE4B8F0DF4C6}" sibTransId="{FF4B9543-B5B7-47B3-9C6A-CA639369CD46}"/>
    <dgm:cxn modelId="{2A5FB85E-12C5-4D92-9DB4-906DF30B7D6F}" type="presOf" srcId="{097C4D93-1F81-4A93-9CA2-E4D290E7C9CE}" destId="{281CA91D-01B9-4DE8-A496-CFBFD308E826}" srcOrd="0" destOrd="0" presId="urn:microsoft.com/office/officeart/2005/8/layout/arrow6"/>
    <dgm:cxn modelId="{37E58416-A3CB-4734-AD63-4C597BD946D5}" type="presOf" srcId="{C85F156D-B579-4AE5-87EE-87431CBFA9D5}" destId="{04AFCC27-10D6-43E4-B366-DA596AC973E9}" srcOrd="0" destOrd="0" presId="urn:microsoft.com/office/officeart/2005/8/layout/arrow6"/>
    <dgm:cxn modelId="{A5D2363B-D958-4CC9-950A-8D64D6162D74}" type="presParOf" srcId="{D5677DE8-2059-48EE-A37A-9212548B313D}" destId="{C680068F-47BE-40C0-836C-B26D4DD8A303}" srcOrd="0" destOrd="0" presId="urn:microsoft.com/office/officeart/2005/8/layout/arrow6"/>
    <dgm:cxn modelId="{073DB91E-A126-4C1E-8BD1-6AB7B2AB20A2}" type="presParOf" srcId="{D5677DE8-2059-48EE-A37A-9212548B313D}" destId="{281CA91D-01B9-4DE8-A496-CFBFD308E826}" srcOrd="1" destOrd="0" presId="urn:microsoft.com/office/officeart/2005/8/layout/arrow6"/>
    <dgm:cxn modelId="{BD96BCA3-6990-4D16-B372-8D10EE587BFF}" type="presParOf" srcId="{D5677DE8-2059-48EE-A37A-9212548B313D}" destId="{04AFCC27-10D6-43E4-B366-DA596AC973E9}" srcOrd="2" destOrd="0" presId="urn:microsoft.com/office/officeart/2005/8/layout/arrow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53F4A0-ACE6-4074-8B03-7B74ECA59DEE}">
      <dsp:nvSpPr>
        <dsp:cNvPr id="0" name=""/>
        <dsp:cNvSpPr/>
      </dsp:nvSpPr>
      <dsp:spPr>
        <a:xfrm>
          <a:off x="2" y="0"/>
          <a:ext cx="10115343" cy="3651046"/>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B1E16D0-96AF-4D99-AB4F-CFADDEC7EDB4}">
      <dsp:nvSpPr>
        <dsp:cNvPr id="0" name=""/>
        <dsp:cNvSpPr/>
      </dsp:nvSpPr>
      <dsp:spPr>
        <a:xfrm>
          <a:off x="1327639" y="1095313"/>
          <a:ext cx="7460069" cy="146041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rtl="0">
            <a:lnSpc>
              <a:spcPct val="90000"/>
            </a:lnSpc>
            <a:spcBef>
              <a:spcPct val="0"/>
            </a:spcBef>
            <a:spcAft>
              <a:spcPct val="35000"/>
            </a:spcAft>
          </a:pPr>
          <a:r>
            <a:rPr lang="es-ES" sz="1500" b="0" i="0" u="none" kern="1200" dirty="0" smtClean="0"/>
            <a:t>La composición es sumamente importante para la fotografía, nos referimos a que se tiene que entender los aspectos que influyen directamente en la calidad de la foto o del resultado final. En fotografía la composición señala a todas aquellas decisiones que se toman antes de disparar la cámara y que se refieren a la disposición de los objetos dentro del encuadre.</a:t>
          </a:r>
          <a:endParaRPr lang="es-ES" sz="1500" b="0" kern="1200" dirty="0" smtClean="0"/>
        </a:p>
        <a:p>
          <a:pPr lvl="0" algn="ctr" defTabSz="666750" rtl="0">
            <a:lnSpc>
              <a:spcPct val="90000"/>
            </a:lnSpc>
            <a:spcBef>
              <a:spcPct val="0"/>
            </a:spcBef>
            <a:spcAft>
              <a:spcPct val="35000"/>
            </a:spcAft>
          </a:pPr>
          <a:endParaRPr lang="es-MX" sz="1500" kern="1200" dirty="0"/>
        </a:p>
      </dsp:txBody>
      <dsp:txXfrm>
        <a:off x="1398931" y="1166605"/>
        <a:ext cx="7317485" cy="13178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80068F-47BE-40C0-836C-B26D4DD8A303}">
      <dsp:nvSpPr>
        <dsp:cNvPr id="0" name=""/>
        <dsp:cNvSpPr/>
      </dsp:nvSpPr>
      <dsp:spPr>
        <a:xfrm>
          <a:off x="0" y="738956"/>
          <a:ext cx="10910180" cy="4364071"/>
        </a:xfrm>
        <a:prstGeom prst="leftRightRibbon">
          <a:avLst/>
        </a:prstGeom>
        <a:solidFill>
          <a:schemeClr val="accent3"/>
        </a:solidFill>
        <a:ln w="12700" cap="flat" cmpd="sng" algn="ctr">
          <a:solidFill>
            <a:schemeClr val="accent3">
              <a:shade val="50000"/>
            </a:schemeClr>
          </a:solidFill>
          <a:prstDash val="solid"/>
          <a:miter lim="800000"/>
        </a:ln>
        <a:effectLst/>
      </dsp:spPr>
      <dsp:style>
        <a:lnRef idx="2">
          <a:schemeClr val="accent3">
            <a:shade val="50000"/>
          </a:schemeClr>
        </a:lnRef>
        <a:fillRef idx="1">
          <a:schemeClr val="accent3"/>
        </a:fillRef>
        <a:effectRef idx="0">
          <a:schemeClr val="accent3"/>
        </a:effectRef>
        <a:fontRef idx="minor">
          <a:schemeClr val="lt1"/>
        </a:fontRef>
      </dsp:style>
    </dsp:sp>
    <dsp:sp modelId="{281CA91D-01B9-4DE8-A496-CFBFD308E826}">
      <dsp:nvSpPr>
        <dsp:cNvPr id="0" name=""/>
        <dsp:cNvSpPr/>
      </dsp:nvSpPr>
      <dsp:spPr>
        <a:xfrm>
          <a:off x="1309221" y="1502669"/>
          <a:ext cx="3600359" cy="2138395"/>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56896" rIns="0" bIns="60960" numCol="1" spcCol="1270" anchor="ctr" anchorCtr="0">
          <a:noAutofit/>
        </a:bodyPr>
        <a:lstStyle/>
        <a:p>
          <a:pPr lvl="0" algn="ctr" defTabSz="711200">
            <a:lnSpc>
              <a:spcPct val="90000"/>
            </a:lnSpc>
            <a:spcBef>
              <a:spcPct val="0"/>
            </a:spcBef>
            <a:spcAft>
              <a:spcPct val="35000"/>
            </a:spcAft>
          </a:pPr>
          <a:r>
            <a:rPr lang="es-ES" sz="1600" b="1" i="0" u="none" kern="1200" dirty="0" smtClean="0"/>
            <a:t>Valor denotativo.</a:t>
          </a:r>
        </a:p>
        <a:p>
          <a:pPr lvl="0" algn="ctr" defTabSz="711200">
            <a:lnSpc>
              <a:spcPct val="90000"/>
            </a:lnSpc>
            <a:spcBef>
              <a:spcPct val="0"/>
            </a:spcBef>
            <a:spcAft>
              <a:spcPct val="35000"/>
            </a:spcAft>
          </a:pPr>
          <a:r>
            <a:rPr lang="es-ES" sz="1400" b="0" i="0" u="none" kern="1200" dirty="0" smtClean="0"/>
            <a:t> Son los elementos tal y como se presentan en la imagen.</a:t>
          </a:r>
        </a:p>
        <a:p>
          <a:pPr lvl="0" algn="ctr" defTabSz="711200">
            <a:lnSpc>
              <a:spcPct val="90000"/>
            </a:lnSpc>
            <a:spcBef>
              <a:spcPct val="0"/>
            </a:spcBef>
            <a:spcAft>
              <a:spcPct val="35000"/>
            </a:spcAft>
          </a:pPr>
          <a:r>
            <a:rPr lang="es-ES" sz="1400" b="0" i="0" u="none" kern="1200" dirty="0" smtClean="0"/>
            <a:t> Se entienden por medio de la experiencia de vida, aprendizajes adquiridos y los procesos socio-culturales emblemáticos que reconocemos como parte de nuestra educación, entorno y trayectoria de vida. </a:t>
          </a:r>
        </a:p>
        <a:p>
          <a:pPr lvl="0" algn="ctr" defTabSz="711200" rtl="0">
            <a:lnSpc>
              <a:spcPct val="90000"/>
            </a:lnSpc>
            <a:spcBef>
              <a:spcPct val="0"/>
            </a:spcBef>
            <a:spcAft>
              <a:spcPct val="35000"/>
            </a:spcAft>
          </a:pPr>
          <a:endParaRPr lang="es-MX" sz="1400" kern="1200" dirty="0"/>
        </a:p>
      </dsp:txBody>
      <dsp:txXfrm>
        <a:off x="1309221" y="1502669"/>
        <a:ext cx="3600359" cy="2138395"/>
      </dsp:txXfrm>
    </dsp:sp>
    <dsp:sp modelId="{04AFCC27-10D6-43E4-B366-DA596AC973E9}">
      <dsp:nvSpPr>
        <dsp:cNvPr id="0" name=""/>
        <dsp:cNvSpPr/>
      </dsp:nvSpPr>
      <dsp:spPr>
        <a:xfrm>
          <a:off x="5455090" y="2200920"/>
          <a:ext cx="4254970" cy="2138395"/>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60452" rIns="0" bIns="64770" numCol="1" spcCol="1270" anchor="ctr" anchorCtr="0">
          <a:noAutofit/>
        </a:bodyPr>
        <a:lstStyle/>
        <a:p>
          <a:pPr lvl="0" algn="ctr" defTabSz="755650">
            <a:lnSpc>
              <a:spcPct val="90000"/>
            </a:lnSpc>
            <a:spcBef>
              <a:spcPct val="0"/>
            </a:spcBef>
            <a:spcAft>
              <a:spcPct val="35000"/>
            </a:spcAft>
          </a:pPr>
          <a:r>
            <a:rPr lang="es-ES" sz="1700" b="1" i="0" u="none" kern="1200" dirty="0" smtClean="0"/>
            <a:t>Valor connotativo. </a:t>
          </a:r>
        </a:p>
        <a:p>
          <a:pPr lvl="0" algn="ctr" defTabSz="755650">
            <a:lnSpc>
              <a:spcPct val="90000"/>
            </a:lnSpc>
            <a:spcBef>
              <a:spcPct val="0"/>
            </a:spcBef>
            <a:spcAft>
              <a:spcPct val="35000"/>
            </a:spcAft>
          </a:pPr>
          <a:r>
            <a:rPr lang="es-ES" sz="1700" b="0" i="0" u="none" kern="1200" dirty="0" smtClean="0"/>
            <a:t>El significado de la imagen. Los valores que uno puede darle a una fotografía así como los mensajes no explícitos de la misma y que requieren de códigos compartidos para su interpretación. – La significación de la imagen-.</a:t>
          </a:r>
          <a:endParaRPr lang="es-ES" sz="1700" b="0" kern="1200" dirty="0" smtClean="0"/>
        </a:p>
        <a:p>
          <a:pPr lvl="0" algn="ctr" defTabSz="755650" rtl="0">
            <a:lnSpc>
              <a:spcPct val="90000"/>
            </a:lnSpc>
            <a:spcBef>
              <a:spcPct val="0"/>
            </a:spcBef>
            <a:spcAft>
              <a:spcPct val="35000"/>
            </a:spcAft>
          </a:pPr>
          <a:endParaRPr lang="es-MX" sz="1700" kern="1200" dirty="0"/>
        </a:p>
      </dsp:txBody>
      <dsp:txXfrm>
        <a:off x="5455090" y="2200920"/>
        <a:ext cx="4254970" cy="2138395"/>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arrow6">
  <dgm:title val=""/>
  <dgm:desc val=""/>
  <dgm:catLst>
    <dgm:cat type="relationship" pri="4000"/>
    <dgm:cat type="process" pri="29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ctr"/>
      <dgm:param type="vertAlign" val="mid"/>
      <dgm:param type="ar" val="2.5"/>
    </dgm:alg>
    <dgm:shape xmlns:r="http://schemas.openxmlformats.org/officeDocument/2006/relationships" r:blip="">
      <dgm:adjLst/>
    </dgm:shape>
    <dgm:presOf/>
    <dgm:constrLst>
      <dgm:constr type="primFontSz" for="des" ptType="node" op="equ"/>
      <dgm:constr type="w" for="ch" forName="ribbon" refType="h" refFor="ch" refForName="ribbon" fact="2.5"/>
      <dgm:constr type="h" for="ch" forName="leftArrowText" refType="h" fact="0.49"/>
      <dgm:constr type="ctrY" for="ch" forName="leftArrowText" refType="ctrY" refFor="ch" refForName="ribbon"/>
      <dgm:constr type="ctrYOff" for="ch" forName="leftArrowText" refType="h" refFor="ch" refForName="ribbon" fact="-0.08"/>
      <dgm:constr type="l" for="ch" forName="leftArrowText" refType="w" refFor="ch" refForName="ribbon" fact="0.12"/>
      <dgm:constr type="r" for="ch" forName="leftArrowText" refType="w" refFor="ch" refForName="ribbon" fact="0.45"/>
      <dgm:constr type="h" for="ch" forName="rightArrowText" refType="h" fact="0.49"/>
      <dgm:constr type="ctrY" for="ch" forName="rightArrowText" refType="ctrY" refFor="ch" refForName="ribbon"/>
      <dgm:constr type="ctrYOff" for="ch" forName="rightArrowText" refType="h" refFor="ch" refForName="ribbon" fact="0.08"/>
      <dgm:constr type="l" for="ch" forName="rightArrowText" refType="w" refFor="ch" refForName="ribbon" fact="0.5"/>
      <dgm:constr type="r" for="ch" forName="rightArrowText" refType="w" refFor="ch" refForName="ribbon" fact="0.89"/>
    </dgm:constrLst>
    <dgm:ruleLst/>
    <dgm:choose name="Name0">
      <dgm:if name="Name1" axis="ch" ptType="node" func="cnt" op="gte" val="1">
        <dgm:layoutNode name="ribbon" styleLbl="node1">
          <dgm:alg type="sp"/>
          <dgm:shape xmlns:r="http://schemas.openxmlformats.org/officeDocument/2006/relationships" type="leftRightRibbon" r:blip="">
            <dgm:adjLst/>
          </dgm:shape>
          <dgm:presOf/>
          <dgm:constrLst/>
          <dgm:ruleLst/>
        </dgm:layoutNode>
        <dgm:layoutNode name="leftArrowText" styleLbl="node1">
          <dgm:varLst>
            <dgm:chMax val="0"/>
            <dgm:bulletEnabled val="1"/>
          </dgm:varLst>
          <dgm:alg type="tx">
            <dgm:param type="txAnchorVertCh" val="mid"/>
          </dgm:alg>
          <dgm:shape xmlns:r="http://schemas.openxmlformats.org/officeDocument/2006/relationships" type="rect" r:blip="" hideGeom="1">
            <dgm:adjLst/>
          </dgm:shape>
          <dgm:choose name="Name2">
            <dgm:if name="Name3" func="var" arg="dir" op="equ" val="norm">
              <dgm:presOf axis="ch desOrSelf" ptType="node node" st="1 1" cnt="1 0"/>
            </dgm:if>
            <dgm:else name="Name4">
              <dgm:presOf axis="ch desOrSelf" ptType="node node" st="2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layoutNode name="rightArrowText" styleLbl="node1">
          <dgm:varLst>
            <dgm:chMax val="0"/>
            <dgm:bulletEnabled val="1"/>
          </dgm:varLst>
          <dgm:alg type="tx">
            <dgm:param type="txAnchorVertCh" val="mid"/>
          </dgm:alg>
          <dgm:shape xmlns:r="http://schemas.openxmlformats.org/officeDocument/2006/relationships" type="rect" r:blip="" hideGeom="1">
            <dgm:adjLst/>
          </dgm:shape>
          <dgm:choose name="Name5">
            <dgm:if name="Name6" func="var" arg="dir" op="equ" val="norm">
              <dgm:presOf axis="ch desOrSelf" ptType="node node" st="2 1" cnt="1 0"/>
            </dgm:if>
            <dgm:else name="Name7">
              <dgm:presOf axis="ch desOrSelf" ptType="node node" st="1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if>
      <dgm:else name="Name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MX"/>
          </a:p>
        </p:txBody>
      </p:sp>
      <p:sp>
        <p:nvSpPr>
          <p:cNvPr id="4" name="Marcador de fecha 3"/>
          <p:cNvSpPr>
            <a:spLocks noGrp="1"/>
          </p:cNvSpPr>
          <p:nvPr>
            <p:ph type="dt" sz="half" idx="10"/>
          </p:nvPr>
        </p:nvSpPr>
        <p:spPr/>
        <p:txBody>
          <a:bodyPr/>
          <a:lstStyle/>
          <a:p>
            <a:fld id="{4EA9BEA9-6BCD-4658-B297-BEC7A69FA04E}" type="datetimeFigureOut">
              <a:rPr lang="es-MX" smtClean="0"/>
              <a:t>08/03/2021</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CCBE36D-A9EE-40B5-9D41-05BF3A41FFEA}" type="slidenum">
              <a:rPr lang="es-MX" smtClean="0"/>
              <a:t>‹Nº›</a:t>
            </a:fld>
            <a:endParaRPr lang="es-MX"/>
          </a:p>
        </p:txBody>
      </p:sp>
    </p:spTree>
    <p:extLst>
      <p:ext uri="{BB962C8B-B14F-4D97-AF65-F5344CB8AC3E}">
        <p14:creationId xmlns:p14="http://schemas.microsoft.com/office/powerpoint/2010/main" val="31261211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4EA9BEA9-6BCD-4658-B297-BEC7A69FA04E}" type="datetimeFigureOut">
              <a:rPr lang="es-MX" smtClean="0"/>
              <a:t>08/03/2021</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CCBE36D-A9EE-40B5-9D41-05BF3A41FFEA}" type="slidenum">
              <a:rPr lang="es-MX" smtClean="0"/>
              <a:t>‹Nº›</a:t>
            </a:fld>
            <a:endParaRPr lang="es-MX"/>
          </a:p>
        </p:txBody>
      </p:sp>
    </p:spTree>
    <p:extLst>
      <p:ext uri="{BB962C8B-B14F-4D97-AF65-F5344CB8AC3E}">
        <p14:creationId xmlns:p14="http://schemas.microsoft.com/office/powerpoint/2010/main" val="38491331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4EA9BEA9-6BCD-4658-B297-BEC7A69FA04E}" type="datetimeFigureOut">
              <a:rPr lang="es-MX" smtClean="0"/>
              <a:t>08/03/2021</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CCBE36D-A9EE-40B5-9D41-05BF3A41FFEA}" type="slidenum">
              <a:rPr lang="es-MX" smtClean="0"/>
              <a:t>‹Nº›</a:t>
            </a:fld>
            <a:endParaRPr lang="es-MX"/>
          </a:p>
        </p:txBody>
      </p:sp>
    </p:spTree>
    <p:extLst>
      <p:ext uri="{BB962C8B-B14F-4D97-AF65-F5344CB8AC3E}">
        <p14:creationId xmlns:p14="http://schemas.microsoft.com/office/powerpoint/2010/main" val="3697183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4EA9BEA9-6BCD-4658-B297-BEC7A69FA04E}" type="datetimeFigureOut">
              <a:rPr lang="es-MX" smtClean="0"/>
              <a:t>08/03/2021</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CCBE36D-A9EE-40B5-9D41-05BF3A41FFEA}" type="slidenum">
              <a:rPr lang="es-MX" smtClean="0"/>
              <a:t>‹Nº›</a:t>
            </a:fld>
            <a:endParaRPr lang="es-MX"/>
          </a:p>
        </p:txBody>
      </p:sp>
    </p:spTree>
    <p:extLst>
      <p:ext uri="{BB962C8B-B14F-4D97-AF65-F5344CB8AC3E}">
        <p14:creationId xmlns:p14="http://schemas.microsoft.com/office/powerpoint/2010/main" val="32455918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4EA9BEA9-6BCD-4658-B297-BEC7A69FA04E}" type="datetimeFigureOut">
              <a:rPr lang="es-MX" smtClean="0"/>
              <a:t>08/03/2021</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CCBE36D-A9EE-40B5-9D41-05BF3A41FFEA}" type="slidenum">
              <a:rPr lang="es-MX" smtClean="0"/>
              <a:t>‹Nº›</a:t>
            </a:fld>
            <a:endParaRPr lang="es-MX"/>
          </a:p>
        </p:txBody>
      </p:sp>
    </p:spTree>
    <p:extLst>
      <p:ext uri="{BB962C8B-B14F-4D97-AF65-F5344CB8AC3E}">
        <p14:creationId xmlns:p14="http://schemas.microsoft.com/office/powerpoint/2010/main" val="4669448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fecha 4"/>
          <p:cNvSpPr>
            <a:spLocks noGrp="1"/>
          </p:cNvSpPr>
          <p:nvPr>
            <p:ph type="dt" sz="half" idx="10"/>
          </p:nvPr>
        </p:nvSpPr>
        <p:spPr/>
        <p:txBody>
          <a:bodyPr/>
          <a:lstStyle/>
          <a:p>
            <a:fld id="{4EA9BEA9-6BCD-4658-B297-BEC7A69FA04E}" type="datetimeFigureOut">
              <a:rPr lang="es-MX" smtClean="0"/>
              <a:t>08/03/2021</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DCCBE36D-A9EE-40B5-9D41-05BF3A41FFEA}" type="slidenum">
              <a:rPr lang="es-MX" smtClean="0"/>
              <a:t>‹Nº›</a:t>
            </a:fld>
            <a:endParaRPr lang="es-MX"/>
          </a:p>
        </p:txBody>
      </p:sp>
    </p:spTree>
    <p:extLst>
      <p:ext uri="{BB962C8B-B14F-4D97-AF65-F5344CB8AC3E}">
        <p14:creationId xmlns:p14="http://schemas.microsoft.com/office/powerpoint/2010/main" val="8529676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Marcador de fecha 6"/>
          <p:cNvSpPr>
            <a:spLocks noGrp="1"/>
          </p:cNvSpPr>
          <p:nvPr>
            <p:ph type="dt" sz="half" idx="10"/>
          </p:nvPr>
        </p:nvSpPr>
        <p:spPr/>
        <p:txBody>
          <a:bodyPr/>
          <a:lstStyle/>
          <a:p>
            <a:fld id="{4EA9BEA9-6BCD-4658-B297-BEC7A69FA04E}" type="datetimeFigureOut">
              <a:rPr lang="es-MX" smtClean="0"/>
              <a:t>08/03/2021</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DCCBE36D-A9EE-40B5-9D41-05BF3A41FFEA}" type="slidenum">
              <a:rPr lang="es-MX" smtClean="0"/>
              <a:t>‹Nº›</a:t>
            </a:fld>
            <a:endParaRPr lang="es-MX"/>
          </a:p>
        </p:txBody>
      </p:sp>
    </p:spTree>
    <p:extLst>
      <p:ext uri="{BB962C8B-B14F-4D97-AF65-F5344CB8AC3E}">
        <p14:creationId xmlns:p14="http://schemas.microsoft.com/office/powerpoint/2010/main" val="772873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fecha 2"/>
          <p:cNvSpPr>
            <a:spLocks noGrp="1"/>
          </p:cNvSpPr>
          <p:nvPr>
            <p:ph type="dt" sz="half" idx="10"/>
          </p:nvPr>
        </p:nvSpPr>
        <p:spPr/>
        <p:txBody>
          <a:bodyPr/>
          <a:lstStyle/>
          <a:p>
            <a:fld id="{4EA9BEA9-6BCD-4658-B297-BEC7A69FA04E}" type="datetimeFigureOut">
              <a:rPr lang="es-MX" smtClean="0"/>
              <a:t>08/03/2021</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DCCBE36D-A9EE-40B5-9D41-05BF3A41FFEA}" type="slidenum">
              <a:rPr lang="es-MX" smtClean="0"/>
              <a:t>‹Nº›</a:t>
            </a:fld>
            <a:endParaRPr lang="es-MX"/>
          </a:p>
        </p:txBody>
      </p:sp>
    </p:spTree>
    <p:extLst>
      <p:ext uri="{BB962C8B-B14F-4D97-AF65-F5344CB8AC3E}">
        <p14:creationId xmlns:p14="http://schemas.microsoft.com/office/powerpoint/2010/main" val="2977143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4EA9BEA9-6BCD-4658-B297-BEC7A69FA04E}" type="datetimeFigureOut">
              <a:rPr lang="es-MX" smtClean="0"/>
              <a:t>08/03/2021</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DCCBE36D-A9EE-40B5-9D41-05BF3A41FFEA}" type="slidenum">
              <a:rPr lang="es-MX" smtClean="0"/>
              <a:t>‹Nº›</a:t>
            </a:fld>
            <a:endParaRPr lang="es-MX"/>
          </a:p>
        </p:txBody>
      </p:sp>
    </p:spTree>
    <p:extLst>
      <p:ext uri="{BB962C8B-B14F-4D97-AF65-F5344CB8AC3E}">
        <p14:creationId xmlns:p14="http://schemas.microsoft.com/office/powerpoint/2010/main" val="25625867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4EA9BEA9-6BCD-4658-B297-BEC7A69FA04E}" type="datetimeFigureOut">
              <a:rPr lang="es-MX" smtClean="0"/>
              <a:t>08/03/2021</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DCCBE36D-A9EE-40B5-9D41-05BF3A41FFEA}" type="slidenum">
              <a:rPr lang="es-MX" smtClean="0"/>
              <a:t>‹Nº›</a:t>
            </a:fld>
            <a:endParaRPr lang="es-MX"/>
          </a:p>
        </p:txBody>
      </p:sp>
    </p:spTree>
    <p:extLst>
      <p:ext uri="{BB962C8B-B14F-4D97-AF65-F5344CB8AC3E}">
        <p14:creationId xmlns:p14="http://schemas.microsoft.com/office/powerpoint/2010/main" val="32683191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4EA9BEA9-6BCD-4658-B297-BEC7A69FA04E}" type="datetimeFigureOut">
              <a:rPr lang="es-MX" smtClean="0"/>
              <a:t>08/03/2021</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DCCBE36D-A9EE-40B5-9D41-05BF3A41FFEA}" type="slidenum">
              <a:rPr lang="es-MX" smtClean="0"/>
              <a:t>‹Nº›</a:t>
            </a:fld>
            <a:endParaRPr lang="es-MX"/>
          </a:p>
        </p:txBody>
      </p:sp>
    </p:spTree>
    <p:extLst>
      <p:ext uri="{BB962C8B-B14F-4D97-AF65-F5344CB8AC3E}">
        <p14:creationId xmlns:p14="http://schemas.microsoft.com/office/powerpoint/2010/main" val="349417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A9BEA9-6BCD-4658-B297-BEC7A69FA04E}" type="datetimeFigureOut">
              <a:rPr lang="es-MX" smtClean="0"/>
              <a:t>08/03/2021</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CBE36D-A9EE-40B5-9D41-05BF3A41FFEA}" type="slidenum">
              <a:rPr lang="es-MX" smtClean="0"/>
              <a:t>‹Nº›</a:t>
            </a:fld>
            <a:endParaRPr lang="es-MX"/>
          </a:p>
        </p:txBody>
      </p:sp>
    </p:spTree>
    <p:extLst>
      <p:ext uri="{BB962C8B-B14F-4D97-AF65-F5344CB8AC3E}">
        <p14:creationId xmlns:p14="http://schemas.microsoft.com/office/powerpoint/2010/main" val="13422403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fido.palermo.edu/servicios_dyc/blog/docentes/detalle_" TargetMode="External"/><Relationship Id="rId2" Type="http://schemas.openxmlformats.org/officeDocument/2006/relationships/hyperlink" Target="https://campus.ort.edu.ar/articulo/482806/lectura-de-una-imagen-significado-connotado-y-denotado" TargetMode="External"/><Relationship Id="rId1" Type="http://schemas.openxmlformats.org/officeDocument/2006/relationships/slideLayout" Target="../slideLayouts/slideLayout2.xml"/><Relationship Id="rId4" Type="http://schemas.openxmlformats.org/officeDocument/2006/relationships/hyperlink" Target="https://historia-arte.com/obras/leda-atomica"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sites.google.com/site/laclasedecarlitos/home/la-imagen-denotativa-y-connotativa" TargetMode="External"/><Relationship Id="rId2" Type="http://schemas.openxmlformats.org/officeDocument/2006/relationships/hyperlink" Target="https://es.slideshare.net/Arte_Factory/lenguaje-de-la-imagen-denotacin-y-connotacion" TargetMode="External"/><Relationship Id="rId1" Type="http://schemas.openxmlformats.org/officeDocument/2006/relationships/slideLayout" Target="../slideLayouts/slideLayout2.xml"/><Relationship Id="rId5" Type="http://schemas.openxmlformats.org/officeDocument/2006/relationships/hyperlink" Target="https://fido.palermo.edu/servicios_dyc/blog/docentes/detalle_" TargetMode="External"/><Relationship Id="rId4" Type="http://schemas.openxmlformats.org/officeDocument/2006/relationships/hyperlink" Target="https://campus.ort.edu.ar/articulo/482806/lectura-de-una-imagen-significado-connotado-y-denotado"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1828229" y="833490"/>
            <a:ext cx="8722181" cy="2824681"/>
          </a:xfrm>
        </p:spPr>
        <p:txBody>
          <a:bodyPr>
            <a:normAutofit fontScale="90000"/>
          </a:bodyPr>
          <a:lstStyle/>
          <a:p>
            <a:pPr lvl="0" algn="ctr" defTabSz="914400" eaLnBrk="0" fontAlgn="base" hangingPunct="0">
              <a:spcAft>
                <a:spcPct val="0"/>
              </a:spcAft>
            </a:pPr>
            <a:r>
              <a:rPr lang="es-ES" sz="2400" b="1" i="1" dirty="0" smtClean="0">
                <a:solidFill>
                  <a:schemeClr val="bg1">
                    <a:lumMod val="95000"/>
                  </a:schemeClr>
                </a:solidFill>
                <a:latin typeface="Arial" panose="020B0604020202020204" pitchFamily="34" charset="0"/>
                <a:ea typeface="Times New Roman" panose="02020603050405020304" pitchFamily="18" charset="0"/>
                <a:cs typeface="Arial" panose="020B0604020202020204" pitchFamily="34" charset="0"/>
              </a:rPr>
              <a:t/>
            </a:r>
            <a:br>
              <a:rPr lang="es-ES" sz="2400" b="1" i="1" dirty="0" smtClean="0">
                <a:solidFill>
                  <a:schemeClr val="bg1">
                    <a:lumMod val="95000"/>
                  </a:schemeClr>
                </a:solidFill>
                <a:latin typeface="Arial" panose="020B0604020202020204" pitchFamily="34" charset="0"/>
                <a:ea typeface="Times New Roman" panose="02020603050405020304" pitchFamily="18" charset="0"/>
                <a:cs typeface="Arial" panose="020B0604020202020204" pitchFamily="34" charset="0"/>
              </a:rPr>
            </a:br>
            <a:r>
              <a:rPr lang="es-ES" sz="2400" b="1" i="1" dirty="0">
                <a:solidFill>
                  <a:schemeClr val="bg1">
                    <a:lumMod val="95000"/>
                  </a:schemeClr>
                </a:solidFill>
                <a:latin typeface="Arial" panose="020B0604020202020204" pitchFamily="34" charset="0"/>
                <a:ea typeface="Times New Roman" panose="02020603050405020304" pitchFamily="18" charset="0"/>
                <a:cs typeface="Arial" panose="020B0604020202020204" pitchFamily="34" charset="0"/>
              </a:rPr>
              <a:t/>
            </a:r>
            <a:br>
              <a:rPr lang="es-ES" sz="2400" b="1" i="1" dirty="0">
                <a:solidFill>
                  <a:schemeClr val="bg1">
                    <a:lumMod val="95000"/>
                  </a:schemeClr>
                </a:solidFill>
                <a:latin typeface="Arial" panose="020B0604020202020204" pitchFamily="34" charset="0"/>
                <a:ea typeface="Times New Roman" panose="02020603050405020304" pitchFamily="18" charset="0"/>
                <a:cs typeface="Arial" panose="020B0604020202020204" pitchFamily="34" charset="0"/>
              </a:rPr>
            </a:br>
            <a:r>
              <a:rPr lang="es-ES" sz="2400" b="1" i="1" dirty="0" smtClean="0">
                <a:solidFill>
                  <a:schemeClr val="bg1">
                    <a:lumMod val="95000"/>
                  </a:schemeClr>
                </a:solidFill>
                <a:latin typeface="Arial" panose="020B0604020202020204" pitchFamily="34" charset="0"/>
                <a:ea typeface="Times New Roman" panose="02020603050405020304" pitchFamily="18" charset="0"/>
                <a:cs typeface="Arial" panose="020B0604020202020204" pitchFamily="34" charset="0"/>
              </a:rPr>
              <a:t/>
            </a:r>
            <a:br>
              <a:rPr lang="es-ES" sz="2400" b="1" i="1" dirty="0" smtClean="0">
                <a:solidFill>
                  <a:schemeClr val="bg1">
                    <a:lumMod val="95000"/>
                  </a:schemeClr>
                </a:solidFill>
                <a:latin typeface="Arial" panose="020B0604020202020204" pitchFamily="34" charset="0"/>
                <a:ea typeface="Times New Roman" panose="02020603050405020304" pitchFamily="18" charset="0"/>
                <a:cs typeface="Arial" panose="020B0604020202020204" pitchFamily="34" charset="0"/>
              </a:rPr>
            </a:br>
            <a:r>
              <a:rPr lang="es-ES" sz="2400" b="1" i="1" dirty="0">
                <a:solidFill>
                  <a:schemeClr val="bg1">
                    <a:lumMod val="95000"/>
                  </a:schemeClr>
                </a:solidFill>
                <a:latin typeface="Arial" panose="020B0604020202020204" pitchFamily="34" charset="0"/>
                <a:ea typeface="Times New Roman" panose="02020603050405020304" pitchFamily="18" charset="0"/>
                <a:cs typeface="Arial" panose="020B0604020202020204" pitchFamily="34" charset="0"/>
              </a:rPr>
              <a:t/>
            </a:r>
            <a:br>
              <a:rPr lang="es-ES" sz="2400" b="1" i="1" dirty="0">
                <a:solidFill>
                  <a:schemeClr val="bg1">
                    <a:lumMod val="95000"/>
                  </a:schemeClr>
                </a:solidFill>
                <a:latin typeface="Arial" panose="020B0604020202020204" pitchFamily="34" charset="0"/>
                <a:ea typeface="Times New Roman" panose="02020603050405020304" pitchFamily="18" charset="0"/>
                <a:cs typeface="Arial" panose="020B0604020202020204" pitchFamily="34" charset="0"/>
              </a:rPr>
            </a:br>
            <a:r>
              <a:rPr lang="es-ES" sz="2400" b="1" i="1" dirty="0" smtClean="0">
                <a:solidFill>
                  <a:schemeClr val="bg1">
                    <a:lumMod val="95000"/>
                  </a:schemeClr>
                </a:solidFill>
                <a:latin typeface="Arial" panose="020B0604020202020204" pitchFamily="34" charset="0"/>
                <a:ea typeface="Times New Roman" panose="02020603050405020304" pitchFamily="18" charset="0"/>
                <a:cs typeface="Arial" panose="020B0604020202020204" pitchFamily="34" charset="0"/>
              </a:rPr>
              <a:t/>
            </a:r>
            <a:br>
              <a:rPr lang="es-ES" sz="2400" b="1" i="1" dirty="0" smtClean="0">
                <a:solidFill>
                  <a:schemeClr val="bg1">
                    <a:lumMod val="95000"/>
                  </a:schemeClr>
                </a:solidFill>
                <a:latin typeface="Arial" panose="020B0604020202020204" pitchFamily="34" charset="0"/>
                <a:ea typeface="Times New Roman" panose="02020603050405020304" pitchFamily="18" charset="0"/>
                <a:cs typeface="Arial" panose="020B0604020202020204" pitchFamily="34" charset="0"/>
              </a:rPr>
            </a:br>
            <a:r>
              <a:rPr lang="es-ES" sz="2400" b="1" i="1" dirty="0">
                <a:solidFill>
                  <a:schemeClr val="bg1">
                    <a:lumMod val="95000"/>
                  </a:schemeClr>
                </a:solidFill>
                <a:latin typeface="Arial" panose="020B0604020202020204" pitchFamily="34" charset="0"/>
                <a:ea typeface="Times New Roman" panose="02020603050405020304" pitchFamily="18" charset="0"/>
                <a:cs typeface="Arial" panose="020B0604020202020204" pitchFamily="34" charset="0"/>
              </a:rPr>
              <a:t/>
            </a:r>
            <a:br>
              <a:rPr lang="es-ES" sz="2400" b="1" i="1" dirty="0">
                <a:solidFill>
                  <a:schemeClr val="bg1">
                    <a:lumMod val="95000"/>
                  </a:schemeClr>
                </a:solidFill>
                <a:latin typeface="Arial" panose="020B0604020202020204" pitchFamily="34" charset="0"/>
                <a:ea typeface="Times New Roman" panose="02020603050405020304" pitchFamily="18" charset="0"/>
                <a:cs typeface="Arial" panose="020B0604020202020204" pitchFamily="34" charset="0"/>
              </a:rPr>
            </a:br>
            <a:r>
              <a:rPr lang="es-ES" sz="2400" b="1" i="1" dirty="0" smtClean="0">
                <a:solidFill>
                  <a:schemeClr val="bg1">
                    <a:lumMod val="95000"/>
                  </a:schemeClr>
                </a:solidFill>
                <a:latin typeface="Arial" panose="020B0604020202020204" pitchFamily="34" charset="0"/>
                <a:ea typeface="Times New Roman" panose="02020603050405020304" pitchFamily="18" charset="0"/>
                <a:cs typeface="Arial" panose="020B0604020202020204" pitchFamily="34" charset="0"/>
              </a:rPr>
              <a:t/>
            </a:r>
            <a:br>
              <a:rPr lang="es-ES" sz="2400" b="1" i="1" dirty="0" smtClean="0">
                <a:solidFill>
                  <a:schemeClr val="bg1">
                    <a:lumMod val="95000"/>
                  </a:schemeClr>
                </a:solidFill>
                <a:latin typeface="Arial" panose="020B0604020202020204" pitchFamily="34" charset="0"/>
                <a:ea typeface="Times New Roman" panose="02020603050405020304" pitchFamily="18" charset="0"/>
                <a:cs typeface="Arial" panose="020B0604020202020204" pitchFamily="34" charset="0"/>
              </a:rPr>
            </a:br>
            <a:r>
              <a:rPr lang="es-ES" sz="2400" b="1" i="1" dirty="0">
                <a:solidFill>
                  <a:schemeClr val="bg1">
                    <a:lumMod val="95000"/>
                  </a:schemeClr>
                </a:solidFill>
                <a:latin typeface="Arial" panose="020B0604020202020204" pitchFamily="34" charset="0"/>
                <a:ea typeface="Times New Roman" panose="02020603050405020304" pitchFamily="18" charset="0"/>
                <a:cs typeface="Arial" panose="020B0604020202020204" pitchFamily="34" charset="0"/>
              </a:rPr>
              <a:t/>
            </a:r>
            <a:br>
              <a:rPr lang="es-ES" sz="2400" b="1" i="1" dirty="0">
                <a:solidFill>
                  <a:schemeClr val="bg1">
                    <a:lumMod val="95000"/>
                  </a:schemeClr>
                </a:solidFill>
                <a:latin typeface="Arial" panose="020B0604020202020204" pitchFamily="34" charset="0"/>
                <a:ea typeface="Times New Roman" panose="02020603050405020304" pitchFamily="18" charset="0"/>
                <a:cs typeface="Arial" panose="020B0604020202020204" pitchFamily="34" charset="0"/>
              </a:rPr>
            </a:br>
            <a:r>
              <a:rPr lang="es-ES" sz="2400" b="1" i="1" dirty="0" smtClean="0">
                <a:latin typeface="Arial" panose="020B0604020202020204" pitchFamily="34" charset="0"/>
                <a:ea typeface="Times New Roman" panose="02020603050405020304" pitchFamily="18" charset="0"/>
                <a:cs typeface="Arial" panose="020B0604020202020204" pitchFamily="34" charset="0"/>
              </a:rPr>
              <a:t>UNIVERSIDAD </a:t>
            </a:r>
            <a:r>
              <a:rPr lang="es-ES" sz="2400" b="1" i="1" dirty="0">
                <a:latin typeface="Arial" panose="020B0604020202020204" pitchFamily="34" charset="0"/>
                <a:ea typeface="Times New Roman" panose="02020603050405020304" pitchFamily="18" charset="0"/>
                <a:cs typeface="Arial" panose="020B0604020202020204" pitchFamily="34" charset="0"/>
              </a:rPr>
              <a:t>NACIONAL AUTÓNOMA DE MÉXICO</a:t>
            </a:r>
            <a:r>
              <a:rPr lang="es-MX" sz="2400" dirty="0"/>
              <a:t/>
            </a:r>
            <a:br>
              <a:rPr lang="es-MX" sz="2400" dirty="0"/>
            </a:br>
            <a:r>
              <a:rPr lang="es-ES" sz="2400" b="1" i="1" dirty="0">
                <a:latin typeface="Arial" panose="020B0604020202020204" pitchFamily="34" charset="0"/>
                <a:ea typeface="Times New Roman" panose="02020603050405020304" pitchFamily="18" charset="0"/>
                <a:cs typeface="Arial" panose="020B0604020202020204" pitchFamily="34" charset="0"/>
              </a:rPr>
              <a:t>ESCUELA NACIONAL PREPARATORIA</a:t>
            </a:r>
            <a:r>
              <a:rPr lang="es-MX" sz="2400" dirty="0"/>
              <a:t/>
            </a:r>
            <a:br>
              <a:rPr lang="es-MX" sz="2400" dirty="0"/>
            </a:br>
            <a:r>
              <a:rPr lang="es-ES" sz="2400" b="1" i="1" dirty="0">
                <a:latin typeface="Arial" panose="020B0604020202020204" pitchFamily="34" charset="0"/>
                <a:ea typeface="Times New Roman" panose="02020603050405020304" pitchFamily="18" charset="0"/>
                <a:cs typeface="Arial" panose="020B0604020202020204" pitchFamily="34" charset="0"/>
              </a:rPr>
              <a:t>EDUCACIÓN ESTÉTICA Y ARTÍSTICA</a:t>
            </a:r>
            <a:r>
              <a:rPr lang="es-MX" sz="2400" dirty="0"/>
              <a:t/>
            </a:r>
            <a:br>
              <a:rPr lang="es-MX" sz="2400" dirty="0"/>
            </a:br>
            <a:r>
              <a:rPr lang="es-ES" sz="2400" b="1" i="1" dirty="0" smtClean="0">
                <a:latin typeface="Arial" panose="020B0604020202020204" pitchFamily="34" charset="0"/>
                <a:ea typeface="Times New Roman" panose="02020603050405020304" pitchFamily="18" charset="0"/>
                <a:cs typeface="Arial" panose="020B0604020202020204" pitchFamily="34" charset="0"/>
              </a:rPr>
              <a:t>FOTOGRAFÍA </a:t>
            </a:r>
            <a:r>
              <a:rPr lang="es-ES" sz="3200" b="1" dirty="0">
                <a:latin typeface="Arial" panose="020B0604020202020204" pitchFamily="34" charset="0"/>
                <a:cs typeface="Arial" panose="020B0604020202020204" pitchFamily="34" charset="0"/>
              </a:rPr>
              <a:t/>
            </a:r>
            <a:br>
              <a:rPr lang="es-ES" sz="3200" b="1" dirty="0">
                <a:latin typeface="Arial" panose="020B0604020202020204" pitchFamily="34" charset="0"/>
                <a:cs typeface="Arial" panose="020B0604020202020204" pitchFamily="34" charset="0"/>
              </a:rPr>
            </a:br>
            <a:r>
              <a:rPr lang="es-MX" sz="1600" dirty="0"/>
              <a:t/>
            </a:r>
            <a:br>
              <a:rPr lang="es-MX" sz="1600" dirty="0"/>
            </a:br>
            <a:endParaRPr lang="es-MX" dirty="0"/>
          </a:p>
        </p:txBody>
      </p:sp>
      <p:sp>
        <p:nvSpPr>
          <p:cNvPr id="5" name="Subtítulo 4"/>
          <p:cNvSpPr>
            <a:spLocks noGrp="1"/>
          </p:cNvSpPr>
          <p:nvPr>
            <p:ph type="subTitle" idx="1"/>
          </p:nvPr>
        </p:nvSpPr>
        <p:spPr>
          <a:xfrm>
            <a:off x="278562" y="4225679"/>
            <a:ext cx="6584251" cy="2280999"/>
          </a:xfrm>
        </p:spPr>
        <p:style>
          <a:lnRef idx="1">
            <a:schemeClr val="accent4"/>
          </a:lnRef>
          <a:fillRef idx="3">
            <a:schemeClr val="accent4"/>
          </a:fillRef>
          <a:effectRef idx="2">
            <a:schemeClr val="accent4"/>
          </a:effectRef>
          <a:fontRef idx="minor">
            <a:schemeClr val="lt1"/>
          </a:fontRef>
        </p:style>
        <p:txBody>
          <a:bodyPr>
            <a:normAutofit/>
          </a:bodyPr>
          <a:lstStyle/>
          <a:p>
            <a:pPr algn="ctr"/>
            <a:r>
              <a:rPr lang="es-ES" b="1" i="1" dirty="0" smtClean="0">
                <a:solidFill>
                  <a:schemeClr val="accent5">
                    <a:lumMod val="20000"/>
                    <a:lumOff val="80000"/>
                  </a:schemeClr>
                </a:solidFill>
                <a:latin typeface="Arial" panose="020B0604020202020204" pitchFamily="34" charset="0"/>
                <a:ea typeface="Times New Roman" panose="02020603050405020304" pitchFamily="18" charset="0"/>
                <a:cs typeface="Arial" panose="020B0604020202020204" pitchFamily="34" charset="0"/>
              </a:rPr>
              <a:t> </a:t>
            </a:r>
            <a:endParaRPr lang="es-ES" b="1" i="1" dirty="0" smtClean="0">
              <a:solidFill>
                <a:schemeClr val="accent5">
                  <a:lumMod val="20000"/>
                  <a:lumOff val="80000"/>
                </a:schemeClr>
              </a:solidFill>
              <a:latin typeface="Arial" panose="020B0604020202020204" pitchFamily="34" charset="0"/>
              <a:ea typeface="Times New Roman" panose="02020603050405020304" pitchFamily="18" charset="0"/>
              <a:cs typeface="Arial" panose="020B0604020202020204" pitchFamily="34" charset="0"/>
            </a:endParaRPr>
          </a:p>
          <a:p>
            <a:pPr algn="l"/>
            <a:r>
              <a:rPr lang="es-ES" b="1" i="1" dirty="0" smtClean="0">
                <a:latin typeface="Arial" panose="020B0604020202020204" pitchFamily="34" charset="0"/>
                <a:ea typeface="Times New Roman" panose="02020603050405020304" pitchFamily="18" charset="0"/>
                <a:cs typeface="Arial" panose="020B0604020202020204" pitchFamily="34" charset="0"/>
              </a:rPr>
              <a:t>Profesora: </a:t>
            </a:r>
            <a:r>
              <a:rPr lang="es-ES" b="1" i="1" dirty="0" smtClean="0">
                <a:latin typeface="Arial" panose="020B0604020202020204" pitchFamily="34" charset="0"/>
                <a:ea typeface="Times New Roman" panose="02020603050405020304" pitchFamily="18" charset="0"/>
                <a:cs typeface="Arial" panose="020B0604020202020204" pitchFamily="34" charset="0"/>
              </a:rPr>
              <a:t>ELENA </a:t>
            </a:r>
            <a:r>
              <a:rPr lang="es-ES" b="1" i="1" dirty="0">
                <a:latin typeface="Arial" panose="020B0604020202020204" pitchFamily="34" charset="0"/>
                <a:ea typeface="Times New Roman" panose="02020603050405020304" pitchFamily="18" charset="0"/>
                <a:cs typeface="Arial" panose="020B0604020202020204" pitchFamily="34" charset="0"/>
              </a:rPr>
              <a:t>ZELAYA </a:t>
            </a:r>
            <a:r>
              <a:rPr lang="es-ES" b="1" i="1" dirty="0" smtClean="0">
                <a:latin typeface="Arial" panose="020B0604020202020204" pitchFamily="34" charset="0"/>
                <a:ea typeface="Times New Roman" panose="02020603050405020304" pitchFamily="18" charset="0"/>
                <a:cs typeface="Arial" panose="020B0604020202020204" pitchFamily="34" charset="0"/>
              </a:rPr>
              <a:t>ALGER</a:t>
            </a:r>
          </a:p>
          <a:p>
            <a:pPr algn="l"/>
            <a:r>
              <a:rPr lang="es-ES" b="1" i="1" dirty="0" smtClean="0">
                <a:latin typeface="Arial" panose="020B0604020202020204" pitchFamily="34" charset="0"/>
                <a:cs typeface="Arial" panose="020B0604020202020204" pitchFamily="34" charset="0"/>
              </a:rPr>
              <a:t>TEMA: VALOR DENOTATIVO Y CONNOTATIVO EN LA IMAGEN</a:t>
            </a:r>
            <a:endParaRPr lang="es-MX" b="1" dirty="0"/>
          </a:p>
        </p:txBody>
      </p:sp>
      <p:pic>
        <p:nvPicPr>
          <p:cNvPr id="6" name="Imagen 5"/>
          <p:cNvPicPr>
            <a:picLocks noChangeAspect="1"/>
          </p:cNvPicPr>
          <p:nvPr/>
        </p:nvPicPr>
        <p:blipFill>
          <a:blip r:embed="rId2"/>
          <a:stretch>
            <a:fillRect/>
          </a:stretch>
        </p:blipFill>
        <p:spPr>
          <a:xfrm>
            <a:off x="9228515" y="3442156"/>
            <a:ext cx="2257425" cy="2943225"/>
          </a:xfrm>
          <a:prstGeom prst="rect">
            <a:avLst/>
          </a:prstGeom>
        </p:spPr>
      </p:pic>
    </p:spTree>
    <p:extLst>
      <p:ext uri="{BB962C8B-B14F-4D97-AF65-F5344CB8AC3E}">
        <p14:creationId xmlns:p14="http://schemas.microsoft.com/office/powerpoint/2010/main" val="13243241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4494196" cy="1325563"/>
          </a:xfrm>
        </p:spPr>
        <p:txBody>
          <a:bodyPr/>
          <a:lstStyle/>
          <a:p>
            <a:r>
              <a:rPr lang="es-ES" b="1" dirty="0" smtClean="0"/>
              <a:t>Valor denotativo.</a:t>
            </a:r>
            <a:endParaRPr lang="es-ES" b="1" dirty="0" smtClean="0">
              <a:effectLst/>
            </a:endParaRPr>
          </a:p>
        </p:txBody>
      </p:sp>
      <p:sp>
        <p:nvSpPr>
          <p:cNvPr id="3" name="Marcador de contenido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a:bodyPr>
          <a:lstStyle/>
          <a:p>
            <a:r>
              <a:rPr lang="es-ES" dirty="0" smtClean="0"/>
              <a:t>Sería </a:t>
            </a:r>
            <a:r>
              <a:rPr lang="es-ES" dirty="0"/>
              <a:t>suficiente enlistar los elementos representados en la imagen tal cual los vemos:</a:t>
            </a:r>
            <a:endParaRPr lang="es-ES" b="0" dirty="0" smtClean="0">
              <a:effectLst/>
            </a:endParaRPr>
          </a:p>
          <a:p>
            <a:r>
              <a:rPr lang="es-ES" dirty="0"/>
              <a:t>Una silla de madera en contraluz, un primer gato con cauda de agua en contraluz, dos gatos aventados juntos desde posición contraria, un caballete con un lienzo de pintura, un taburete en la parte derecha inferior y un cuadro flotando, el personaje principal Salvador Dalí brincando tiene en las manos un pincel y una paleta.</a:t>
            </a:r>
            <a:endParaRPr lang="es-ES" b="0" dirty="0" smtClean="0">
              <a:effectLst/>
            </a:endParaRPr>
          </a:p>
          <a:p>
            <a:pPr marL="0" indent="0">
              <a:buNone/>
            </a:pPr>
            <a:r>
              <a:rPr lang="es-ES" b="0" dirty="0" smtClean="0">
                <a:effectLst/>
              </a:rPr>
              <a:t/>
            </a:r>
            <a:br>
              <a:rPr lang="es-ES" b="0" dirty="0" smtClean="0">
                <a:effectLst/>
              </a:rPr>
            </a:br>
            <a:r>
              <a:rPr lang="es-ES" b="0" dirty="0" smtClean="0">
                <a:effectLst/>
              </a:rPr>
              <a:t/>
            </a:r>
            <a:br>
              <a:rPr lang="es-ES" b="0" dirty="0" smtClean="0">
                <a:effectLst/>
              </a:rPr>
            </a:br>
            <a:endParaRPr lang="es-MX" dirty="0"/>
          </a:p>
        </p:txBody>
      </p:sp>
    </p:spTree>
    <p:extLst>
      <p:ext uri="{BB962C8B-B14F-4D97-AF65-F5344CB8AC3E}">
        <p14:creationId xmlns:p14="http://schemas.microsoft.com/office/powerpoint/2010/main" val="31884546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16017" y="365125"/>
            <a:ext cx="10737783" cy="1325563"/>
          </a:xfrm>
        </p:spPr>
        <p:txBody>
          <a:bodyPr>
            <a:normAutofit fontScale="90000"/>
          </a:bodyPr>
          <a:lstStyle/>
          <a:p>
            <a:r>
              <a:rPr lang="es-ES" sz="3600" dirty="0" smtClean="0"/>
              <a:t/>
            </a:r>
            <a:br>
              <a:rPr lang="es-ES" sz="3600" dirty="0" smtClean="0"/>
            </a:br>
            <a:r>
              <a:rPr lang="es-ES" sz="3600" dirty="0"/>
              <a:t/>
            </a:r>
            <a:br>
              <a:rPr lang="es-ES" sz="3600" dirty="0"/>
            </a:br>
            <a:r>
              <a:rPr lang="es-ES" sz="3600" b="1" dirty="0" smtClean="0"/>
              <a:t>Para el análisis del valor denotativo de una imagen debemos de tomar en cuenta las siguientes premisas.</a:t>
            </a:r>
            <a:r>
              <a:rPr lang="es-ES" sz="3600" b="1" dirty="0" smtClean="0">
                <a:effectLst/>
              </a:rPr>
              <a:t/>
            </a:r>
            <a:br>
              <a:rPr lang="es-ES" sz="3600" b="1" dirty="0" smtClean="0">
                <a:effectLst/>
              </a:rPr>
            </a:br>
            <a:r>
              <a:rPr lang="es-ES" b="0" dirty="0" smtClean="0">
                <a:effectLst/>
              </a:rPr>
              <a:t/>
            </a:r>
            <a:br>
              <a:rPr lang="es-ES" b="0" dirty="0" smtClean="0">
                <a:effectLst/>
              </a:rPr>
            </a:br>
            <a:endParaRPr lang="es-MX" dirty="0"/>
          </a:p>
        </p:txBody>
      </p:sp>
      <p:sp>
        <p:nvSpPr>
          <p:cNvPr id="3" name="Marcador de contenido 2"/>
          <p:cNvSpPr>
            <a:spLocks noGrp="1"/>
          </p:cNvSpPr>
          <p:nvPr>
            <p:ph idx="1"/>
          </p:nvPr>
        </p:nvSpPr>
        <p:spPr>
          <a:xfrm>
            <a:off x="693020" y="1511167"/>
            <a:ext cx="10770668" cy="4908884"/>
          </a:xfrm>
        </p:spPr>
        <p:style>
          <a:lnRef idx="1">
            <a:schemeClr val="accent6"/>
          </a:lnRef>
          <a:fillRef idx="2">
            <a:schemeClr val="accent6"/>
          </a:fillRef>
          <a:effectRef idx="1">
            <a:schemeClr val="accent6"/>
          </a:effectRef>
          <a:fontRef idx="minor">
            <a:schemeClr val="dk1"/>
          </a:fontRef>
        </p:style>
        <p:txBody>
          <a:bodyPr>
            <a:normAutofit fontScale="25000" lnSpcReduction="20000"/>
          </a:bodyPr>
          <a:lstStyle/>
          <a:p>
            <a:pPr marL="0" indent="0" fontAlgn="base">
              <a:lnSpc>
                <a:spcPct val="170000"/>
              </a:lnSpc>
              <a:buNone/>
            </a:pPr>
            <a:r>
              <a:rPr lang="es-ES" sz="9600" b="1" dirty="0" smtClean="0"/>
              <a:t>Descripción de los sujetos y objetos tal y como se presenta en la imagen.</a:t>
            </a:r>
          </a:p>
          <a:p>
            <a:pPr fontAlgn="base">
              <a:lnSpc>
                <a:spcPct val="170000"/>
              </a:lnSpc>
            </a:pPr>
            <a:r>
              <a:rPr lang="es-ES" sz="6400" dirty="0" smtClean="0"/>
              <a:t>Descripción de un objeto o situación como aparece en la imagen.</a:t>
            </a:r>
          </a:p>
          <a:p>
            <a:pPr fontAlgn="base">
              <a:lnSpc>
                <a:spcPct val="170000"/>
              </a:lnSpc>
            </a:pPr>
            <a:r>
              <a:rPr lang="es-ES" sz="6400" dirty="0" smtClean="0"/>
              <a:t>Descripción objetiva de los elementos de la imagen.</a:t>
            </a:r>
          </a:p>
          <a:p>
            <a:pPr fontAlgn="base">
              <a:lnSpc>
                <a:spcPct val="170000"/>
              </a:lnSpc>
            </a:pPr>
            <a:r>
              <a:rPr lang="es-ES" sz="6400" dirty="0" smtClean="0"/>
              <a:t>Concepto que describe el objeto, con escasas modificaciones por el cambio de época o cultura.</a:t>
            </a:r>
          </a:p>
          <a:p>
            <a:pPr fontAlgn="base">
              <a:lnSpc>
                <a:spcPct val="170000"/>
              </a:lnSpc>
            </a:pPr>
            <a:r>
              <a:rPr lang="es-ES" sz="6400" dirty="0" smtClean="0"/>
              <a:t>Elementos explícitos ofrecidos por la imagen.</a:t>
            </a:r>
          </a:p>
          <a:p>
            <a:pPr fontAlgn="base">
              <a:lnSpc>
                <a:spcPct val="170000"/>
              </a:lnSpc>
            </a:pPr>
            <a:r>
              <a:rPr lang="es-ES" sz="6400" dirty="0" smtClean="0"/>
              <a:t>Lectura literal de la imagen.</a:t>
            </a:r>
          </a:p>
          <a:p>
            <a:pPr fontAlgn="base">
              <a:lnSpc>
                <a:spcPct val="170000"/>
              </a:lnSpc>
            </a:pPr>
            <a:r>
              <a:rPr lang="es-ES" sz="6400" dirty="0" smtClean="0"/>
              <a:t>Lectura de descripción objetiva de los elementos plásticos de la imagen.</a:t>
            </a:r>
          </a:p>
          <a:p>
            <a:pPr fontAlgn="base">
              <a:lnSpc>
                <a:spcPct val="170000"/>
              </a:lnSpc>
            </a:pPr>
            <a:r>
              <a:rPr lang="es-ES" sz="6400" dirty="0" smtClean="0"/>
              <a:t>Forma, colores, tamaños, textos, esquema compositivo de la imagen</a:t>
            </a:r>
          </a:p>
          <a:p>
            <a:pPr fontAlgn="base">
              <a:lnSpc>
                <a:spcPct val="170000"/>
              </a:lnSpc>
            </a:pPr>
            <a:r>
              <a:rPr lang="es-ES" sz="6400" dirty="0" smtClean="0"/>
              <a:t>Enumerar los elementos que constituyen la imagen sin valorar u opinar acerca del significado que sugieren las  formas observadas.</a:t>
            </a:r>
          </a:p>
          <a:p>
            <a:pPr marL="0" indent="0">
              <a:buNone/>
            </a:pPr>
            <a:r>
              <a:rPr lang="es-ES" b="0" dirty="0" smtClean="0">
                <a:effectLst/>
              </a:rPr>
              <a:t/>
            </a:r>
            <a:br>
              <a:rPr lang="es-ES" b="0" dirty="0" smtClean="0">
                <a:effectLst/>
              </a:rPr>
            </a:br>
            <a:r>
              <a:rPr lang="es-ES" b="0" dirty="0" smtClean="0">
                <a:effectLst/>
              </a:rPr>
              <a:t/>
            </a:r>
            <a:br>
              <a:rPr lang="es-ES" b="0" dirty="0" smtClean="0">
                <a:effectLst/>
              </a:rPr>
            </a:br>
            <a:r>
              <a:rPr lang="es-ES" b="0" dirty="0" smtClean="0">
                <a:effectLst/>
              </a:rPr>
              <a:t/>
            </a:r>
            <a:br>
              <a:rPr lang="es-ES" b="0" dirty="0" smtClean="0">
                <a:effectLst/>
              </a:rPr>
            </a:br>
            <a:r>
              <a:rPr lang="es-ES" b="0" dirty="0" smtClean="0">
                <a:effectLst/>
              </a:rPr>
              <a:t/>
            </a:r>
            <a:br>
              <a:rPr lang="es-ES" b="0" dirty="0" smtClean="0">
                <a:effectLst/>
              </a:rPr>
            </a:br>
            <a:r>
              <a:rPr lang="es-ES" b="0" dirty="0" smtClean="0">
                <a:effectLst/>
              </a:rPr>
              <a:t/>
            </a:r>
            <a:br>
              <a:rPr lang="es-ES" b="0" dirty="0" smtClean="0">
                <a:effectLst/>
              </a:rPr>
            </a:br>
            <a:endParaRPr lang="es-MX" dirty="0"/>
          </a:p>
        </p:txBody>
      </p:sp>
    </p:spTree>
    <p:extLst>
      <p:ext uri="{BB962C8B-B14F-4D97-AF65-F5344CB8AC3E}">
        <p14:creationId xmlns:p14="http://schemas.microsoft.com/office/powerpoint/2010/main" val="17683110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smtClean="0"/>
              <a:t>Valor connotativo.</a:t>
            </a:r>
            <a:endParaRPr lang="es-ES" b="1" dirty="0" smtClean="0">
              <a:effectLst/>
            </a:endParaRPr>
          </a:p>
        </p:txBody>
      </p:sp>
      <p:sp>
        <p:nvSpPr>
          <p:cNvPr id="3" name="Marcador de contenido 2"/>
          <p:cNvSpPr>
            <a:spLocks noGrp="1"/>
          </p:cNvSpPr>
          <p:nvPr>
            <p:ph idx="1"/>
          </p:nvPr>
        </p:nvSpPr>
        <p:spPr>
          <a:xfrm>
            <a:off x="770021" y="1578543"/>
            <a:ext cx="10583779" cy="4598420"/>
          </a:xfrm>
        </p:spPr>
        <p:style>
          <a:lnRef idx="1">
            <a:schemeClr val="accent4"/>
          </a:lnRef>
          <a:fillRef idx="2">
            <a:schemeClr val="accent4"/>
          </a:fillRef>
          <a:effectRef idx="1">
            <a:schemeClr val="accent4"/>
          </a:effectRef>
          <a:fontRef idx="minor">
            <a:schemeClr val="dk1"/>
          </a:fontRef>
        </p:style>
        <p:txBody>
          <a:bodyPr>
            <a:normAutofit fontScale="77500" lnSpcReduction="20000"/>
          </a:bodyPr>
          <a:lstStyle/>
          <a:p>
            <a:r>
              <a:rPr lang="es-ES" b="1" dirty="0" smtClean="0"/>
              <a:t>Interpretación </a:t>
            </a:r>
            <a:r>
              <a:rPr lang="es-ES" b="1" dirty="0"/>
              <a:t>del conjunto de los elementos objetivos y reales de la imagen.</a:t>
            </a:r>
            <a:endParaRPr lang="es-ES" b="1" dirty="0" smtClean="0">
              <a:effectLst/>
            </a:endParaRPr>
          </a:p>
          <a:p>
            <a:r>
              <a:rPr lang="es-ES" dirty="0" smtClean="0"/>
              <a:t>Para </a:t>
            </a:r>
            <a:r>
              <a:rPr lang="es-ES" dirty="0"/>
              <a:t>el análisis del valor connotativo de una imagen debemos de tomar en cuenta las siguientes premisas.</a:t>
            </a:r>
            <a:endParaRPr lang="es-ES" b="0" dirty="0" smtClean="0">
              <a:effectLst/>
            </a:endParaRPr>
          </a:p>
          <a:p>
            <a:r>
              <a:rPr lang="es-ES" dirty="0" smtClean="0"/>
              <a:t>El </a:t>
            </a:r>
            <a:r>
              <a:rPr lang="es-ES" dirty="0"/>
              <a:t>valor connotativo se refiere:</a:t>
            </a:r>
            <a:endParaRPr lang="es-ES" b="0" dirty="0" smtClean="0">
              <a:effectLst/>
            </a:endParaRPr>
          </a:p>
          <a:p>
            <a:pPr fontAlgn="base"/>
            <a:r>
              <a:rPr lang="es-ES" dirty="0"/>
              <a:t>Mensajes no explícitos en la imagen.</a:t>
            </a:r>
          </a:p>
          <a:p>
            <a:pPr fontAlgn="base"/>
            <a:r>
              <a:rPr lang="es-ES" dirty="0"/>
              <a:t>Requiere de códigos compartidos para su interpretación.</a:t>
            </a:r>
          </a:p>
          <a:p>
            <a:pPr fontAlgn="base"/>
            <a:r>
              <a:rPr lang="es-ES" dirty="0"/>
              <a:t>Puede tener múltiples interpretaciones en función del observador.</a:t>
            </a:r>
          </a:p>
          <a:p>
            <a:pPr fontAlgn="base"/>
            <a:r>
              <a:rPr lang="es-ES" dirty="0"/>
              <a:t>Lectura en la que opinamos sobre el significado que evoca la imagen.</a:t>
            </a:r>
          </a:p>
          <a:p>
            <a:pPr fontAlgn="base"/>
            <a:r>
              <a:rPr lang="es-ES" dirty="0"/>
              <a:t>Lectura subjetiva y personal del espectador-usuario sobre la imagen.</a:t>
            </a:r>
          </a:p>
          <a:p>
            <a:pPr fontAlgn="base"/>
            <a:r>
              <a:rPr lang="es-ES" dirty="0"/>
              <a:t>Expresa un mensaje menos evidente.</a:t>
            </a:r>
          </a:p>
          <a:p>
            <a:pPr fontAlgn="base"/>
            <a:r>
              <a:rPr lang="es-ES" dirty="0"/>
              <a:t>Invitan al espectador a deducir la intencionalidad que encierra la imagen.</a:t>
            </a:r>
          </a:p>
          <a:p>
            <a:pPr fontAlgn="base"/>
            <a:r>
              <a:rPr lang="es-ES" dirty="0"/>
              <a:t>Apela a la intencionalidad del artista.</a:t>
            </a:r>
          </a:p>
          <a:p>
            <a:pPr fontAlgn="base"/>
            <a:r>
              <a:rPr lang="es-ES" dirty="0"/>
              <a:t>Descripción de las emociones, sensaciones, asociaciones que provoca la imagen</a:t>
            </a:r>
            <a:r>
              <a:rPr lang="es-ES" dirty="0" smtClean="0"/>
              <a:t>.</a:t>
            </a:r>
            <a:endParaRPr lang="es-ES" dirty="0"/>
          </a:p>
        </p:txBody>
      </p:sp>
    </p:spTree>
    <p:extLst>
      <p:ext uri="{BB962C8B-B14F-4D97-AF65-F5344CB8AC3E}">
        <p14:creationId xmlns:p14="http://schemas.microsoft.com/office/powerpoint/2010/main" val="15890930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95149" y="1309035"/>
            <a:ext cx="10458651" cy="4867927"/>
          </a:xfrm>
        </p:spPr>
        <p:style>
          <a:lnRef idx="1">
            <a:schemeClr val="accent5"/>
          </a:lnRef>
          <a:fillRef idx="2">
            <a:schemeClr val="accent5"/>
          </a:fillRef>
          <a:effectRef idx="1">
            <a:schemeClr val="accent5"/>
          </a:effectRef>
          <a:fontRef idx="minor">
            <a:schemeClr val="dk1"/>
          </a:fontRef>
        </p:style>
        <p:txBody>
          <a:bodyPr>
            <a:normAutofit fontScale="92500" lnSpcReduction="10000"/>
          </a:bodyPr>
          <a:lstStyle/>
          <a:p>
            <a:pPr algn="just"/>
            <a:r>
              <a:rPr lang="es-ES" sz="1800" dirty="0" smtClean="0"/>
              <a:t>Primer motivo conceptual. El salto connotado esencialmente por el hecho de que todos los elementos constitutivos de la imagen están flotando: la silla, tres gatos negros, un cuadro, un escalón de madera, sombras confusas en el piso y por supuesto el personaje principal Salvador Dalí.</a:t>
            </a:r>
            <a:endParaRPr lang="es-ES" sz="1800" b="0" dirty="0" smtClean="0">
              <a:effectLst/>
            </a:endParaRPr>
          </a:p>
          <a:p>
            <a:pPr algn="just"/>
            <a:r>
              <a:rPr lang="es-ES" sz="1800" dirty="0" smtClean="0"/>
              <a:t>Segundo motivo conceptual. El lienzo de la pintura de Leda atómica de Salvador Dalí es un cuadro con elementos de una mujer desnuda, un cisne, libros, cascarón de huevo que evoca el mito de Zeus y Leda y en la interpretación de Dalí también en ese cuadro todos los elementos están flotando.</a:t>
            </a:r>
            <a:endParaRPr lang="es-ES" sz="1800" b="0" dirty="0" smtClean="0">
              <a:effectLst/>
            </a:endParaRPr>
          </a:p>
          <a:p>
            <a:pPr algn="just"/>
            <a:r>
              <a:rPr lang="es-ES" sz="1800" dirty="0" smtClean="0"/>
              <a:t>Tercer motivo conceptual. El propio Salvador Dalí un ser mitad cosa mitad persona.</a:t>
            </a:r>
            <a:endParaRPr lang="es-ES" sz="1800" b="0" dirty="0" smtClean="0">
              <a:effectLst/>
            </a:endParaRPr>
          </a:p>
          <a:p>
            <a:pPr algn="just"/>
            <a:r>
              <a:rPr lang="es-ES" sz="1800" dirty="0" smtClean="0"/>
              <a:t>La fotografía Dalí </a:t>
            </a:r>
            <a:r>
              <a:rPr lang="es-ES" sz="1800" dirty="0" err="1" smtClean="0"/>
              <a:t>atomicus</a:t>
            </a:r>
            <a:r>
              <a:rPr lang="es-ES" sz="1800" dirty="0" smtClean="0"/>
              <a:t> es un motivo compuesto, complejo, absolutamente dinámico, variable según las líneas de análisis que se decidan.</a:t>
            </a:r>
            <a:endParaRPr lang="es-ES" sz="1800" b="0" dirty="0" smtClean="0">
              <a:effectLst/>
            </a:endParaRPr>
          </a:p>
          <a:p>
            <a:pPr algn="just"/>
            <a:r>
              <a:rPr lang="es-ES" sz="1800" dirty="0" smtClean="0"/>
              <a:t>Empecemos con:</a:t>
            </a:r>
            <a:endParaRPr lang="es-ES" sz="1800" b="0" dirty="0" smtClean="0">
              <a:effectLst/>
            </a:endParaRPr>
          </a:p>
          <a:p>
            <a:pPr algn="just" fontAlgn="base"/>
            <a:r>
              <a:rPr lang="es-ES" sz="1800" dirty="0" smtClean="0"/>
              <a:t>Los gatos negros: asociados a espíritus misteriosos.</a:t>
            </a:r>
          </a:p>
          <a:p>
            <a:pPr algn="just" fontAlgn="base"/>
            <a:r>
              <a:rPr lang="es-ES" sz="1800" dirty="0" smtClean="0"/>
              <a:t>Chorro de agua que recorre la foto en una diagonal ondulante.</a:t>
            </a:r>
          </a:p>
          <a:p>
            <a:pPr algn="just" fontAlgn="base"/>
            <a:r>
              <a:rPr lang="es-ES" sz="1800" dirty="0" smtClean="0"/>
              <a:t>Líneas líquidas, líneas sutiles de luz y transparencia que componen el chorro.</a:t>
            </a:r>
          </a:p>
          <a:p>
            <a:pPr algn="just" fontAlgn="base"/>
            <a:r>
              <a:rPr lang="es-ES" sz="1800" dirty="0" smtClean="0"/>
              <a:t>Líneas sólidas e inertes pero voladoras: cuadros, atril, escalerilla, silla desproporcionada.</a:t>
            </a:r>
          </a:p>
          <a:p>
            <a:pPr algn="just" fontAlgn="base"/>
            <a:r>
              <a:rPr lang="es-ES" sz="1800" dirty="0" smtClean="0"/>
              <a:t>El lienzo flotando en el lado derecho de la fotografía, es una reproducción del cuadro de Dalí: Leda atómica, que simboliza el mito de Leda y Zeus y representa la teoría física del inter-espacio propuesto por Dalí. Y todos los elementos del cuadro mismo están flotando. </a:t>
            </a:r>
            <a:endParaRPr lang="es-ES" sz="1800" dirty="0"/>
          </a:p>
        </p:txBody>
      </p:sp>
      <p:sp>
        <p:nvSpPr>
          <p:cNvPr id="5" name="CuadroTexto 4"/>
          <p:cNvSpPr txBox="1"/>
          <p:nvPr/>
        </p:nvSpPr>
        <p:spPr>
          <a:xfrm>
            <a:off x="895149" y="211756"/>
            <a:ext cx="6150544" cy="830997"/>
          </a:xfrm>
          <a:prstGeom prst="rect">
            <a:avLst/>
          </a:prstGeom>
          <a:noFill/>
        </p:spPr>
        <p:txBody>
          <a:bodyPr wrap="square" rtlCol="0">
            <a:spAutoFit/>
          </a:bodyPr>
          <a:lstStyle/>
          <a:p>
            <a:r>
              <a:rPr lang="es-ES" sz="4800" b="1" dirty="0" smtClean="0"/>
              <a:t>Valor connotativo.</a:t>
            </a:r>
            <a:endParaRPr lang="es-MX" sz="4800" b="1" dirty="0"/>
          </a:p>
        </p:txBody>
      </p:sp>
    </p:spTree>
    <p:extLst>
      <p:ext uri="{BB962C8B-B14F-4D97-AF65-F5344CB8AC3E}">
        <p14:creationId xmlns:p14="http://schemas.microsoft.com/office/powerpoint/2010/main" val="19024148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Referencias </a:t>
            </a:r>
            <a:endParaRPr lang="es-MX" dirty="0"/>
          </a:p>
        </p:txBody>
      </p:sp>
      <p:sp>
        <p:nvSpPr>
          <p:cNvPr id="3" name="Marcador de contenido 2"/>
          <p:cNvSpPr>
            <a:spLocks noGrp="1"/>
          </p:cNvSpPr>
          <p:nvPr>
            <p:ph idx="1"/>
          </p:nvPr>
        </p:nvSpPr>
        <p:spPr/>
        <p:txBody>
          <a:bodyPr>
            <a:normAutofit fontScale="62500" lnSpcReduction="20000"/>
          </a:bodyPr>
          <a:lstStyle/>
          <a:p>
            <a:r>
              <a:rPr lang="es-ES" dirty="0"/>
              <a:t>Conceptos importantes. Definiciones de acuerdo al diccionario de la Real Academia de la Lengua Española. Edit. Espasa. Calpe. 2001</a:t>
            </a:r>
            <a:r>
              <a:rPr lang="es-ES" dirty="0" smtClean="0"/>
              <a:t>.</a:t>
            </a:r>
          </a:p>
          <a:p>
            <a:r>
              <a:rPr lang="es-ES" dirty="0"/>
              <a:t>Textos de consulta alusivos al tema </a:t>
            </a:r>
            <a:endParaRPr lang="es-ES" b="0" dirty="0" smtClean="0">
              <a:effectLst/>
            </a:endParaRPr>
          </a:p>
          <a:p>
            <a:pPr fontAlgn="base"/>
            <a:r>
              <a:rPr lang="es-ES" dirty="0"/>
              <a:t>Lectura de una imagen: significado connotado</a:t>
            </a:r>
          </a:p>
          <a:p>
            <a:r>
              <a:rPr lang="es-ES" dirty="0"/>
              <a:t>y denotado</a:t>
            </a:r>
            <a:endParaRPr lang="es-ES" b="0" dirty="0" smtClean="0">
              <a:effectLst/>
            </a:endParaRPr>
          </a:p>
          <a:p>
            <a:r>
              <a:rPr lang="es-ES" u="sng" dirty="0">
                <a:hlinkClick r:id="rId2"/>
              </a:rPr>
              <a:t>https://campus.ort.edu.ar/articulo/482806/lectura-de-una-imagen-significado-connotado-y-denotado</a:t>
            </a:r>
            <a:endParaRPr lang="es-ES" b="0" dirty="0" smtClean="0">
              <a:effectLst/>
            </a:endParaRPr>
          </a:p>
          <a:p>
            <a:pPr fontAlgn="base"/>
            <a:r>
              <a:rPr lang="es-ES" dirty="0"/>
              <a:t>Imagen. Análisis denotativo y connotativo</a:t>
            </a:r>
          </a:p>
          <a:p>
            <a:r>
              <a:rPr lang="es-ES" u="sng" dirty="0">
                <a:hlinkClick r:id="rId3"/>
              </a:rPr>
              <a:t>https://fido.palermo.edu/servicios_dyc/blog/docentes/detalle_</a:t>
            </a:r>
            <a:endParaRPr lang="es-ES" b="0" dirty="0" smtClean="0">
              <a:effectLst/>
            </a:endParaRPr>
          </a:p>
          <a:p>
            <a:r>
              <a:rPr lang="es-ES" dirty="0" err="1"/>
              <a:t>tp.php?id_docente</a:t>
            </a:r>
            <a:r>
              <a:rPr lang="es-ES" dirty="0"/>
              <a:t>=&amp;</a:t>
            </a:r>
            <a:r>
              <a:rPr lang="es-ES" dirty="0" err="1"/>
              <a:t>id_blog</a:t>
            </a:r>
            <a:r>
              <a:rPr lang="es-ES" dirty="0"/>
              <a:t>=10681</a:t>
            </a:r>
            <a:endParaRPr lang="es-ES" b="0" dirty="0" smtClean="0">
              <a:effectLst/>
            </a:endParaRPr>
          </a:p>
          <a:p>
            <a:r>
              <a:rPr lang="es-MX" b="1" u="sng" dirty="0" smtClean="0">
                <a:hlinkClick r:id="rId4"/>
              </a:rPr>
              <a:t>https</a:t>
            </a:r>
            <a:r>
              <a:rPr lang="es-MX" b="1" u="sng" dirty="0">
                <a:hlinkClick r:id="rId4"/>
              </a:rPr>
              <a:t>://historia-arte.com/obras/leda-atomica</a:t>
            </a:r>
            <a:endParaRPr lang="es-MX" b="0" dirty="0" smtClean="0">
              <a:effectLst/>
            </a:endParaRPr>
          </a:p>
          <a:p>
            <a:pPr marL="0" indent="0">
              <a:buNone/>
            </a:pPr>
            <a:r>
              <a:rPr lang="es-MX" dirty="0" smtClean="0"/>
              <a:t/>
            </a:r>
            <a:br>
              <a:rPr lang="es-MX" dirty="0" smtClean="0"/>
            </a:br>
            <a:r>
              <a:rPr lang="es-ES" b="0" dirty="0" smtClean="0">
                <a:effectLst/>
              </a:rPr>
              <a:t/>
            </a:r>
            <a:br>
              <a:rPr lang="es-ES" b="0" dirty="0" smtClean="0">
                <a:effectLst/>
              </a:rPr>
            </a:br>
            <a:r>
              <a:rPr lang="es-ES" b="0" dirty="0" smtClean="0">
                <a:effectLst/>
              </a:rPr>
              <a:t/>
            </a:r>
            <a:br>
              <a:rPr lang="es-ES" b="0" dirty="0" smtClean="0">
                <a:effectLst/>
              </a:rPr>
            </a:br>
            <a:r>
              <a:rPr lang="es-ES" dirty="0" smtClean="0"/>
              <a:t> </a:t>
            </a:r>
            <a:endParaRPr lang="es-MX" dirty="0"/>
          </a:p>
        </p:txBody>
      </p:sp>
    </p:spTree>
    <p:extLst>
      <p:ext uri="{BB962C8B-B14F-4D97-AF65-F5344CB8AC3E}">
        <p14:creationId xmlns:p14="http://schemas.microsoft.com/office/powerpoint/2010/main" val="24074168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Referencias</a:t>
            </a:r>
            <a:endParaRPr lang="es-MX" dirty="0"/>
          </a:p>
        </p:txBody>
      </p:sp>
      <p:sp>
        <p:nvSpPr>
          <p:cNvPr id="3" name="Marcador de contenido 2"/>
          <p:cNvSpPr>
            <a:spLocks noGrp="1"/>
          </p:cNvSpPr>
          <p:nvPr>
            <p:ph idx="1"/>
          </p:nvPr>
        </p:nvSpPr>
        <p:spPr/>
        <p:txBody>
          <a:bodyPr>
            <a:normAutofit fontScale="62500" lnSpcReduction="20000"/>
          </a:bodyPr>
          <a:lstStyle/>
          <a:p>
            <a:pPr fontAlgn="base"/>
            <a:r>
              <a:rPr lang="es-ES" b="0" dirty="0" smtClean="0">
                <a:effectLst/>
              </a:rPr>
              <a:t/>
            </a:r>
            <a:br>
              <a:rPr lang="es-ES" b="0" dirty="0" smtClean="0">
                <a:effectLst/>
              </a:rPr>
            </a:br>
            <a:r>
              <a:rPr lang="es-ES" dirty="0" smtClean="0"/>
              <a:t>Taller sobre lecturas de imagen</a:t>
            </a:r>
          </a:p>
          <a:p>
            <a:pPr fontAlgn="base"/>
            <a:r>
              <a:rPr lang="es-ES" u="sng" dirty="0" smtClean="0">
                <a:hlinkClick r:id="rId2"/>
              </a:rPr>
              <a:t>https://es.slideshare.net/Arte_Factory/lenguaje-de-la-imagen-denotacin-y-connotacion</a:t>
            </a:r>
            <a:endParaRPr lang="es-ES" dirty="0" smtClean="0"/>
          </a:p>
          <a:p>
            <a:pPr fontAlgn="base"/>
            <a:r>
              <a:rPr lang="es-ES" dirty="0" smtClean="0"/>
              <a:t>La imagen denotativa y connotativa</a:t>
            </a:r>
          </a:p>
          <a:p>
            <a:pPr fontAlgn="base"/>
            <a:r>
              <a:rPr lang="es-ES" u="sng" dirty="0" smtClean="0">
                <a:hlinkClick r:id="rId3"/>
              </a:rPr>
              <a:t>https://sites.google.com/site/laclasedecarlitos/home/la-imagen-denotativa-y-connotativa</a:t>
            </a:r>
            <a:endParaRPr lang="es-ES" dirty="0" smtClean="0"/>
          </a:p>
          <a:p>
            <a:pPr fontAlgn="base"/>
            <a:r>
              <a:rPr lang="es-ES" dirty="0" smtClean="0"/>
              <a:t>Lectura de una imagen: significado </a:t>
            </a:r>
            <a:r>
              <a:rPr lang="es-ES" dirty="0" err="1" smtClean="0"/>
              <a:t>connotadoy</a:t>
            </a:r>
            <a:r>
              <a:rPr lang="es-ES" dirty="0" smtClean="0"/>
              <a:t> denotado</a:t>
            </a:r>
          </a:p>
          <a:p>
            <a:pPr lvl="1" fontAlgn="base"/>
            <a:r>
              <a:rPr lang="es-ES" u="sng" dirty="0" smtClean="0">
                <a:hlinkClick r:id="rId4"/>
              </a:rPr>
              <a:t>https://campus.ort.edu.ar/articulo/482806/lectura-de-una-imagen-significado-connotado-y-denotado</a:t>
            </a:r>
            <a:endParaRPr lang="es-ES" u="sng" dirty="0" smtClean="0"/>
          </a:p>
          <a:p>
            <a:pPr fontAlgn="base"/>
            <a:r>
              <a:rPr lang="es-ES" dirty="0" smtClean="0"/>
              <a:t>. Análisis denotativo y connotativo</a:t>
            </a:r>
          </a:p>
          <a:p>
            <a:r>
              <a:rPr lang="es-ES" u="sng" dirty="0" smtClean="0">
                <a:hlinkClick r:id="rId5"/>
              </a:rPr>
              <a:t>https://fido.palermo.edu/servicios_dyc/blog/docentes/detalle_</a:t>
            </a:r>
            <a:endParaRPr lang="es-ES" b="0" dirty="0" smtClean="0">
              <a:effectLst/>
            </a:endParaRPr>
          </a:p>
          <a:p>
            <a:r>
              <a:rPr lang="es-ES" dirty="0" err="1" smtClean="0"/>
              <a:t>tp.php?id_docente</a:t>
            </a:r>
            <a:r>
              <a:rPr lang="es-ES" dirty="0" smtClean="0"/>
              <a:t>=&amp;</a:t>
            </a:r>
            <a:r>
              <a:rPr lang="es-ES" dirty="0" err="1" smtClean="0"/>
              <a:t>id_blog</a:t>
            </a:r>
            <a:r>
              <a:rPr lang="es-ES" dirty="0" smtClean="0"/>
              <a:t>=10681</a:t>
            </a:r>
            <a:endParaRPr lang="es-ES" b="0" dirty="0" smtClean="0">
              <a:effectLst/>
            </a:endParaRPr>
          </a:p>
          <a:p>
            <a:r>
              <a:rPr lang="es-ES" dirty="0" smtClean="0"/>
              <a:t>Así hizo </a:t>
            </a:r>
            <a:r>
              <a:rPr lang="es-ES" dirty="0" err="1" smtClean="0"/>
              <a:t>Philippe</a:t>
            </a:r>
            <a:r>
              <a:rPr lang="es-ES" dirty="0" smtClean="0"/>
              <a:t> </a:t>
            </a:r>
            <a:r>
              <a:rPr lang="es-ES" dirty="0" err="1" smtClean="0"/>
              <a:t>Halsman</a:t>
            </a:r>
            <a:r>
              <a:rPr lang="es-ES" dirty="0" smtClean="0"/>
              <a:t> el retrato que capturo la esencia de Salvador Dalí mucho antes del </a:t>
            </a:r>
            <a:r>
              <a:rPr lang="es-ES" dirty="0" err="1" smtClean="0"/>
              <a:t>Photoshop</a:t>
            </a:r>
            <a:endParaRPr lang="es-ES" b="0" dirty="0" smtClean="0">
              <a:effectLst/>
            </a:endParaRPr>
          </a:p>
          <a:p>
            <a:r>
              <a:rPr lang="es-ES" b="0" dirty="0" smtClean="0">
                <a:effectLst/>
              </a:rPr>
              <a:t/>
            </a:r>
            <a:br>
              <a:rPr lang="es-ES" b="0" dirty="0" smtClean="0">
                <a:effectLst/>
              </a:rPr>
            </a:br>
            <a:r>
              <a:rPr lang="es-ES" dirty="0" smtClean="0"/>
              <a:t>https://www.xatakafoto.com/historia-de-la-fotografia/asi-hizo-philippe-halsman-el-retrato-que-capturo-la-esencia-de-salvador-dali-mucho-antes-de-photoshop</a:t>
            </a:r>
            <a:endParaRPr lang="es-ES" b="0" dirty="0" smtClean="0">
              <a:effectLst/>
            </a:endParaRPr>
          </a:p>
        </p:txBody>
      </p:sp>
    </p:spTree>
    <p:extLst>
      <p:ext uri="{BB962C8B-B14F-4D97-AF65-F5344CB8AC3E}">
        <p14:creationId xmlns:p14="http://schemas.microsoft.com/office/powerpoint/2010/main" val="34579766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entágono 3"/>
          <p:cNvSpPr/>
          <p:nvPr/>
        </p:nvSpPr>
        <p:spPr>
          <a:xfrm>
            <a:off x="724277" y="1095470"/>
            <a:ext cx="11009014" cy="4209861"/>
          </a:xfrm>
          <a:prstGeom prst="homePlate">
            <a:avLst/>
          </a:prstGeom>
          <a:gradFill flip="none" rotWithShape="1">
            <a:gsLst>
              <a:gs pos="0">
                <a:srgbClr val="7030A0">
                  <a:tint val="66000"/>
                  <a:satMod val="160000"/>
                </a:srgbClr>
              </a:gs>
              <a:gs pos="50000">
                <a:srgbClr val="7030A0">
                  <a:tint val="44500"/>
                  <a:satMod val="160000"/>
                </a:srgbClr>
              </a:gs>
              <a:gs pos="100000">
                <a:srgbClr val="7030A0">
                  <a:tint val="23500"/>
                  <a:satMod val="160000"/>
                </a:srgbClr>
              </a:gs>
            </a:gsLst>
            <a:lin ang="5400000" scaled="1"/>
            <a:tileRect/>
          </a:gradFill>
        </p:spPr>
        <p:style>
          <a:lnRef idx="2">
            <a:schemeClr val="accent3"/>
          </a:lnRef>
          <a:fillRef idx="1">
            <a:schemeClr val="lt1"/>
          </a:fillRef>
          <a:effectRef idx="0">
            <a:schemeClr val="accent3"/>
          </a:effectRef>
          <a:fontRef idx="minor">
            <a:schemeClr val="dk1"/>
          </a:fontRef>
        </p:style>
        <p:txBody>
          <a:bodyPr rtlCol="0" anchor="ctr"/>
          <a:lstStyle/>
          <a:p>
            <a:pPr algn="ctr"/>
            <a:endParaRPr lang="es-MX"/>
          </a:p>
        </p:txBody>
      </p:sp>
      <p:sp>
        <p:nvSpPr>
          <p:cNvPr id="3" name="Marcador de contenido 2"/>
          <p:cNvSpPr>
            <a:spLocks noGrp="1"/>
          </p:cNvSpPr>
          <p:nvPr>
            <p:ph idx="1"/>
          </p:nvPr>
        </p:nvSpPr>
        <p:spPr>
          <a:xfrm>
            <a:off x="838200" y="1825625"/>
            <a:ext cx="9200949" cy="2678998"/>
          </a:xfrm>
        </p:spPr>
        <p:txBody>
          <a:bodyPr/>
          <a:lstStyle/>
          <a:p>
            <a:r>
              <a:rPr lang="es-ES" b="1" dirty="0"/>
              <a:t>Recordemos que toda buena fotografía presenta:</a:t>
            </a:r>
          </a:p>
          <a:p>
            <a:r>
              <a:rPr lang="es-ES" b="1" dirty="0"/>
              <a:t>Un objeto o sujeto principal.</a:t>
            </a:r>
            <a:endParaRPr lang="es-ES" dirty="0"/>
          </a:p>
          <a:p>
            <a:r>
              <a:rPr lang="es-ES" b="1" dirty="0"/>
              <a:t>Dirige la atención del espectador a dicho sujeto.</a:t>
            </a:r>
            <a:endParaRPr lang="es-ES" dirty="0"/>
          </a:p>
          <a:p>
            <a:r>
              <a:rPr lang="es-ES" b="1" dirty="0"/>
              <a:t>Todos los elementos presentes en ella complementan la historia en torno a dicho sujeto.</a:t>
            </a:r>
            <a:endParaRPr lang="es-ES" dirty="0"/>
          </a:p>
          <a:p>
            <a:endParaRPr lang="es-MX" dirty="0"/>
          </a:p>
        </p:txBody>
      </p:sp>
    </p:spTree>
    <p:extLst>
      <p:ext uri="{BB962C8B-B14F-4D97-AF65-F5344CB8AC3E}">
        <p14:creationId xmlns:p14="http://schemas.microsoft.com/office/powerpoint/2010/main" val="15774668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2674" y="1098455"/>
            <a:ext cx="11253458" cy="1325563"/>
          </a:xfrm>
        </p:spPr>
        <p:txBody>
          <a:bodyPr>
            <a:normAutofit fontScale="90000"/>
          </a:bodyPr>
          <a:lstStyle/>
          <a:p>
            <a:pPr lvl="0"/>
            <a:r>
              <a:rPr lang="es-ES" b="0" i="0" u="none" dirty="0" smtClean="0"/>
              <a:t>Comprender los conceptos que intervienen en el lenguaje visual: valor denotativo y valor connotativo.</a:t>
            </a:r>
            <a:r>
              <a:rPr lang="es-ES" b="0" dirty="0" smtClean="0"/>
              <a:t/>
            </a:r>
            <a:br>
              <a:rPr lang="es-ES" b="0" dirty="0" smtClean="0"/>
            </a:br>
            <a:endParaRPr lang="es-MX"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1301526477"/>
              </p:ext>
            </p:extLst>
          </p:nvPr>
        </p:nvGraphicFramePr>
        <p:xfrm>
          <a:off x="838200" y="2525917"/>
          <a:ext cx="10115349" cy="36510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80914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contenido 3"/>
          <p:cNvGraphicFramePr>
            <a:graphicFrameLocks noGrp="1"/>
          </p:cNvGraphicFramePr>
          <p:nvPr>
            <p:ph idx="1"/>
            <p:extLst>
              <p:ext uri="{D42A27DB-BD31-4B8C-83A1-F6EECF244321}">
                <p14:modId xmlns:p14="http://schemas.microsoft.com/office/powerpoint/2010/main" val="661897814"/>
              </p:ext>
            </p:extLst>
          </p:nvPr>
        </p:nvGraphicFramePr>
        <p:xfrm>
          <a:off x="443620" y="334978"/>
          <a:ext cx="10910180" cy="58419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063711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9970" y="265538"/>
            <a:ext cx="3063844" cy="1318820"/>
          </a:xfrm>
        </p:spPr>
        <p:style>
          <a:lnRef idx="2">
            <a:schemeClr val="accent4">
              <a:shade val="50000"/>
            </a:schemeClr>
          </a:lnRef>
          <a:fillRef idx="1">
            <a:schemeClr val="accent4"/>
          </a:fillRef>
          <a:effectRef idx="0">
            <a:schemeClr val="accent4"/>
          </a:effectRef>
          <a:fontRef idx="minor">
            <a:schemeClr val="lt1"/>
          </a:fontRef>
        </p:style>
        <p:txBody>
          <a:bodyPr/>
          <a:lstStyle/>
          <a:p>
            <a:r>
              <a:rPr lang="es-ES" dirty="0" smtClean="0"/>
              <a:t>Valor denotativo</a:t>
            </a:r>
            <a:endParaRPr lang="es-MX" dirty="0"/>
          </a:p>
        </p:txBody>
      </p:sp>
      <p:pic>
        <p:nvPicPr>
          <p:cNvPr id="1026" name="Picture 2" descr="https://lh4.googleusercontent.com/tiOo9rAsPDjdAmCOiYG66kPcq5fcKXZ-JkYTH9-JK_04AwkkK2kw-q67wg9xvsIVXOi3plpHutS8bdKiDsrCkALSBKV69tGapmk7tMi2fsfD2KQ7ygrB1NeoeXtLcz1Mg1pwbMU"/>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29971" y="2453489"/>
            <a:ext cx="3063844" cy="4114746"/>
          </a:xfrm>
          <a:prstGeom prst="rect">
            <a:avLst/>
          </a:prstGeom>
          <a:noFill/>
          <a:extLst>
            <a:ext uri="{909E8E84-426E-40DD-AFC4-6F175D3DCCD1}">
              <a14:hiddenFill xmlns:a14="http://schemas.microsoft.com/office/drawing/2010/main">
                <a:solidFill>
                  <a:srgbClr val="FFFFFF"/>
                </a:solidFill>
              </a14:hiddenFill>
            </a:ext>
          </a:extLst>
        </p:spPr>
      </p:pic>
      <p:sp>
        <p:nvSpPr>
          <p:cNvPr id="4" name="Flecha abajo 3"/>
          <p:cNvSpPr/>
          <p:nvPr/>
        </p:nvSpPr>
        <p:spPr>
          <a:xfrm>
            <a:off x="1747319" y="1674891"/>
            <a:ext cx="760491" cy="112263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 name="CuadroTexto 4"/>
          <p:cNvSpPr txBox="1"/>
          <p:nvPr/>
        </p:nvSpPr>
        <p:spPr>
          <a:xfrm>
            <a:off x="5078994" y="633742"/>
            <a:ext cx="4816444" cy="4154984"/>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es-ES" sz="2400" b="1" dirty="0"/>
              <a:t>Análisis de la imagen: valor denotativo. </a:t>
            </a:r>
            <a:r>
              <a:rPr lang="es-ES" sz="2400" dirty="0"/>
              <a:t>Reconocemos que es un vagón del metro con un variado conjunto de personas con diferentes actitudes y realizando diferentes actividades y no es un viaje en hora pico. </a:t>
            </a:r>
            <a:endParaRPr lang="es-ES" sz="2400" dirty="0" smtClean="0"/>
          </a:p>
          <a:p>
            <a:r>
              <a:rPr lang="es-ES" sz="2400" dirty="0" smtClean="0"/>
              <a:t>Los </a:t>
            </a:r>
            <a:r>
              <a:rPr lang="es-ES" sz="2400" dirty="0"/>
              <a:t>tubos de sujeción se incorporan a la imagen al igual que la iluminación uniforme de las lámparas ubicadas a los costados del vagón.</a:t>
            </a:r>
            <a:endParaRPr lang="es-MX" sz="2400" dirty="0"/>
          </a:p>
        </p:txBody>
      </p:sp>
    </p:spTree>
    <p:extLst>
      <p:ext uri="{BB962C8B-B14F-4D97-AF65-F5344CB8AC3E}">
        <p14:creationId xmlns:p14="http://schemas.microsoft.com/office/powerpoint/2010/main" val="16159207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420023" y="265537"/>
            <a:ext cx="3118164" cy="1325563"/>
          </a:xfrm>
        </p:spPr>
        <p:style>
          <a:lnRef idx="2">
            <a:schemeClr val="accent5">
              <a:shade val="50000"/>
            </a:schemeClr>
          </a:lnRef>
          <a:fillRef idx="1">
            <a:schemeClr val="accent5"/>
          </a:fillRef>
          <a:effectRef idx="0">
            <a:schemeClr val="accent5"/>
          </a:effectRef>
          <a:fontRef idx="minor">
            <a:schemeClr val="lt1"/>
          </a:fontRef>
        </p:style>
        <p:txBody>
          <a:bodyPr/>
          <a:lstStyle/>
          <a:p>
            <a:pPr algn="ctr"/>
            <a:r>
              <a:rPr lang="es-ES" dirty="0" smtClean="0"/>
              <a:t>Valor connotativo</a:t>
            </a:r>
            <a:endParaRPr lang="es-MX" dirty="0"/>
          </a:p>
        </p:txBody>
      </p:sp>
      <p:pic>
        <p:nvPicPr>
          <p:cNvPr id="4" name="Picture 2" descr="https://lh4.googleusercontent.com/tiOo9rAsPDjdAmCOiYG66kPcq5fcKXZ-JkYTH9-JK_04AwkkK2kw-q67wg9xvsIVXOi3plpHutS8bdKiDsrCkALSBKV69tGapmk7tMi2fsfD2KQ7ygrB1NeoeXtLcz1Mg1pwbMU"/>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885569" y="2577419"/>
            <a:ext cx="2824634" cy="3759331"/>
          </a:xfrm>
          <a:prstGeom prst="rect">
            <a:avLst/>
          </a:prstGeom>
          <a:noFill/>
          <a:extLst>
            <a:ext uri="{909E8E84-426E-40DD-AFC4-6F175D3DCCD1}">
              <a14:hiddenFill xmlns:a14="http://schemas.microsoft.com/office/drawing/2010/main">
                <a:solidFill>
                  <a:srgbClr val="FFFFFF"/>
                </a:solidFill>
              </a14:hiddenFill>
            </a:ext>
          </a:extLst>
        </p:spPr>
      </p:pic>
      <p:sp>
        <p:nvSpPr>
          <p:cNvPr id="5" name="Flecha abajo 4"/>
          <p:cNvSpPr/>
          <p:nvPr/>
        </p:nvSpPr>
        <p:spPr>
          <a:xfrm>
            <a:off x="8777311" y="1665838"/>
            <a:ext cx="1041149" cy="999787"/>
          </a:xfrm>
          <a:prstGeom prst="down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es-MX"/>
          </a:p>
        </p:txBody>
      </p:sp>
      <p:sp>
        <p:nvSpPr>
          <p:cNvPr id="6" name="CuadroTexto 5"/>
          <p:cNvSpPr txBox="1"/>
          <p:nvPr/>
        </p:nvSpPr>
        <p:spPr>
          <a:xfrm>
            <a:off x="968720" y="928318"/>
            <a:ext cx="5522613" cy="3693319"/>
          </a:xfrm>
          <a:prstGeom prst="rect">
            <a:avLst/>
          </a:prstGeom>
        </p:spPr>
        <p:style>
          <a:lnRef idx="1">
            <a:schemeClr val="accent3"/>
          </a:lnRef>
          <a:fillRef idx="3">
            <a:schemeClr val="accent3"/>
          </a:fillRef>
          <a:effectRef idx="2">
            <a:schemeClr val="accent3"/>
          </a:effectRef>
          <a:fontRef idx="minor">
            <a:schemeClr val="lt1"/>
          </a:fontRef>
        </p:style>
        <p:txBody>
          <a:bodyPr wrap="square" rtlCol="0">
            <a:spAutoFit/>
          </a:bodyPr>
          <a:lstStyle/>
          <a:p>
            <a:pPr algn="just"/>
            <a:r>
              <a:rPr lang="es-ES" dirty="0"/>
              <a:t>Esta fotografía nos puede producir deseo de ir a casa, y si tal vez para aligerar nuestro viaje de regreso nos ocupamos de observar a nuestros compañeros de viaje, podríamos deducir ¿qué hacen?, ¿qué actitud tienen?, ¿a qué se dedican? , entre otras cosas.</a:t>
            </a:r>
            <a:endParaRPr lang="es-ES" b="0" dirty="0" smtClean="0">
              <a:effectLst/>
            </a:endParaRPr>
          </a:p>
          <a:p>
            <a:pPr algn="just"/>
            <a:r>
              <a:rPr lang="es-ES" dirty="0"/>
              <a:t>Al observar con cierta atención sus rostros, la ropa y accesorios que usan, si están durmiendo, estudiando o leyendo, </a:t>
            </a:r>
            <a:r>
              <a:rPr lang="es-ES" dirty="0" smtClean="0"/>
              <a:t>tal vez podemos imaginar: si </a:t>
            </a:r>
            <a:r>
              <a:rPr lang="es-ES" dirty="0"/>
              <a:t>han pasado un día agotador de trabajo o de estudio, preocupación, agresión o indiferencia, soledad, o simplemente están igual de deseosos que nosotros de llegar a casa.</a:t>
            </a:r>
            <a:endParaRPr lang="es-ES" b="0" dirty="0" smtClean="0">
              <a:effectLst/>
            </a:endParaRPr>
          </a:p>
          <a:p>
            <a:r>
              <a:rPr lang="es-ES" dirty="0" smtClean="0"/>
              <a:t/>
            </a:r>
            <a:br>
              <a:rPr lang="es-ES" dirty="0" smtClean="0"/>
            </a:br>
            <a:endParaRPr lang="es-MX" dirty="0"/>
          </a:p>
        </p:txBody>
      </p:sp>
    </p:spTree>
    <p:extLst>
      <p:ext uri="{BB962C8B-B14F-4D97-AF65-F5344CB8AC3E}">
        <p14:creationId xmlns:p14="http://schemas.microsoft.com/office/powerpoint/2010/main" val="7917965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IMAGEN.</a:t>
            </a:r>
            <a:endParaRPr lang="es-ES" b="0" dirty="0" smtClean="0">
              <a:effectLst/>
            </a:endParaRPr>
          </a:p>
        </p:txBody>
      </p:sp>
      <p:sp>
        <p:nvSpPr>
          <p:cNvPr id="3" name="Marcador de contenido 2"/>
          <p:cNvSpPr>
            <a:spLocks noGrp="1"/>
          </p:cNvSpPr>
          <p:nvPr>
            <p:ph idx="1"/>
          </p:nvPr>
        </p:nvSpPr>
        <p:spPr/>
        <p:txBody>
          <a:bodyPr>
            <a:normAutofit fontScale="70000" lnSpcReduction="20000"/>
          </a:bodyPr>
          <a:lstStyle/>
          <a:p>
            <a:pPr marL="0" indent="0">
              <a:buNone/>
            </a:pPr>
            <a:r>
              <a:rPr lang="es-ES" dirty="0" smtClean="0"/>
              <a:t>1 </a:t>
            </a:r>
            <a:r>
              <a:rPr lang="es-ES" dirty="0"/>
              <a:t>.- Reproducción de la figura de una cosa o persona captada por el ojo, por un espejo o por un aparato óptico, de fotografía, de cine o de otro tipo, gracias a la luz: captamos la imagen de un objeto. por la reflexión o refracción de los rayos de luz que de él dimanan.</a:t>
            </a:r>
            <a:endParaRPr lang="es-ES" b="0" dirty="0" smtClean="0">
              <a:effectLst/>
            </a:endParaRPr>
          </a:p>
          <a:p>
            <a:pPr marL="0" indent="0">
              <a:buNone/>
            </a:pPr>
            <a:r>
              <a:rPr lang="es-ES" dirty="0"/>
              <a:t>2 .-  Representación mental, idea u opinión que se tiene de una cosa o persona real o irreal: tenía una imagen distinta de él.</a:t>
            </a:r>
            <a:endParaRPr lang="es-ES" b="0" dirty="0" smtClean="0">
              <a:effectLst/>
            </a:endParaRPr>
          </a:p>
          <a:p>
            <a:pPr marL="0" indent="0">
              <a:buNone/>
            </a:pPr>
            <a:r>
              <a:rPr lang="es-ES" dirty="0"/>
              <a:t>3 .- Representación material, en forma de estatua, pintura, fotografía, etc. de una cosa o persona.</a:t>
            </a:r>
            <a:endParaRPr lang="es-ES" b="0" dirty="0" smtClean="0">
              <a:effectLst/>
            </a:endParaRPr>
          </a:p>
          <a:p>
            <a:pPr marL="0" indent="0">
              <a:buNone/>
            </a:pPr>
            <a:r>
              <a:rPr lang="es-ES" dirty="0"/>
              <a:t>4 .- Escultura o pintura de una divinidad, un santo u otra figura religiosa: han restaurado la imagen de la Virgen.</a:t>
            </a:r>
            <a:endParaRPr lang="es-ES" b="0" dirty="0" smtClean="0">
              <a:effectLst/>
            </a:endParaRPr>
          </a:p>
          <a:p>
            <a:pPr marL="0" indent="0">
              <a:buNone/>
            </a:pPr>
            <a:r>
              <a:rPr lang="es-ES" dirty="0"/>
              <a:t>5 .- Aspecto físico de una persona: la modelo se ha hecho un cambio de imagen.</a:t>
            </a:r>
            <a:endParaRPr lang="es-ES" b="0" dirty="0" smtClean="0">
              <a:effectLst/>
            </a:endParaRPr>
          </a:p>
          <a:p>
            <a:pPr marL="0" indent="0">
              <a:buNone/>
            </a:pPr>
            <a:r>
              <a:rPr lang="es-ES" dirty="0"/>
              <a:t>6 .- Figura retórica que consiste en emplear una palabra o expresión para sugerir algo con lo que guarda una analogía o semejanza.</a:t>
            </a:r>
            <a:endParaRPr lang="es-ES" b="0" dirty="0" smtClean="0">
              <a:effectLst/>
            </a:endParaRPr>
          </a:p>
          <a:p>
            <a:pPr marL="0" indent="0">
              <a:buNone/>
            </a:pPr>
            <a:r>
              <a:rPr lang="es-ES" dirty="0"/>
              <a:t>7 .- En matemáticas, conjunto de los valores de una función que puede tomar la variable dependiente.</a:t>
            </a:r>
            <a:endParaRPr lang="es-ES" b="0" dirty="0" smtClean="0">
              <a:effectLst/>
            </a:endParaRPr>
          </a:p>
          <a:p>
            <a:pPr marL="0" indent="0">
              <a:buNone/>
            </a:pPr>
            <a:r>
              <a:rPr lang="es-ES" dirty="0" smtClean="0"/>
              <a:t/>
            </a:r>
            <a:br>
              <a:rPr lang="es-ES" dirty="0" smtClean="0"/>
            </a:br>
            <a:endParaRPr lang="es-MX" dirty="0"/>
          </a:p>
        </p:txBody>
      </p:sp>
      <p:sp>
        <p:nvSpPr>
          <p:cNvPr id="4" name="CuadroTexto 3"/>
          <p:cNvSpPr txBox="1"/>
          <p:nvPr/>
        </p:nvSpPr>
        <p:spPr>
          <a:xfrm>
            <a:off x="7603958" y="5476776"/>
            <a:ext cx="3749842" cy="1354217"/>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s-ES" sz="1600" i="1" dirty="0" smtClean="0"/>
              <a:t>REFERENCIA:  </a:t>
            </a:r>
            <a:r>
              <a:rPr lang="es-ES" sz="1600" i="1" dirty="0" smtClean="0"/>
              <a:t>Conceptos importantes. Definiciones de acuerdo al diccionario de la Real Academia de la Lengua Española. Edit. Espasa. Calpe. 2001.</a:t>
            </a:r>
          </a:p>
          <a:p>
            <a:endParaRPr lang="es-MX" dirty="0"/>
          </a:p>
        </p:txBody>
      </p:sp>
    </p:spTree>
    <p:extLst>
      <p:ext uri="{BB962C8B-B14F-4D97-AF65-F5344CB8AC3E}">
        <p14:creationId xmlns:p14="http://schemas.microsoft.com/office/powerpoint/2010/main" val="13703919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78319" y="3801344"/>
            <a:ext cx="6929386" cy="2637958"/>
          </a:xfrm>
        </p:spPr>
        <p:txBody>
          <a:bodyPr>
            <a:normAutofit fontScale="90000"/>
          </a:bodyPr>
          <a:lstStyle/>
          <a:p>
            <a:r>
              <a:rPr lang="es-ES" dirty="0" smtClean="0"/>
              <a:t>Análisis de la imagen </a:t>
            </a:r>
            <a:br>
              <a:rPr lang="es-ES" dirty="0" smtClean="0"/>
            </a:br>
            <a:r>
              <a:rPr lang="es-ES" dirty="0" smtClean="0"/>
              <a:t>Valor denotativo y connotativo</a:t>
            </a:r>
            <a:br>
              <a:rPr lang="es-ES" dirty="0" smtClean="0"/>
            </a:br>
            <a:r>
              <a:rPr lang="es-ES" dirty="0" smtClean="0"/>
              <a:t>Fotografía </a:t>
            </a:r>
            <a:r>
              <a:rPr lang="es-MX" dirty="0" err="1"/>
              <a:t>Philippe</a:t>
            </a:r>
            <a:r>
              <a:rPr lang="es-MX" dirty="0"/>
              <a:t> </a:t>
            </a:r>
            <a:r>
              <a:rPr lang="es-MX" dirty="0" err="1" smtClean="0"/>
              <a:t>Halsman</a:t>
            </a:r>
            <a:r>
              <a:rPr lang="es-MX" dirty="0" smtClean="0"/>
              <a:t/>
            </a:r>
            <a:br>
              <a:rPr lang="es-MX" dirty="0" smtClean="0"/>
            </a:br>
            <a:r>
              <a:rPr lang="es-MX" dirty="0" smtClean="0"/>
              <a:t>Dalí </a:t>
            </a:r>
            <a:r>
              <a:rPr lang="es-MX" dirty="0" err="1" smtClean="0"/>
              <a:t>Atomicus</a:t>
            </a:r>
            <a:endParaRPr lang="es-MX" dirty="0"/>
          </a:p>
        </p:txBody>
      </p:sp>
    </p:spTree>
    <p:extLst>
      <p:ext uri="{BB962C8B-B14F-4D97-AF65-F5344CB8AC3E}">
        <p14:creationId xmlns:p14="http://schemas.microsoft.com/office/powerpoint/2010/main" val="3845269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4" name="Picture 6" descr="https://live.staticflickr.com/3091/2731989518_db2c95e99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46387" y="506764"/>
            <a:ext cx="7496510" cy="59522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5222404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83</TotalTime>
  <Words>1101</Words>
  <Application>Microsoft Office PowerPoint</Application>
  <PresentationFormat>Panorámica</PresentationFormat>
  <Paragraphs>95</Paragraphs>
  <Slides>15</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15</vt:i4>
      </vt:variant>
    </vt:vector>
  </HeadingPairs>
  <TitlesOfParts>
    <vt:vector size="20" baseType="lpstr">
      <vt:lpstr>Arial</vt:lpstr>
      <vt:lpstr>Calibri</vt:lpstr>
      <vt:lpstr>Calibri Light</vt:lpstr>
      <vt:lpstr>Times New Roman</vt:lpstr>
      <vt:lpstr>Tema de Office</vt:lpstr>
      <vt:lpstr>        UNIVERSIDAD NACIONAL AUTÓNOMA DE MÉXICO ESCUELA NACIONAL PREPARATORIA EDUCACIÓN ESTÉTICA Y ARTÍSTICA FOTOGRAFÍA   </vt:lpstr>
      <vt:lpstr>Presentación de PowerPoint</vt:lpstr>
      <vt:lpstr>Comprender los conceptos que intervienen en el lenguaje visual: valor denotativo y valor connotativo. </vt:lpstr>
      <vt:lpstr>Presentación de PowerPoint</vt:lpstr>
      <vt:lpstr>Valor denotativo</vt:lpstr>
      <vt:lpstr>Valor connotativo</vt:lpstr>
      <vt:lpstr>IMAGEN.</vt:lpstr>
      <vt:lpstr>Análisis de la imagen  Valor denotativo y connotativo Fotografía Philippe Halsman Dalí Atomicus</vt:lpstr>
      <vt:lpstr>Presentación de PowerPoint</vt:lpstr>
      <vt:lpstr>Valor denotativo.</vt:lpstr>
      <vt:lpstr>  Para el análisis del valor denotativo de una imagen debemos de tomar en cuenta las siguientes premisas.  </vt:lpstr>
      <vt:lpstr>Valor connotativo.</vt:lpstr>
      <vt:lpstr>Presentación de PowerPoint</vt:lpstr>
      <vt:lpstr>Referencias </vt:lpstr>
      <vt:lpstr>Referencias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Flor Zelaya</dc:creator>
  <cp:lastModifiedBy>Flor Zelaya</cp:lastModifiedBy>
  <cp:revision>8</cp:revision>
  <dcterms:created xsi:type="dcterms:W3CDTF">2021-03-08T22:42:26Z</dcterms:created>
  <dcterms:modified xsi:type="dcterms:W3CDTF">2021-03-09T00:05:57Z</dcterms:modified>
</cp:coreProperties>
</file>