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13" r:id="rId2"/>
  </p:sldMasterIdLst>
  <p:sldIdLst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660"/>
  </p:normalViewPr>
  <p:slideViewPr>
    <p:cSldViewPr snapToGrid="0">
      <p:cViewPr varScale="1">
        <p:scale>
          <a:sx n="70" d="100"/>
          <a:sy n="70" d="100"/>
        </p:scale>
        <p:origin x="3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923F103-BC34-4FE4-A40E-EDDEECFDA5D0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2/22/2021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>
                <a:solidFill>
                  <a:prstClr val="white"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0B73-756A-46C0-A516-5E6979508E7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9AC-BD6D-4699-B273-F74861473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323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>
                <a:solidFill>
                  <a:srgbClr val="B31166"/>
                </a:solidFill>
              </a:rPr>
              <a:pPr/>
              <a:t>2/22/2021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78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>
                <a:solidFill>
                  <a:srgbClr val="B31166"/>
                </a:solidFill>
              </a:rPr>
              <a:pPr/>
              <a:t>2/22/2021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4140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>
                <a:solidFill>
                  <a:srgbClr val="B31166"/>
                </a:solidFill>
              </a:rPr>
              <a:pPr/>
              <a:t>2/22/2021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992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0B73-756A-46C0-A516-5E6979508E7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9AC-BD6D-4699-B273-F74861473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4722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0B73-756A-46C0-A516-5E6979508E7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9AC-BD6D-4699-B273-F74861473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977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>
                <a:solidFill>
                  <a:srgbClr val="B31166"/>
                </a:solidFill>
              </a:rPr>
              <a:pPr/>
              <a:t>2/22/2021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44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>
                <a:solidFill>
                  <a:srgbClr val="B31166"/>
                </a:solidFill>
              </a:rPr>
              <a:pPr/>
              <a:t>2/22/2021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13A0B73-756A-46C0-A516-5E6979508E7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6C3D9AC-BD6D-4699-B273-F74861473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4991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0B73-756A-46C0-A516-5E6979508E7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9AC-BD6D-4699-B273-F74861473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743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>
                <a:solidFill>
                  <a:srgbClr val="B31166"/>
                </a:solidFill>
              </a:rPr>
              <a:pPr/>
              <a:t>2/22/2021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53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0B73-756A-46C0-A516-5E6979508E7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9AC-BD6D-4699-B273-F74861473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7241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0B73-756A-46C0-A516-5E6979508E7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9AC-BD6D-4699-B273-F74861473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223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0B73-756A-46C0-A516-5E6979508E7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9AC-BD6D-4699-B273-F74861473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5889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0B73-756A-46C0-A516-5E6979508E7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9AC-BD6D-4699-B273-F74861473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4046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0B73-756A-46C0-A516-5E6979508E7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9AC-BD6D-4699-B273-F74861473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8345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0B73-756A-46C0-A516-5E6979508E7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9AC-BD6D-4699-B273-F74861473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215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0B73-756A-46C0-A516-5E6979508E7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9AC-BD6D-4699-B273-F74861473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589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0B73-756A-46C0-A516-5E6979508E7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9AC-BD6D-4699-B273-F74861473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441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0B73-756A-46C0-A516-5E6979508E7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9AC-BD6D-4699-B273-F74861473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7589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0B73-756A-46C0-A516-5E6979508E7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9AC-BD6D-4699-B273-F74861473E7C}" type="slidenum">
              <a:rPr lang="es-MX" smtClean="0"/>
              <a:t>‹Nº›</a:t>
            </a:fld>
            <a:endParaRPr lang="es-MX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413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>
                <a:solidFill>
                  <a:srgbClr val="B31166"/>
                </a:solidFill>
              </a:rPr>
              <a:pPr/>
              <a:t>2/22/2021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28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0B73-756A-46C0-A516-5E6979508E7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9AC-BD6D-4699-B273-F74861473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3298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0B73-756A-46C0-A516-5E6979508E7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9AC-BD6D-4699-B273-F74861473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8171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0B73-756A-46C0-A516-5E6979508E7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9AC-BD6D-4699-B273-F74861473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9567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0B73-756A-46C0-A516-5E6979508E7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9AC-BD6D-4699-B273-F74861473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8372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0B73-756A-46C0-A516-5E6979508E7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9AC-BD6D-4699-B273-F74861473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038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>
                <a:solidFill>
                  <a:srgbClr val="B31166"/>
                </a:solidFill>
              </a:rPr>
              <a:pPr/>
              <a:t>2/22/2021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9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>
                <a:solidFill>
                  <a:srgbClr val="B31166"/>
                </a:solidFill>
              </a:rPr>
              <a:pPr/>
              <a:t>2/22/2021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3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>
                <a:solidFill>
                  <a:srgbClr val="B31166"/>
                </a:solidFill>
              </a:rPr>
              <a:pPr/>
              <a:t>2/22/2021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8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>
                <a:solidFill>
                  <a:srgbClr val="B31166"/>
                </a:solidFill>
              </a:rPr>
              <a:pPr/>
              <a:t>2/22/2021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>
                <a:solidFill>
                  <a:srgbClr val="B31166"/>
                </a:solidFill>
              </a:rPr>
              <a:pPr/>
              <a:t>2/22/2021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4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>
                <a:solidFill>
                  <a:srgbClr val="B31166"/>
                </a:solidFill>
              </a:rPr>
              <a:pPr/>
              <a:t>2/22/2021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2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A0B73-756A-46C0-A516-5E6979508E7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3D9AC-BD6D-4699-B273-F74861473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75725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A0B73-756A-46C0-A516-5E6979508E7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3D9AC-BD6D-4699-B273-F74861473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1284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837854" y="-90536"/>
            <a:ext cx="8722181" cy="2824681"/>
          </a:xfrm>
        </p:spPr>
        <p:txBody>
          <a:bodyPr>
            <a:normAutofit fontScale="90000"/>
          </a:bodyPr>
          <a:lstStyle/>
          <a:p>
            <a:pPr lvl="0" algn="ctr" defTabSz="914400" eaLnBrk="0" fontAlgn="base" hangingPunct="0">
              <a:spcAft>
                <a:spcPct val="0"/>
              </a:spcAft>
            </a:pPr>
            <a:r>
              <a:rPr lang="es-ES" sz="2400" b="1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s-ES" sz="2400" b="1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24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s-ES" sz="24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2400" b="1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s-ES" sz="2400" b="1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24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s-ES" sz="24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2400" b="1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s-ES" sz="2400" b="1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24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s-ES" sz="24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2400" b="1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s-ES" sz="2400" b="1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24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s-ES" sz="24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2400" b="1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UNIVERSIDAD </a:t>
            </a:r>
            <a:r>
              <a:rPr lang="es-ES" sz="24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NACIONAL AUTÓNOMA DE MÉXICO</a:t>
            </a:r>
            <a:r>
              <a:rPr lang="es-MX" sz="24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s-MX" sz="2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s-ES" sz="24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ESCUELA NACIONAL PREPARATORIA</a:t>
            </a:r>
            <a:r>
              <a:rPr lang="es-MX" sz="24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s-MX" sz="2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s-ES" sz="24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EDUCACIÓN ESTÉTICA Y ARTÍSTICA</a:t>
            </a:r>
            <a:r>
              <a:rPr lang="es-MX" sz="24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s-MX" sz="2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s-ES" sz="2400" b="1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FOTOGRAFÍA </a:t>
            </a:r>
            <a:r>
              <a:rPr lang="es-E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600" dirty="0">
                <a:solidFill>
                  <a:schemeClr val="tx1"/>
                </a:solidFill>
              </a:rPr>
              <a:t/>
            </a:r>
            <a:br>
              <a:rPr lang="es-MX" sz="1600" dirty="0">
                <a:solidFill>
                  <a:schemeClr val="tx1"/>
                </a:solidFill>
              </a:rPr>
            </a:br>
            <a:endParaRPr lang="es-MX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70368" y="4090925"/>
            <a:ext cx="6095999" cy="716465"/>
          </a:xfrm>
        </p:spPr>
        <p:txBody>
          <a:bodyPr/>
          <a:lstStyle/>
          <a:p>
            <a:pPr algn="ctr"/>
            <a:r>
              <a:rPr lang="es-ES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ProfesorA: ELENA </a:t>
            </a:r>
            <a:r>
              <a:rPr lang="es-ES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ZELAYA ALGER</a:t>
            </a:r>
            <a:endParaRPr lang="es-MX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246" y="2527756"/>
            <a:ext cx="22574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50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9667" y="1928388"/>
            <a:ext cx="10087745" cy="3862813"/>
          </a:xfrm>
        </p:spPr>
        <p:txBody>
          <a:bodyPr/>
          <a:lstStyle/>
          <a:p>
            <a:r>
              <a:rPr lang="es-ES" dirty="0" smtClean="0"/>
              <a:t>Fotos: Elena Zelaya Alger.</a:t>
            </a:r>
          </a:p>
          <a:p>
            <a:r>
              <a:rPr lang="es-ES" dirty="0" smtClean="0"/>
              <a:t>Texto: Alicia Fernández Camacho</a:t>
            </a:r>
            <a:r>
              <a:rPr lang="es-MX" dirty="0" smtClean="0"/>
              <a:t>. Elena Zelaya Alger.</a:t>
            </a:r>
          </a:p>
          <a:p>
            <a:endParaRPr lang="es-ES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1267485" y="479834"/>
            <a:ext cx="5078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Referencias: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219771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Existen diversos recursos para destacar el elemento principal de una fotografía, algunos de ellos son</a:t>
            </a:r>
            <a:br>
              <a:rPr lang="es-ES" dirty="0" smtClean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s-MX" dirty="0"/>
              <a:t> Aislamiento.</a:t>
            </a:r>
          </a:p>
          <a:p>
            <a:pPr fontAlgn="base"/>
            <a:r>
              <a:rPr lang="es-MX" dirty="0"/>
              <a:t>Enmarcamiento.</a:t>
            </a:r>
          </a:p>
          <a:p>
            <a:pPr fontAlgn="base"/>
            <a:r>
              <a:rPr lang="es-MX" dirty="0"/>
              <a:t>Contraste de color</a:t>
            </a:r>
          </a:p>
          <a:p>
            <a:pPr fontAlgn="base"/>
            <a:r>
              <a:rPr lang="es-MX" dirty="0"/>
              <a:t>Contraste de iluminación</a:t>
            </a:r>
          </a:p>
          <a:p>
            <a:pPr fontAlgn="base"/>
            <a:r>
              <a:rPr lang="es-MX" dirty="0"/>
              <a:t>Contraste de forma</a:t>
            </a:r>
          </a:p>
          <a:p>
            <a:pPr fontAlgn="base"/>
            <a:r>
              <a:rPr lang="es-MX" dirty="0"/>
              <a:t>Contraste de enfoque.</a:t>
            </a:r>
          </a:p>
          <a:p>
            <a:pPr fontAlgn="base"/>
            <a:r>
              <a:rPr lang="es-MX" dirty="0"/>
              <a:t>Contraste de tamaño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295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Aislamiento</a:t>
            </a:r>
            <a:endParaRPr lang="es-MX" dirty="0"/>
          </a:p>
        </p:txBody>
      </p:sp>
      <p:pic>
        <p:nvPicPr>
          <p:cNvPr id="1026" name="Picture 2" descr="C:\Users\Cadorsa\Music\Desktop\Fotos EZA\DCIM01\100AL731\ALIM2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43" y="2616450"/>
            <a:ext cx="4441588" cy="3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364586" y="2317687"/>
            <a:ext cx="491603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Acción de separar, escoger algo de entre muchas cosas y presentarlo de manera aislada</a:t>
            </a:r>
            <a:r>
              <a:rPr lang="es-ES" sz="2000" dirty="0" smtClean="0"/>
              <a:t>.</a:t>
            </a:r>
          </a:p>
          <a:p>
            <a:pPr algn="just"/>
            <a:r>
              <a:rPr lang="es-ES" sz="2000" dirty="0" smtClean="0"/>
              <a:t>Generalmente </a:t>
            </a:r>
            <a:r>
              <a:rPr lang="es-ES" sz="2000" dirty="0"/>
              <a:t>por medio de una gran </a:t>
            </a:r>
            <a:r>
              <a:rPr lang="es-ES" sz="2000" dirty="0" err="1"/>
              <a:t>close</a:t>
            </a:r>
            <a:r>
              <a:rPr lang="es-ES" sz="2000" dirty="0"/>
              <a:t> up.</a:t>
            </a:r>
            <a:endParaRPr lang="es-ES" sz="2000" b="0" dirty="0" smtClean="0">
              <a:effectLst/>
            </a:endParaRPr>
          </a:p>
          <a:p>
            <a:r>
              <a:rPr lang="es-ES" dirty="0" smtClean="0"/>
              <a:t/>
            </a:r>
            <a:br>
              <a:rPr lang="es-ES" dirty="0" smtClean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9304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Enmarcamiento.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5146141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Limitar</a:t>
            </a:r>
            <a:r>
              <a:rPr lang="es-ES" dirty="0"/>
              <a:t> o ceñir una cosa a otra. Destacar el elemento principal de la fotografía por medio de otros que lo encuadran o delimitan; otra forma de separar el sujeto principal.</a:t>
            </a:r>
            <a:endParaRPr lang="es-MX" dirty="0"/>
          </a:p>
        </p:txBody>
      </p:sp>
      <p:pic>
        <p:nvPicPr>
          <p:cNvPr id="2054" name="Picture 6" descr="C:\Users\Cadorsa\Music\Desktop\Fotos EZA\DCIM01\100AL731\ALIM28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593" y="500235"/>
            <a:ext cx="2952294" cy="4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776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7838" y="265537"/>
            <a:ext cx="4699502" cy="1325563"/>
          </a:xfrm>
        </p:spPr>
        <p:txBody>
          <a:bodyPr/>
          <a:lstStyle/>
          <a:p>
            <a:pPr fontAlgn="base"/>
            <a:r>
              <a:rPr lang="es-MX" dirty="0"/>
              <a:t>Contraste de color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4485238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Contraste de color es la diferencia entre dos o más colores que se </a:t>
            </a:r>
            <a:r>
              <a:rPr lang="es-ES" dirty="0" smtClean="0"/>
              <a:t>contraponen.</a:t>
            </a:r>
            <a:endParaRPr lang="es-MX" dirty="0"/>
          </a:p>
        </p:txBody>
      </p:sp>
      <p:pic>
        <p:nvPicPr>
          <p:cNvPr id="3074" name="Picture 2" descr="C:\Users\Cadorsa\Music\Desktop\Fotos EZA\DCIM01\100AL731\ALIM1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904" y="1864825"/>
            <a:ext cx="4881436" cy="366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1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431733" cy="1325563"/>
          </a:xfrm>
        </p:spPr>
        <p:txBody>
          <a:bodyPr/>
          <a:lstStyle/>
          <a:p>
            <a:r>
              <a:rPr lang="es-ES" dirty="0" smtClean="0"/>
              <a:t>Contraste de iluminación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3290180" cy="4351338"/>
          </a:xfrm>
        </p:spPr>
        <p:txBody>
          <a:bodyPr/>
          <a:lstStyle/>
          <a:p>
            <a:pPr algn="just"/>
            <a:r>
              <a:rPr lang="es-ES" dirty="0"/>
              <a:t>El </a:t>
            </a:r>
            <a:r>
              <a:rPr lang="es-ES" b="1" dirty="0"/>
              <a:t>contraste</a:t>
            </a:r>
            <a:r>
              <a:rPr lang="es-ES" dirty="0"/>
              <a:t> de iluminación,  es la diferencia que existe entre las luces más altas de una escena y las sombras más oscuras</a:t>
            </a:r>
            <a:endParaRPr lang="es-MX" dirty="0"/>
          </a:p>
        </p:txBody>
      </p:sp>
      <p:pic>
        <p:nvPicPr>
          <p:cNvPr id="4100" name="Picture 4" descr="C:\Users\Cadorsa\Music\Desktop\Fotos EZA\DCIM02\100AL731\ALIM36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590" y="1825625"/>
            <a:ext cx="3178630" cy="423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216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s-ES" dirty="0" smtClean="0"/>
              <a:t>Contraste de enfoque.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4023511" cy="4351338"/>
          </a:xfrm>
        </p:spPr>
        <p:txBody>
          <a:bodyPr/>
          <a:lstStyle/>
          <a:p>
            <a:pPr marL="0" indent="0" algn="just" fontAlgn="base">
              <a:buNone/>
            </a:pPr>
            <a:r>
              <a:rPr lang="es-ES" b="1" dirty="0" smtClean="0"/>
              <a:t>Enfocar</a:t>
            </a:r>
            <a:r>
              <a:rPr lang="es-ES" dirty="0"/>
              <a:t> significa conseguir que la zona que nos resulta más interesante de una escena salga nítida</a:t>
            </a:r>
            <a:r>
              <a:rPr lang="es-ES" dirty="0" smtClean="0"/>
              <a:t>, generalmente </a:t>
            </a:r>
            <a:r>
              <a:rPr lang="es-ES" dirty="0"/>
              <a:t>utilizando diafragmas muy abiertos para reducir la profundidad de campo. </a:t>
            </a:r>
            <a:endParaRPr lang="es-MX" dirty="0"/>
          </a:p>
        </p:txBody>
      </p:sp>
      <p:pic>
        <p:nvPicPr>
          <p:cNvPr id="6146" name="Picture 2" descr="C:\Users\Cadorsa\Music\Desktop\Fotos EZA\DCIM01\100AL731\ALIM2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71" y="1479518"/>
            <a:ext cx="3622250" cy="482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48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Contraste de forma y/o textura</a:t>
            </a:r>
            <a:endParaRPr lang="es-MX" dirty="0"/>
          </a:p>
        </p:txBody>
      </p:sp>
      <p:pic>
        <p:nvPicPr>
          <p:cNvPr id="5122" name="Picture 2" descr="C:\Users\Cadorsa\Music\Desktop\Fotos EZA\DCIM01\100AL731\ALIM24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5436" y="2014098"/>
            <a:ext cx="4722282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38200" y="1783533"/>
            <a:ext cx="43675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La </a:t>
            </a:r>
            <a:r>
              <a:rPr lang="es-ES" sz="2400" b="1" dirty="0"/>
              <a:t>textura</a:t>
            </a:r>
            <a:r>
              <a:rPr lang="es-ES" sz="2400" dirty="0"/>
              <a:t> se refiere a las características de una superficie,  algunos casos típicos son: suave/rugoso, pulido/tosco, parejo desparejo, opaco/satinado y en cuanto a </a:t>
            </a:r>
            <a:r>
              <a:rPr lang="es-ES" sz="2400" b="1" dirty="0"/>
              <a:t>forma </a:t>
            </a:r>
            <a:r>
              <a:rPr lang="es-ES" sz="2400" dirty="0"/>
              <a:t>pueden ir</a:t>
            </a:r>
            <a:r>
              <a:rPr lang="es-ES" sz="2400" b="1" dirty="0"/>
              <a:t> </a:t>
            </a:r>
            <a:r>
              <a:rPr lang="es-ES" sz="2400" dirty="0"/>
              <a:t>desde las formas suaves </a:t>
            </a:r>
            <a:r>
              <a:rPr lang="es-ES" sz="2400" dirty="0" smtClean="0"/>
              <a:t>orgánicas </a:t>
            </a:r>
            <a:r>
              <a:rPr lang="es-ES" sz="2400" dirty="0"/>
              <a:t>hasta duras y </a:t>
            </a:r>
            <a:r>
              <a:rPr lang="es-ES" sz="2400" dirty="0" smtClean="0"/>
              <a:t>geométricas.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54689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Contraste de tamaño.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4340382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/>
              <a:t>Contraste de tamaño. El contraste de tamaño es directo. El contraste entre lo grande y lo pequeño se ve en formas planas mientras el contraste entre lo largo y lo corto se ve en las formas lineales</a:t>
            </a:r>
            <a:r>
              <a:rPr lang="es-ES" dirty="0" smtClean="0"/>
              <a:t>. Generalmente </a:t>
            </a:r>
            <a:r>
              <a:rPr lang="es-ES" dirty="0"/>
              <a:t>requiere de un pequeño </a:t>
            </a:r>
            <a:r>
              <a:rPr lang="es-ES" dirty="0" smtClean="0"/>
              <a:t>elemento </a:t>
            </a:r>
            <a:r>
              <a:rPr lang="es-ES" dirty="0"/>
              <a:t>que sirva de comparación visual</a:t>
            </a:r>
            <a:endParaRPr lang="es-MX" dirty="0"/>
          </a:p>
        </p:txBody>
      </p:sp>
      <p:pic>
        <p:nvPicPr>
          <p:cNvPr id="7170" name="Picture 2" descr="C:\Users\Cadorsa\Music\Desktop\Fotos EZA\DCIM01\100AL731\ALIM08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074" y="1589999"/>
            <a:ext cx="3486449" cy="463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247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1_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121</Words>
  <Application>Microsoft Office PowerPoint</Application>
  <PresentationFormat>Panorámica</PresentationFormat>
  <Paragraphs>29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Trebuchet MS</vt:lpstr>
      <vt:lpstr>Tw Cen MT</vt:lpstr>
      <vt:lpstr>Circuito</vt:lpstr>
      <vt:lpstr>1_Circuito</vt:lpstr>
      <vt:lpstr>        UNIVERSIDAD NACIONAL AUTÓNOMA DE MÉXICO ESCUELA NACIONAL PREPARATORIA EDUCACIÓN ESTÉTICA Y ARTÍSTICA FOTOGRAFÍA   </vt:lpstr>
      <vt:lpstr>Existen diversos recursos para destacar el elemento principal de una fotografía, algunos de ellos son </vt:lpstr>
      <vt:lpstr>Aislamiento</vt:lpstr>
      <vt:lpstr>Enmarcamiento. </vt:lpstr>
      <vt:lpstr>Contraste de color</vt:lpstr>
      <vt:lpstr>Contraste de iluminación</vt:lpstr>
      <vt:lpstr>Contraste de enfoque.</vt:lpstr>
      <vt:lpstr>Contraste de forma y/o textura</vt:lpstr>
      <vt:lpstr>Contraste de tamaño.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Flor Zelaya</dc:creator>
  <cp:lastModifiedBy>Flor Zelaya</cp:lastModifiedBy>
  <cp:revision>8</cp:revision>
  <dcterms:created xsi:type="dcterms:W3CDTF">2021-02-22T01:47:43Z</dcterms:created>
  <dcterms:modified xsi:type="dcterms:W3CDTF">2021-02-22T22:29:49Z</dcterms:modified>
</cp:coreProperties>
</file>