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Merriweather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jt7suH+8Dpp25Yft9sis5x72Cn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erriweather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font" Target="fonts/Merriweather-italic.fntdata"/><Relationship Id="rId14" Type="http://schemas.openxmlformats.org/officeDocument/2006/relationships/font" Target="fonts/Merriweather-bold.fntdata"/><Relationship Id="rId17" Type="http://customschemas.google.com/relationships/presentationmetadata" Target="metadata"/><Relationship Id="rId16" Type="http://schemas.openxmlformats.org/officeDocument/2006/relationships/font" Target="fonts/Merriweather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0f9e7822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e0f9e782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0f9e78223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e0f9e7822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e0f9e7822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e0f9e78223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5" name="Google Shape;75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3" name="Google Shape;8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Blue digital binary data on a screen" id="103" name="Google Shape;103;p1"/>
          <p:cNvPicPr preferRelativeResize="0"/>
          <p:nvPr/>
        </p:nvPicPr>
        <p:blipFill rotWithShape="1">
          <a:blip r:embed="rId3">
            <a:alphaModFix amt="35000"/>
          </a:blip>
          <a:srcRect b="0" l="0" r="0" t="0"/>
          <a:stretch/>
        </p:blipFill>
        <p:spPr>
          <a:xfrm>
            <a:off x="20" y="1"/>
            <a:ext cx="1219198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 txBox="1"/>
          <p:nvPr>
            <p:ph type="ctrTitle"/>
          </p:nvPr>
        </p:nvSpPr>
        <p:spPr>
          <a:xfrm>
            <a:off x="838201" y="1065862"/>
            <a:ext cx="3313164" cy="4726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es-MX" sz="4800">
                <a:solidFill>
                  <a:srgbClr val="FFFFFF"/>
                </a:solidFill>
              </a:rPr>
              <a:t>Zero conditional</a:t>
            </a:r>
            <a:endParaRPr/>
          </a:p>
        </p:txBody>
      </p:sp>
      <p:cxnSp>
        <p:nvCxnSpPr>
          <p:cNvPr id="105" name="Google Shape;105;p1"/>
          <p:cNvCxnSpPr/>
          <p:nvPr/>
        </p:nvCxnSpPr>
        <p:spPr>
          <a:xfrm>
            <a:off x="4653372" y="2286000"/>
            <a:ext cx="0" cy="2286000"/>
          </a:xfrm>
          <a:prstGeom prst="straightConnector1">
            <a:avLst/>
          </a:prstGeom>
          <a:noFill/>
          <a:ln cap="flat" cmpd="sng" w="1587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6" name="Google Shape;106;p1"/>
          <p:cNvSpPr txBox="1"/>
          <p:nvPr>
            <p:ph idx="1" type="subTitle"/>
          </p:nvPr>
        </p:nvSpPr>
        <p:spPr>
          <a:xfrm>
            <a:off x="4909354" y="790113"/>
            <a:ext cx="6507323" cy="5002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</a:pPr>
            <a:r>
              <a:rPr lang="es-MX" sz="3100">
                <a:solidFill>
                  <a:srgbClr val="FFFFFF"/>
                </a:solidFill>
              </a:rPr>
              <a:t>This conditional is used when </a:t>
            </a:r>
            <a:r>
              <a:rPr b="1" lang="es-MX" sz="3900">
                <a:solidFill>
                  <a:schemeClr val="accent2"/>
                </a:solidFill>
              </a:rPr>
              <a:t>the result is  always  the same</a:t>
            </a:r>
            <a:r>
              <a:rPr b="1" lang="es-MX" sz="2900">
                <a:solidFill>
                  <a:srgbClr val="FFFFFF"/>
                </a:solidFill>
              </a:rPr>
              <a:t>.</a:t>
            </a:r>
            <a:r>
              <a:rPr lang="es-MX" sz="3100">
                <a:solidFill>
                  <a:srgbClr val="FFFFFF"/>
                </a:solidFill>
              </a:rPr>
              <a:t> </a:t>
            </a:r>
            <a:endParaRPr sz="3100">
              <a:solidFill>
                <a:srgbClr val="FFFFFF"/>
              </a:solidFill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</a:pPr>
            <a:r>
              <a:t/>
            </a:r>
            <a:endParaRPr sz="3100">
              <a:solidFill>
                <a:srgbClr val="FFFFFF"/>
              </a:solidFill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</a:pPr>
            <a:r>
              <a:rPr lang="es-MX" sz="3100">
                <a:solidFill>
                  <a:srgbClr val="FFFFFF"/>
                </a:solidFill>
              </a:rPr>
              <a:t>It is used to make statements about the real world, and often </a:t>
            </a:r>
            <a:r>
              <a:rPr b="1" lang="es-MX" sz="4100">
                <a:solidFill>
                  <a:schemeClr val="accent2"/>
                </a:solidFill>
              </a:rPr>
              <a:t>refers to general truths</a:t>
            </a:r>
            <a:r>
              <a:rPr lang="es-MX" sz="3100">
                <a:solidFill>
                  <a:srgbClr val="FFFFFF"/>
                </a:solidFill>
              </a:rPr>
              <a:t>, such as legal issues, for example:</a:t>
            </a:r>
            <a:r>
              <a:rPr lang="es-MX" sz="2800">
                <a:solidFill>
                  <a:srgbClr val="FFFFFF"/>
                </a:solidFill>
              </a:rPr>
              <a:t>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e0f9e78223_0_0"/>
          <p:cNvSpPr txBox="1"/>
          <p:nvPr>
            <p:ph type="ctrTitle"/>
          </p:nvPr>
        </p:nvSpPr>
        <p:spPr>
          <a:xfrm>
            <a:off x="644800" y="1122375"/>
            <a:ext cx="10850100" cy="4129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8450" lvl="0" marL="342900" rtl="0" algn="just">
              <a:spcBef>
                <a:spcPts val="1800"/>
              </a:spcBef>
              <a:spcAft>
                <a:spcPts val="0"/>
              </a:spcAft>
              <a:buSzPts val="2100"/>
              <a:buFont typeface="Arial"/>
              <a:buChar char="•"/>
            </a:pPr>
            <a:r>
              <a:rPr lang="es-MX" sz="3900"/>
              <a:t>If people </a:t>
            </a:r>
            <a:r>
              <a:rPr b="1" lang="es-MX" sz="3900">
                <a:solidFill>
                  <a:srgbClr val="D77850"/>
                </a:solidFill>
              </a:rPr>
              <a:t>steal</a:t>
            </a:r>
            <a:r>
              <a:rPr lang="es-MX" sz="3900"/>
              <a:t>, they </a:t>
            </a:r>
            <a:r>
              <a:rPr b="1" lang="es-MX" sz="4200">
                <a:solidFill>
                  <a:srgbClr val="D77850"/>
                </a:solidFill>
              </a:rPr>
              <a:t>go</a:t>
            </a:r>
            <a:r>
              <a:rPr lang="es-MX" sz="3900"/>
              <a:t> to jail.</a:t>
            </a:r>
            <a:endParaRPr sz="3500"/>
          </a:p>
          <a:p>
            <a:pPr indent="-298450" lvl="0" marL="342900" rtl="0" algn="just">
              <a:spcBef>
                <a:spcPts val="1800"/>
              </a:spcBef>
              <a:spcAft>
                <a:spcPts val="0"/>
              </a:spcAft>
              <a:buSzPts val="2100"/>
              <a:buFont typeface="Arial"/>
              <a:buChar char="•"/>
            </a:pPr>
            <a:r>
              <a:rPr lang="es-MX" sz="3900"/>
              <a:t>If you </a:t>
            </a:r>
            <a:r>
              <a:rPr b="1" lang="es-MX" sz="3900">
                <a:solidFill>
                  <a:srgbClr val="C47F6E"/>
                </a:solidFill>
              </a:rPr>
              <a:t>don’t say</a:t>
            </a:r>
            <a:r>
              <a:rPr lang="es-MX" sz="3900"/>
              <a:t> the truth, you </a:t>
            </a:r>
            <a:r>
              <a:rPr b="1" lang="es-MX" sz="3900">
                <a:solidFill>
                  <a:srgbClr val="C47F6E"/>
                </a:solidFill>
              </a:rPr>
              <a:t>may be</a:t>
            </a:r>
            <a:r>
              <a:rPr lang="es-MX" sz="3900"/>
              <a:t> sorry.</a:t>
            </a:r>
            <a:endParaRPr sz="3500"/>
          </a:p>
          <a:p>
            <a:pPr indent="-298450" lvl="0" marL="342900" rtl="0" algn="just">
              <a:spcBef>
                <a:spcPts val="1800"/>
              </a:spcBef>
              <a:spcAft>
                <a:spcPts val="0"/>
              </a:spcAft>
              <a:buSzPts val="2100"/>
              <a:buFont typeface="Arial"/>
              <a:buChar char="•"/>
            </a:pPr>
            <a:r>
              <a:rPr lang="es-MX" sz="3900"/>
              <a:t>People </a:t>
            </a:r>
            <a:r>
              <a:rPr b="1" lang="es-MX" sz="4000">
                <a:solidFill>
                  <a:schemeClr val="accent2"/>
                </a:solidFill>
              </a:rPr>
              <a:t>get</a:t>
            </a:r>
            <a:r>
              <a:rPr lang="es-MX" sz="3900"/>
              <a:t> a punishment if they </a:t>
            </a:r>
            <a:r>
              <a:rPr b="1" lang="es-MX" sz="3900">
                <a:solidFill>
                  <a:schemeClr val="accent2"/>
                </a:solidFill>
              </a:rPr>
              <a:t>do </a:t>
            </a:r>
            <a:r>
              <a:rPr lang="es-MX" sz="3900"/>
              <a:t>wrong actions.</a:t>
            </a:r>
            <a:endParaRPr sz="7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0f9e78223_0_5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MX"/>
              <a:t>Use the simple present to express general truths or laws</a:t>
            </a:r>
            <a:endParaRPr/>
          </a:p>
        </p:txBody>
      </p:sp>
      <p:sp>
        <p:nvSpPr>
          <p:cNvPr id="117" name="Google Shape;117;ge0f9e78223_0_5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s-MX"/>
              <a:t>If  </a:t>
            </a:r>
            <a:r>
              <a:rPr lang="es-MX">
                <a:solidFill>
                  <a:schemeClr val="accent2"/>
                </a:solidFill>
              </a:rPr>
              <a:t>simple present tense</a:t>
            </a:r>
            <a:r>
              <a:rPr lang="es-MX"/>
              <a:t>,  simple present.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s-MX"/>
              <a:t>If </a:t>
            </a:r>
            <a:r>
              <a:rPr lang="es-MX">
                <a:solidFill>
                  <a:schemeClr val="accent2"/>
                </a:solidFill>
              </a:rPr>
              <a:t>cyber</a:t>
            </a:r>
            <a:r>
              <a:rPr lang="es-MX">
                <a:solidFill>
                  <a:schemeClr val="accent2"/>
                </a:solidFill>
              </a:rPr>
              <a:t>stalk </a:t>
            </a:r>
            <a:r>
              <a:rPr lang="es-MX"/>
              <a:t>someone, you </a:t>
            </a:r>
            <a:r>
              <a:rPr b="1" lang="es-MX">
                <a:solidFill>
                  <a:schemeClr val="accent2"/>
                </a:solidFill>
              </a:rPr>
              <a:t>can be</a:t>
            </a:r>
            <a:r>
              <a:rPr lang="es-MX"/>
              <a:t> charged with a felony.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3" name="Google Shape;123;p2"/>
          <p:cNvCxnSpPr/>
          <p:nvPr/>
        </p:nvCxnSpPr>
        <p:spPr>
          <a:xfrm>
            <a:off x="4653372" y="2286000"/>
            <a:ext cx="0" cy="2286000"/>
          </a:xfrm>
          <a:prstGeom prst="straightConnector1">
            <a:avLst/>
          </a:prstGeom>
          <a:noFill/>
          <a:ln cap="flat" cmpd="sng" w="1587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24" name="Google Shape;124;p2"/>
          <p:cNvGrpSpPr/>
          <p:nvPr/>
        </p:nvGrpSpPr>
        <p:grpSpPr>
          <a:xfrm>
            <a:off x="1907500" y="591950"/>
            <a:ext cx="8647194" cy="5674090"/>
            <a:chOff x="0" y="158747"/>
            <a:chExt cx="6638921" cy="4997437"/>
          </a:xfrm>
        </p:grpSpPr>
        <p:sp>
          <p:nvSpPr>
            <p:cNvPr id="125" name="Google Shape;125;p2"/>
            <p:cNvSpPr/>
            <p:nvPr/>
          </p:nvSpPr>
          <p:spPr>
            <a:xfrm>
              <a:off x="0" y="158765"/>
              <a:ext cx="6638921" cy="1589006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"/>
            <p:cNvSpPr txBox="1"/>
            <p:nvPr/>
          </p:nvSpPr>
          <p:spPr>
            <a:xfrm>
              <a:off x="63417" y="158747"/>
              <a:ext cx="6441900" cy="158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s-MX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Use the the simple present in both clauses</a:t>
              </a:r>
              <a:endParaRPr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0" y="1862971"/>
              <a:ext cx="6638921" cy="1589006"/>
            </a:xfrm>
            <a:prstGeom prst="roundRect">
              <a:avLst>
                <a:gd fmla="val 16667" name="adj"/>
              </a:avLst>
            </a:prstGeom>
            <a:solidFill>
              <a:srgbClr val="C47F6E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"/>
            <p:cNvSpPr txBox="1"/>
            <p:nvPr/>
          </p:nvSpPr>
          <p:spPr>
            <a:xfrm>
              <a:off x="478023" y="1994630"/>
              <a:ext cx="5818200" cy="132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s-MX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If Helen </a:t>
              </a:r>
              <a:r>
                <a:rPr lang="es-MX" sz="4000" u="sng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cheats</a:t>
              </a:r>
              <a:r>
                <a:rPr lang="es-MX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on the exam, she </a:t>
              </a:r>
              <a:r>
                <a:rPr lang="es-MX" sz="4000" u="sng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is </a:t>
              </a:r>
              <a:r>
                <a:rPr lang="es-MX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 trouble.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0" y="3567178"/>
              <a:ext cx="6638921" cy="1589006"/>
            </a:xfrm>
            <a:prstGeom prst="roundRect">
              <a:avLst>
                <a:gd fmla="val 16667" name="adj"/>
              </a:avLst>
            </a:prstGeom>
            <a:solidFill>
              <a:srgbClr val="A4A4A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2"/>
            <p:cNvSpPr txBox="1"/>
            <p:nvPr/>
          </p:nvSpPr>
          <p:spPr>
            <a:xfrm>
              <a:off x="328455" y="3938771"/>
              <a:ext cx="6232800" cy="106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b="0" i="0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Sometimes you can use </a:t>
              </a:r>
              <a:r>
                <a:rPr b="0" i="1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when</a:t>
              </a:r>
              <a:r>
                <a:rPr b="0" i="0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and </a:t>
              </a:r>
              <a:r>
                <a:rPr b="0" i="1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unless</a:t>
              </a:r>
              <a:r>
                <a:rPr b="0" i="0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to replace </a:t>
              </a:r>
              <a:r>
                <a:rPr b="0" i="1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if</a:t>
              </a:r>
              <a:r>
                <a:rPr b="0" i="0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3"/>
          <p:cNvPicPr preferRelativeResize="0"/>
          <p:nvPr/>
        </p:nvPicPr>
        <p:blipFill rotWithShape="1">
          <a:blip r:embed="rId3">
            <a:alphaModFix/>
          </a:blip>
          <a:srcRect b="-1" l="27105" r="24301" t="0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7" name="Google Shape;137;p3"/>
          <p:cNvGrpSpPr/>
          <p:nvPr/>
        </p:nvGrpSpPr>
        <p:grpSpPr>
          <a:xfrm>
            <a:off x="765658" y="621437"/>
            <a:ext cx="6194435" cy="5495328"/>
            <a:chOff x="0" y="0"/>
            <a:chExt cx="6194435" cy="5495328"/>
          </a:xfrm>
        </p:grpSpPr>
        <p:sp>
          <p:nvSpPr>
            <p:cNvPr id="138" name="Google Shape;138;p3"/>
            <p:cNvSpPr/>
            <p:nvPr/>
          </p:nvSpPr>
          <p:spPr>
            <a:xfrm>
              <a:off x="425093" y="0"/>
              <a:ext cx="5417467" cy="585106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 txBox="1"/>
            <p:nvPr/>
          </p:nvSpPr>
          <p:spPr>
            <a:xfrm>
              <a:off x="453656" y="28563"/>
              <a:ext cx="5360341" cy="5279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b="1" i="0" lang="es-MX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Different uses: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0" y="594273"/>
              <a:ext cx="6194435" cy="4901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0" y="594273"/>
              <a:ext cx="6194435" cy="49010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475" lIns="196650" spcFirstLastPara="1" rIns="170675" wrap="square" tIns="30475">
              <a:noAutofit/>
            </a:bodyPr>
            <a:lstStyle/>
            <a:p>
              <a:pPr indent="-228600" lvl="1" marL="22860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b="1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Routines and habits: </a:t>
              </a:r>
              <a:r>
                <a:rPr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If taxes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increase</a:t>
              </a:r>
              <a:r>
                <a:rPr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 lot,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people</a:t>
              </a:r>
              <a:r>
                <a:rPr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don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’t pay them. 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b="1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Preferences: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nless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read about Law, I don’t read anything else.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just">
                <a:lnSpc>
                  <a:spcPct val="15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b="1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Rules and laws: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If you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 in Administrative Law class, do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n’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 use your phone.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just">
                <a:lnSpc>
                  <a:spcPct val="15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b="1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Causes and effects: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If you help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drug dealer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you can get a criminal punishment.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0f9e78223_0_11"/>
          <p:cNvSpPr/>
          <p:nvPr/>
        </p:nvSpPr>
        <p:spPr>
          <a:xfrm>
            <a:off x="-1" y="0"/>
            <a:ext cx="12189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ge0f9e78223_0_11"/>
          <p:cNvPicPr preferRelativeResize="0"/>
          <p:nvPr/>
        </p:nvPicPr>
        <p:blipFill rotWithShape="1">
          <a:blip r:embed="rId3">
            <a:alphaModFix/>
          </a:blip>
          <a:srcRect b="0" l="27105" r="24301" t="0"/>
          <a:stretch/>
        </p:blipFill>
        <p:spPr>
          <a:xfrm>
            <a:off x="7199440" y="10"/>
            <a:ext cx="4992558" cy="68579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8" name="Google Shape;148;ge0f9e78223_0_11"/>
          <p:cNvGrpSpPr/>
          <p:nvPr/>
        </p:nvGrpSpPr>
        <p:grpSpPr>
          <a:xfrm>
            <a:off x="765658" y="621437"/>
            <a:ext cx="6194400" cy="5495373"/>
            <a:chOff x="0" y="0"/>
            <a:chExt cx="6194400" cy="5495373"/>
          </a:xfrm>
        </p:grpSpPr>
        <p:sp>
          <p:nvSpPr>
            <p:cNvPr id="149" name="Google Shape;149;ge0f9e78223_0_11"/>
            <p:cNvSpPr/>
            <p:nvPr/>
          </p:nvSpPr>
          <p:spPr>
            <a:xfrm>
              <a:off x="425093" y="0"/>
              <a:ext cx="5417400" cy="5850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ge0f9e78223_0_11"/>
            <p:cNvSpPr/>
            <p:nvPr/>
          </p:nvSpPr>
          <p:spPr>
            <a:xfrm>
              <a:off x="0" y="594273"/>
              <a:ext cx="6194400" cy="49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ge0f9e78223_0_11"/>
            <p:cNvSpPr txBox="1"/>
            <p:nvPr/>
          </p:nvSpPr>
          <p:spPr>
            <a:xfrm>
              <a:off x="0" y="594273"/>
              <a:ext cx="6194400" cy="49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475" lIns="196650" spcFirstLastPara="1" rIns="170675" wrap="square" tIns="30475">
              <a:noAutofit/>
            </a:bodyPr>
            <a:lstStyle/>
            <a:p>
              <a:pPr indent="0" lvl="0" marL="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 this unit we will focus on 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description of legal consequences.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45720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just">
                <a:lnSpc>
                  <a:spcPct val="150000"/>
                </a:lnSpc>
                <a:spcBef>
                  <a:spcPts val="480"/>
                </a:spcBef>
                <a:spcAft>
                  <a:spcPts val="0"/>
                </a:spcAft>
                <a:buNone/>
              </a:pPr>
              <a:r>
                <a:rPr b="1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Rules and laws: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If you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 in Administrative Law class, do</a:t>
              </a:r>
              <a:r>
                <a:rPr lang="es-MX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n’</a:t>
              </a:r>
              <a:r>
                <a:rPr b="0" i="0" lang="es-MX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 use your phone.</a:t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914400" marR="0" rtl="0" algn="just">
                <a:lnSpc>
                  <a:spcPct val="150000"/>
                </a:lnSpc>
                <a:spcBef>
                  <a:spcPts val="48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7" name="Google Shape;157;p4"/>
          <p:cNvPicPr preferRelativeResize="0"/>
          <p:nvPr/>
        </p:nvPicPr>
        <p:blipFill rotWithShape="1">
          <a:blip r:embed="rId3">
            <a:alphaModFix/>
          </a:blip>
          <a:srcRect b="2" l="24654" r="22785" t="0"/>
          <a:stretch/>
        </p:blipFill>
        <p:spPr>
          <a:xfrm>
            <a:off x="459338" y="1358283"/>
            <a:ext cx="3890720" cy="494097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8" name="Google Shape;158;p4"/>
          <p:cNvGrpSpPr/>
          <p:nvPr/>
        </p:nvGrpSpPr>
        <p:grpSpPr>
          <a:xfrm>
            <a:off x="4625275" y="728675"/>
            <a:ext cx="7133591" cy="5772381"/>
            <a:chOff x="0" y="592"/>
            <a:chExt cx="6728534" cy="4849518"/>
          </a:xfrm>
        </p:grpSpPr>
        <p:cxnSp>
          <p:nvCxnSpPr>
            <p:cNvPr id="159" name="Google Shape;159;p4"/>
            <p:cNvCxnSpPr/>
            <p:nvPr/>
          </p:nvCxnSpPr>
          <p:spPr>
            <a:xfrm>
              <a:off x="0" y="592"/>
              <a:ext cx="6728534" cy="0"/>
            </a:xfrm>
            <a:prstGeom prst="straightConnector1">
              <a:avLst/>
            </a:prstGeom>
            <a:solidFill>
              <a:schemeClr val="accent2"/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0" name="Google Shape;160;p4"/>
            <p:cNvSpPr/>
            <p:nvPr/>
          </p:nvSpPr>
          <p:spPr>
            <a:xfrm>
              <a:off x="0" y="592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4"/>
            <p:cNvSpPr txBox="1"/>
            <p:nvPr/>
          </p:nvSpPr>
          <p:spPr>
            <a:xfrm>
              <a:off x="0" y="592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2850" lIns="102850" spcFirstLastPara="1" rIns="102850" wrap="square" tIns="10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1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Superstitions: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If you walk under a ladder, then  you have bad luck.</a:t>
              </a:r>
              <a:endParaRPr b="1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2" name="Google Shape;162;p4"/>
            <p:cNvCxnSpPr/>
            <p:nvPr/>
          </p:nvCxnSpPr>
          <p:spPr>
            <a:xfrm>
              <a:off x="0" y="970495"/>
              <a:ext cx="6728534" cy="0"/>
            </a:xfrm>
            <a:prstGeom prst="straightConnector1">
              <a:avLst/>
            </a:prstGeom>
            <a:solidFill>
              <a:srgbClr val="D77850"/>
            </a:solidFill>
            <a:ln cap="flat" cmpd="sng" w="12700">
              <a:solidFill>
                <a:srgbClr val="D7785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3" name="Google Shape;163;p4"/>
            <p:cNvSpPr/>
            <p:nvPr/>
          </p:nvSpPr>
          <p:spPr>
            <a:xfrm>
              <a:off x="0" y="970495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4"/>
            <p:cNvSpPr txBox="1"/>
            <p:nvPr/>
          </p:nvSpPr>
          <p:spPr>
            <a:xfrm>
              <a:off x="0" y="1013730"/>
              <a:ext cx="6728400" cy="92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2850" lIns="102850" spcFirstLastPara="1" rIns="102850" wrap="square" tIns="10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1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Proverbs: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MX" sz="1500">
                  <a:solidFill>
                    <a:srgbClr val="212529"/>
                  </a:solidFill>
                  <a:highlight>
                    <a:srgbClr val="FFFFFF"/>
                  </a:highlight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r>
                <a:rPr lang="es-MX" sz="2700">
                  <a:solidFill>
                    <a:schemeClr val="dk1"/>
                  </a:solidFill>
                  <a:highlight>
                    <a:schemeClr val="lt1"/>
                  </a:highlight>
                  <a:latin typeface="Calibri"/>
                  <a:ea typeface="Calibri"/>
                  <a:cs typeface="Calibri"/>
                  <a:sym typeface="Calibri"/>
                </a:rPr>
                <a:t>When men are pure, laws are useless; when men are corrupt, laws are broken.</a:t>
              </a:r>
              <a:endParaRPr sz="27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sz="1200">
                <a:solidFill>
                  <a:schemeClr val="dk1"/>
                </a:solidFill>
                <a:highlight>
                  <a:srgbClr val="FFFFFF"/>
                </a:highlight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t/>
              </a:r>
              <a:endParaRPr sz="1500">
                <a:solidFill>
                  <a:srgbClr val="212529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cxnSp>
          <p:nvCxnSpPr>
            <p:cNvPr id="165" name="Google Shape;165;p4"/>
            <p:cNvCxnSpPr/>
            <p:nvPr/>
          </p:nvCxnSpPr>
          <p:spPr>
            <a:xfrm>
              <a:off x="0" y="1940399"/>
              <a:ext cx="6728534" cy="0"/>
            </a:xfrm>
            <a:prstGeom prst="straightConnector1">
              <a:avLst/>
            </a:prstGeom>
            <a:solidFill>
              <a:srgbClr val="C47F6E"/>
            </a:solidFill>
            <a:ln cap="flat" cmpd="sng" w="12700">
              <a:solidFill>
                <a:srgbClr val="C47F6E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6" name="Google Shape;166;p4"/>
            <p:cNvSpPr/>
            <p:nvPr/>
          </p:nvSpPr>
          <p:spPr>
            <a:xfrm>
              <a:off x="0" y="1940399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4"/>
            <p:cNvSpPr txBox="1"/>
            <p:nvPr/>
          </p:nvSpPr>
          <p:spPr>
            <a:xfrm>
              <a:off x="0" y="1940399"/>
              <a:ext cx="6728400" cy="96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2850" lIns="102850" spcFirstLastPara="1" rIns="102850" wrap="square" tIns="10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1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Instructions: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If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Mr. Black calls our lawyer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again, tell him his case is already solved.</a:t>
              </a:r>
              <a:endPara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8" name="Google Shape;168;p4"/>
            <p:cNvCxnSpPr/>
            <p:nvPr/>
          </p:nvCxnSpPr>
          <p:spPr>
            <a:xfrm>
              <a:off x="0" y="2910303"/>
              <a:ext cx="6728534" cy="0"/>
            </a:xfrm>
            <a:prstGeom prst="straightConnector1">
              <a:avLst/>
            </a:prstGeom>
            <a:solidFill>
              <a:srgbClr val="B38E8A"/>
            </a:solidFill>
            <a:ln cap="flat" cmpd="sng" w="12700">
              <a:solidFill>
                <a:srgbClr val="B38E8A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9" name="Google Shape;169;p4"/>
            <p:cNvSpPr/>
            <p:nvPr/>
          </p:nvSpPr>
          <p:spPr>
            <a:xfrm>
              <a:off x="0" y="2910303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4"/>
            <p:cNvSpPr txBox="1"/>
            <p:nvPr/>
          </p:nvSpPr>
          <p:spPr>
            <a:xfrm>
              <a:off x="0" y="2910303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2850" lIns="102850" spcFirstLastPara="1" rIns="102850" wrap="square" tIns="10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1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Suggestions and advice: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When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you go to  Court,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tell always the truth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1" name="Google Shape;171;p4"/>
            <p:cNvCxnSpPr/>
            <p:nvPr/>
          </p:nvCxnSpPr>
          <p:spPr>
            <a:xfrm>
              <a:off x="0" y="3880207"/>
              <a:ext cx="6728534" cy="0"/>
            </a:xfrm>
            <a:prstGeom prst="straightConnector1">
              <a:avLst/>
            </a:prstGeom>
            <a:solidFill>
              <a:srgbClr val="A4A4A4"/>
            </a:solidFill>
            <a:ln cap="flat" cmpd="sng" w="12700">
              <a:solidFill>
                <a:srgbClr val="A4A4A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2" name="Google Shape;172;p4"/>
            <p:cNvSpPr/>
            <p:nvPr/>
          </p:nvSpPr>
          <p:spPr>
            <a:xfrm>
              <a:off x="0" y="3880207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4"/>
            <p:cNvSpPr txBox="1"/>
            <p:nvPr/>
          </p:nvSpPr>
          <p:spPr>
            <a:xfrm>
              <a:off x="0" y="3880207"/>
              <a:ext cx="6728534" cy="9699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2850" lIns="102850" spcFirstLastPara="1" rIns="102850" wrap="square" tIns="10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700"/>
                <a:buFont typeface="Calibri"/>
                <a:buNone/>
              </a:pPr>
              <a:r>
                <a:rPr b="1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 make requests: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If you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go to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the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and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egistration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ffice, </a:t>
              </a:r>
              <a:r>
                <a:rPr lang="es-MX" sz="2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ask for information,</a:t>
              </a:r>
              <a:r>
                <a:rPr b="0" i="0" lang="es-MX" sz="27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please.</a:t>
              </a:r>
              <a:endPara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2021-05-27T21:31:19Z</dcterms:created>
  <dc:creator>Enrique</dc:creator>
</cp:coreProperties>
</file>