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8mivvTlqT8KEeWB2HLYpMgKig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9335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0258425" y="0"/>
            <a:ext cx="19335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5115" y="3155160"/>
            <a:ext cx="6086475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 txBox="1"/>
          <p:nvPr>
            <p:ph type="ctrTitle"/>
          </p:nvPr>
        </p:nvSpPr>
        <p:spPr>
          <a:xfrm>
            <a:off x="1524000" y="995198"/>
            <a:ext cx="9144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5500"/>
              <a:buFont typeface="Impact"/>
              <a:buNone/>
              <a:defRPr sz="5500">
                <a:solidFill>
                  <a:srgbClr val="409CD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" type="subTitle"/>
          </p:nvPr>
        </p:nvSpPr>
        <p:spPr>
          <a:xfrm>
            <a:off x="1524000" y="2350294"/>
            <a:ext cx="9144000" cy="804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6A71"/>
              </a:buClr>
              <a:buSzPts val="3700"/>
              <a:buNone/>
              <a:defRPr sz="3700">
                <a:solidFill>
                  <a:srgbClr val="686A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8784" y="2066646"/>
            <a:ext cx="5991225" cy="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>
  <p:cSld name="Título y texto vertical">
    <p:bg>
      <p:bgPr>
        <a:solidFill>
          <a:srgbClr val="409CD6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838200" y="365125"/>
            <a:ext cx="7899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4000"/>
              <a:buFont typeface="Impact"/>
              <a:buNone/>
              <a:defRPr sz="4000">
                <a:solidFill>
                  <a:srgbClr val="EDEDE3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67775" y="0"/>
            <a:ext cx="3324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>
            <p:ph idx="1" type="body"/>
          </p:nvPr>
        </p:nvSpPr>
        <p:spPr>
          <a:xfrm rot="-4500000">
            <a:off x="7633380" y="2843135"/>
            <a:ext cx="6278631" cy="7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3600"/>
              <a:buNone/>
              <a:defRPr sz="3600">
                <a:solidFill>
                  <a:srgbClr val="409C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 rot="5400000">
            <a:off x="2545421" y="164176"/>
            <a:ext cx="4484955" cy="7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bg>
      <p:bgPr>
        <a:solidFill>
          <a:srgbClr val="BDBDBD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67837" y="0"/>
            <a:ext cx="2905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1701800"/>
            <a:ext cx="8532000" cy="5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0625" y="0"/>
            <a:ext cx="3381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/>
          <p:nvPr>
            <p:ph type="title"/>
          </p:nvPr>
        </p:nvSpPr>
        <p:spPr>
          <a:xfrm>
            <a:off x="838200" y="250031"/>
            <a:ext cx="844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5500"/>
              <a:buFont typeface="Impact"/>
              <a:buNone/>
              <a:defRPr sz="5500">
                <a:solidFill>
                  <a:srgbClr val="409CD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8200" y="1825625"/>
            <a:ext cx="84455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6A71"/>
              </a:buClr>
              <a:buSzPts val="3700"/>
              <a:buNone/>
              <a:defRPr sz="3700">
                <a:solidFill>
                  <a:srgbClr val="686A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bg>
      <p:bgPr>
        <a:solidFill>
          <a:srgbClr val="409CD6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0625" y="0"/>
            <a:ext cx="3381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4"/>
          <p:cNvSpPr txBox="1"/>
          <p:nvPr>
            <p:ph type="title"/>
          </p:nvPr>
        </p:nvSpPr>
        <p:spPr>
          <a:xfrm>
            <a:off x="838200" y="365125"/>
            <a:ext cx="8343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4051"/>
              </a:buClr>
              <a:buSzPts val="5500"/>
              <a:buFont typeface="Impact"/>
              <a:buNone/>
              <a:defRPr sz="5500">
                <a:solidFill>
                  <a:srgbClr val="0E405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2098675"/>
            <a:ext cx="834390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6" name="Google Shape;36;p14"/>
          <p:cNvCxnSpPr/>
          <p:nvPr/>
        </p:nvCxnSpPr>
        <p:spPr>
          <a:xfrm flipH="1" rot="10800000">
            <a:off x="838200" y="1847706"/>
            <a:ext cx="8344800" cy="6494"/>
          </a:xfrm>
          <a:prstGeom prst="straightConnector1">
            <a:avLst/>
          </a:prstGeom>
          <a:noFill/>
          <a:ln cap="flat" cmpd="sng" w="41275">
            <a:solidFill>
              <a:schemeClr val="lt1"/>
            </a:solidFill>
            <a:prstDash val="solid"/>
            <a:miter lim="800000"/>
            <a:headEnd len="med" w="med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 de contenido">
  <p:cSld name="Dos objetos de contenid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-2" y="1876037"/>
            <a:ext cx="6098400" cy="4978800"/>
          </a:xfrm>
          <a:prstGeom prst="rect">
            <a:avLst/>
          </a:prstGeom>
          <a:solidFill>
            <a:srgbClr val="409C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6096003" y="1884506"/>
            <a:ext cx="6098400" cy="4978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347137" y="1955103"/>
            <a:ext cx="5400000" cy="4371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3700"/>
              <a:buNone/>
              <a:defRPr sz="3700">
                <a:solidFill>
                  <a:srgbClr val="EDED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59404"/>
            <a:ext cx="12192000" cy="82510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5"/>
          <p:cNvSpPr txBox="1"/>
          <p:nvPr>
            <p:ph type="title"/>
          </p:nvPr>
        </p:nvSpPr>
        <p:spPr>
          <a:xfrm>
            <a:off x="2273299" y="2"/>
            <a:ext cx="7632000" cy="1786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5500"/>
              <a:buFont typeface="Impact"/>
              <a:buNone/>
              <a:defRPr sz="5500">
                <a:solidFill>
                  <a:srgbClr val="409CD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6463156" y="1952241"/>
            <a:ext cx="5400000" cy="4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3700"/>
              <a:buNone/>
              <a:defRPr sz="3700">
                <a:solidFill>
                  <a:srgbClr val="409C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0851" y="1915675"/>
            <a:ext cx="493370" cy="493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00" y="441161"/>
            <a:ext cx="2095500" cy="98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58151" y="288632"/>
            <a:ext cx="2139372" cy="10072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76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/>
          <p:nvPr/>
        </p:nvSpPr>
        <p:spPr>
          <a:xfrm>
            <a:off x="6096003" y="2646506"/>
            <a:ext cx="6098400" cy="4212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6"/>
          <p:cNvSpPr/>
          <p:nvPr/>
        </p:nvSpPr>
        <p:spPr>
          <a:xfrm>
            <a:off x="1306" y="2646975"/>
            <a:ext cx="6098400" cy="4212000"/>
          </a:xfrm>
          <a:prstGeom prst="rect">
            <a:avLst/>
          </a:prstGeom>
          <a:solidFill>
            <a:srgbClr val="409C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6"/>
          <p:cNvSpPr/>
          <p:nvPr/>
        </p:nvSpPr>
        <p:spPr>
          <a:xfrm>
            <a:off x="-1" y="1800971"/>
            <a:ext cx="6102000" cy="846980"/>
          </a:xfrm>
          <a:prstGeom prst="rect">
            <a:avLst/>
          </a:prstGeom>
          <a:solidFill>
            <a:srgbClr val="158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6"/>
          <p:cNvSpPr/>
          <p:nvPr/>
        </p:nvSpPr>
        <p:spPr>
          <a:xfrm>
            <a:off x="6089120" y="1800970"/>
            <a:ext cx="6098400" cy="846980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85392"/>
            <a:ext cx="12192000" cy="82510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6"/>
          <p:cNvSpPr txBox="1"/>
          <p:nvPr>
            <p:ph type="title"/>
          </p:nvPr>
        </p:nvSpPr>
        <p:spPr>
          <a:xfrm>
            <a:off x="2272242" y="1"/>
            <a:ext cx="7632000" cy="140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E0"/>
              </a:buClr>
              <a:buSzPts val="5500"/>
              <a:buFont typeface="Impact"/>
              <a:buNone/>
              <a:defRPr sz="5500">
                <a:solidFill>
                  <a:srgbClr val="409CE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328878" y="1801490"/>
            <a:ext cx="5400000" cy="835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2800"/>
              <a:buNone/>
              <a:defRPr b="1" sz="2800">
                <a:solidFill>
                  <a:srgbClr val="EDED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6"/>
          <p:cNvSpPr txBox="1"/>
          <p:nvPr>
            <p:ph idx="2" type="body"/>
          </p:nvPr>
        </p:nvSpPr>
        <p:spPr>
          <a:xfrm>
            <a:off x="328336" y="2657994"/>
            <a:ext cx="5400000" cy="3751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3000"/>
              <a:buNone/>
              <a:defRPr sz="3000">
                <a:solidFill>
                  <a:srgbClr val="EDED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3" type="body"/>
          </p:nvPr>
        </p:nvSpPr>
        <p:spPr>
          <a:xfrm>
            <a:off x="6461656" y="1807296"/>
            <a:ext cx="5400000" cy="817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2800"/>
              <a:buNone/>
              <a:defRPr b="1" sz="2800">
                <a:solidFill>
                  <a:srgbClr val="EDED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60" name="Google Shape;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78" y="1795833"/>
            <a:ext cx="476250" cy="506216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6"/>
          <p:cNvSpPr txBox="1"/>
          <p:nvPr>
            <p:ph idx="4" type="body"/>
          </p:nvPr>
        </p:nvSpPr>
        <p:spPr>
          <a:xfrm>
            <a:off x="6462436" y="2648469"/>
            <a:ext cx="5400000" cy="3751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3000"/>
              <a:buNone/>
              <a:defRPr sz="3000">
                <a:solidFill>
                  <a:srgbClr val="409C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00" y="355436"/>
            <a:ext cx="2095500" cy="98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58151" y="202907"/>
            <a:ext cx="2139372" cy="100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es">
  <p:cSld name="Título y texto verticales">
    <p:bg>
      <p:bgPr>
        <a:solidFill>
          <a:srgbClr val="EDEDE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552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>
            <p:ph type="title"/>
          </p:nvPr>
        </p:nvSpPr>
        <p:spPr>
          <a:xfrm rot="-4560000">
            <a:off x="-1284947" y="2651139"/>
            <a:ext cx="6235200" cy="1066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4800"/>
              <a:buFont typeface="Impact"/>
              <a:buNone/>
              <a:defRPr sz="4800">
                <a:solidFill>
                  <a:srgbClr val="EDEDE3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5950" y="0"/>
            <a:ext cx="2686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/>
          <p:nvPr>
            <p:ph idx="1" type="body"/>
          </p:nvPr>
        </p:nvSpPr>
        <p:spPr>
          <a:xfrm rot="-4560000">
            <a:off x="-2074" y="2823264"/>
            <a:ext cx="6048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3600"/>
              <a:buNone/>
              <a:defRPr sz="3600">
                <a:solidFill>
                  <a:srgbClr val="409C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 rot="5400000">
            <a:off x="5372100" y="933450"/>
            <a:ext cx="4314825" cy="501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2800"/>
              <a:buFont typeface="Calibri"/>
              <a:buNone/>
              <a:defRPr>
                <a:solidFill>
                  <a:srgbClr val="409CD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9CD6"/>
              </a:buClr>
              <a:buSzPts val="2400"/>
              <a:buFont typeface="Calibri"/>
              <a:buNone/>
              <a:defRPr>
                <a:solidFill>
                  <a:srgbClr val="409CD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9CD6"/>
              </a:buClr>
              <a:buSzPts val="2000"/>
              <a:buFont typeface="Calibri"/>
              <a:buNone/>
              <a:defRPr>
                <a:solidFill>
                  <a:srgbClr val="409CD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9CD6"/>
              </a:buClr>
              <a:buSzPts val="1800"/>
              <a:buFont typeface="Calibri"/>
              <a:buNone/>
              <a:defRPr>
                <a:solidFill>
                  <a:srgbClr val="409CD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9CD6"/>
              </a:buClr>
              <a:buSzPts val="1800"/>
              <a:buFont typeface="Calibri"/>
              <a:buNone/>
              <a:defRPr>
                <a:solidFill>
                  <a:srgbClr val="409CD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4150" y="0"/>
            <a:ext cx="1847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/>
          <p:nvPr>
            <p:ph type="title"/>
          </p:nvPr>
        </p:nvSpPr>
        <p:spPr>
          <a:xfrm>
            <a:off x="1562100" y="263525"/>
            <a:ext cx="9067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5500"/>
              <a:buFont typeface="Impact"/>
              <a:buNone/>
              <a:defRPr sz="5500">
                <a:solidFill>
                  <a:srgbClr val="409CD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leyenda">
  <p:cSld name="Imagen con leyenda">
    <p:bg>
      <p:bgPr>
        <a:solidFill>
          <a:srgbClr val="EDEDE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0" y="2293030"/>
            <a:ext cx="4772025" cy="4564966"/>
          </a:xfrm>
          <a:prstGeom prst="rect">
            <a:avLst/>
          </a:prstGeom>
          <a:solidFill>
            <a:srgbClr val="409CD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9"/>
          <p:cNvSpPr/>
          <p:nvPr/>
        </p:nvSpPr>
        <p:spPr>
          <a:xfrm>
            <a:off x="0" y="0"/>
            <a:ext cx="4772025" cy="2293034"/>
          </a:xfrm>
          <a:prstGeom prst="rect">
            <a:avLst/>
          </a:prstGeom>
          <a:solidFill>
            <a:srgbClr val="1583BD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9"/>
          <p:cNvSpPr txBox="1"/>
          <p:nvPr>
            <p:ph type="title"/>
          </p:nvPr>
        </p:nvSpPr>
        <p:spPr>
          <a:xfrm>
            <a:off x="1" y="1"/>
            <a:ext cx="4410074" cy="2293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5500"/>
              <a:buFont typeface="Impact"/>
              <a:buNone/>
              <a:defRPr sz="5500">
                <a:solidFill>
                  <a:srgbClr val="EDEDE3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0" y="2303585"/>
            <a:ext cx="4410076" cy="4041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3300"/>
              <a:buNone/>
              <a:defRPr sz="3300">
                <a:solidFill>
                  <a:srgbClr val="EDED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14850" y="176211"/>
            <a:ext cx="514350" cy="65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/>
          <p:nvPr>
            <p:ph idx="2" type="pic"/>
          </p:nvPr>
        </p:nvSpPr>
        <p:spPr>
          <a:xfrm>
            <a:off x="5133974" y="0"/>
            <a:ext cx="7058026" cy="6345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BDB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BDB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leyenda" type="objTx">
  <p:cSld name="OBJECT_WITH_CAPTION_TEXT">
    <p:bg>
      <p:bgPr>
        <a:solidFill>
          <a:srgbClr val="EDEDE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-2" y="2293030"/>
            <a:ext cx="4772025" cy="4564966"/>
          </a:xfrm>
          <a:prstGeom prst="rect">
            <a:avLst/>
          </a:prstGeom>
          <a:solidFill>
            <a:srgbClr val="409CD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0"/>
          <p:cNvSpPr/>
          <p:nvPr/>
        </p:nvSpPr>
        <p:spPr>
          <a:xfrm>
            <a:off x="0" y="0"/>
            <a:ext cx="4772025" cy="2293034"/>
          </a:xfrm>
          <a:prstGeom prst="rect">
            <a:avLst/>
          </a:prstGeom>
          <a:solidFill>
            <a:srgbClr val="1583BD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0"/>
          <p:cNvSpPr txBox="1"/>
          <p:nvPr>
            <p:ph type="title"/>
          </p:nvPr>
        </p:nvSpPr>
        <p:spPr>
          <a:xfrm>
            <a:off x="1" y="1"/>
            <a:ext cx="4438649" cy="2293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5500"/>
              <a:buFont typeface="Impact"/>
              <a:buNone/>
              <a:defRPr sz="5500">
                <a:solidFill>
                  <a:srgbClr val="EDEDE3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5105400" y="1"/>
            <a:ext cx="7086600" cy="62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3700"/>
              <a:buNone/>
              <a:defRPr sz="3700">
                <a:solidFill>
                  <a:srgbClr val="409C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4" name="Google Shape;94;p20"/>
          <p:cNvSpPr txBox="1"/>
          <p:nvPr>
            <p:ph idx="2" type="body"/>
          </p:nvPr>
        </p:nvSpPr>
        <p:spPr>
          <a:xfrm>
            <a:off x="1" y="2303581"/>
            <a:ext cx="4438649" cy="3982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3300"/>
              <a:buNone/>
              <a:defRPr sz="3300">
                <a:solidFill>
                  <a:srgbClr val="EDED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14850" y="176211"/>
            <a:ext cx="514350" cy="65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type="ctrTitle"/>
          </p:nvPr>
        </p:nvSpPr>
        <p:spPr>
          <a:xfrm>
            <a:off x="1524000" y="892168"/>
            <a:ext cx="9144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5500"/>
              <a:buFont typeface="Impact"/>
              <a:buNone/>
            </a:pPr>
            <a:r>
              <a:rPr lang="en-US"/>
              <a:t>First Conditional</a:t>
            </a:r>
            <a:endParaRPr/>
          </a:p>
        </p:txBody>
      </p:sp>
      <p:sp>
        <p:nvSpPr>
          <p:cNvPr id="117" name="Google Shape;117;p1"/>
          <p:cNvSpPr txBox="1"/>
          <p:nvPr>
            <p:ph idx="1" type="subTitle"/>
          </p:nvPr>
        </p:nvSpPr>
        <p:spPr>
          <a:xfrm>
            <a:off x="1524000" y="2350294"/>
            <a:ext cx="9144000" cy="804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6A71"/>
              </a:buClr>
              <a:buSzPts val="1800"/>
              <a:buNone/>
            </a:pPr>
            <a:r>
              <a:rPr b="1" i="1" lang="en-US" sz="1800"/>
              <a:t>In law, a man is guilty when he violates the rights of others. In ethics he is guilty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6A71"/>
              </a:buClr>
              <a:buSzPts val="1800"/>
              <a:buNone/>
            </a:pPr>
            <a:r>
              <a:rPr b="1" i="1" lang="en-US" sz="1800"/>
              <a:t>if he only thinks of doing so. </a:t>
            </a:r>
            <a:r>
              <a:rPr b="1" lang="en-US" sz="1800"/>
              <a:t>(Immanuel Kant)</a:t>
            </a:r>
            <a:endParaRPr b="1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type="title"/>
          </p:nvPr>
        </p:nvSpPr>
        <p:spPr>
          <a:xfrm>
            <a:off x="838200" y="365125"/>
            <a:ext cx="7899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4000"/>
              <a:buFont typeface="Impact"/>
              <a:buNone/>
            </a:pPr>
            <a:r>
              <a:rPr lang="en-US"/>
              <a:t>I hope this material was useful for you!</a:t>
            </a:r>
            <a:endParaRPr/>
          </a:p>
        </p:txBody>
      </p:sp>
      <p:sp>
        <p:nvSpPr>
          <p:cNvPr id="180" name="Google Shape;180;p10"/>
          <p:cNvSpPr txBox="1"/>
          <p:nvPr>
            <p:ph idx="1" type="body"/>
          </p:nvPr>
        </p:nvSpPr>
        <p:spPr>
          <a:xfrm rot="-4500000">
            <a:off x="7633380" y="2843135"/>
            <a:ext cx="6278631" cy="7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81" name="Google Shape;181;p10"/>
          <p:cNvSpPr txBox="1"/>
          <p:nvPr>
            <p:ph idx="2" type="body"/>
          </p:nvPr>
        </p:nvSpPr>
        <p:spPr>
          <a:xfrm>
            <a:off x="2313602" y="2018734"/>
            <a:ext cx="4484955" cy="7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0621" y="1471746"/>
            <a:ext cx="6145742" cy="4989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838199" y="250031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ct val="100000"/>
              <a:buFont typeface="Impact"/>
              <a:buNone/>
            </a:pPr>
            <a:r>
              <a:rPr lang="en-US"/>
              <a:t>When do we use the first conditional?</a:t>
            </a:r>
            <a:endParaRPr/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838199" y="2012662"/>
            <a:ext cx="84455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6A71"/>
              </a:buClr>
              <a:buSzPct val="100000"/>
              <a:buNone/>
            </a:pPr>
            <a:r>
              <a:t/>
            </a:r>
            <a:endParaRPr sz="4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6A71"/>
              </a:buClr>
              <a:buSzPct val="100000"/>
              <a:buNone/>
            </a:pPr>
            <a:r>
              <a:rPr lang="en-US" sz="4600"/>
              <a:t>The first conditional is a combination of ideas you can use to mention a </a:t>
            </a:r>
            <a:r>
              <a:rPr b="1" lang="en-US" sz="4600"/>
              <a:t>real</a:t>
            </a:r>
            <a:r>
              <a:rPr lang="en-US" sz="4600"/>
              <a:t> </a:t>
            </a:r>
            <a:r>
              <a:rPr b="1" lang="en-US" sz="4600"/>
              <a:t>present situation </a:t>
            </a:r>
            <a:r>
              <a:rPr lang="en-US" sz="4600"/>
              <a:t>-or event- and </a:t>
            </a:r>
            <a:r>
              <a:rPr b="1" lang="en-US" sz="4600"/>
              <a:t>its possible future results, consequences and/or outcomes. </a:t>
            </a:r>
            <a:br>
              <a:rPr b="1" lang="en-US" sz="4600"/>
            </a:br>
            <a:br>
              <a:rPr b="1" lang="en-US" sz="4600"/>
            </a:br>
            <a:br>
              <a:rPr b="1" lang="en-US" sz="4600"/>
            </a:br>
            <a:r>
              <a:rPr lang="en-US" sz="4600"/>
              <a:t>In law and ethics, we apply the first conditional to reflect on the </a:t>
            </a:r>
            <a:r>
              <a:rPr b="1" lang="en-US" sz="4600"/>
              <a:t>consequences of our actions</a:t>
            </a:r>
            <a:r>
              <a:rPr lang="en-US" sz="4600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6A71"/>
              </a:buClr>
              <a:buSzPct val="100000"/>
              <a:buNone/>
            </a:pPr>
            <a:br>
              <a:rPr b="1" lang="en-US"/>
            </a:b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6A71"/>
              </a:buClr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6A7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6A7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 b="31773" l="-293" r="293" t="28757"/>
          <a:stretch/>
        </p:blipFill>
        <p:spPr>
          <a:xfrm>
            <a:off x="4130821" y="5379261"/>
            <a:ext cx="4802163" cy="126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>
            <p:ph type="title"/>
          </p:nvPr>
        </p:nvSpPr>
        <p:spPr>
          <a:xfrm>
            <a:off x="838200" y="365125"/>
            <a:ext cx="8343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Impact"/>
              <a:buNone/>
            </a:pPr>
            <a:r>
              <a:rPr lang="en-US">
                <a:solidFill>
                  <a:srgbClr val="1E4E79"/>
                </a:solidFill>
              </a:rPr>
              <a:t>How do I write a first conditional phrase?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130" name="Google Shape;130;p3"/>
          <p:cNvSpPr txBox="1"/>
          <p:nvPr>
            <p:ph idx="1" type="body"/>
          </p:nvPr>
        </p:nvSpPr>
        <p:spPr>
          <a:xfrm>
            <a:off x="838200" y="2098675"/>
            <a:ext cx="834390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The first conditional is formed by using two </a:t>
            </a:r>
            <a:r>
              <a:rPr b="1" lang="en-US" sz="3600"/>
              <a:t>clauses</a:t>
            </a:r>
            <a:r>
              <a:rPr lang="en-US" sz="3600"/>
              <a:t> (full ideas or sentences) and the conjunction </a:t>
            </a:r>
            <a:r>
              <a:rPr b="1" lang="en-US" sz="3600"/>
              <a:t>“if”.</a:t>
            </a:r>
            <a:br>
              <a:rPr b="1" lang="en-US"/>
            </a:br>
            <a:br>
              <a:rPr b="1" lang="en-US"/>
            </a:br>
            <a:br>
              <a:rPr b="1" lang="en-US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0" y="2121357"/>
            <a:ext cx="5400000" cy="4371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37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3200"/>
              <a:buNone/>
            </a:pPr>
            <a:r>
              <a:rPr b="1" lang="en-US" sz="3200"/>
              <a:t>   If</a:t>
            </a:r>
            <a:r>
              <a:rPr lang="en-US" sz="3200"/>
              <a:t> + present,</a:t>
            </a: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3200"/>
              <a:t>(present event, situation or “condition”)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36" name="Google Shape;136;p4"/>
          <p:cNvSpPr txBox="1"/>
          <p:nvPr>
            <p:ph type="title"/>
          </p:nvPr>
        </p:nvSpPr>
        <p:spPr>
          <a:xfrm>
            <a:off x="2273299" y="2"/>
            <a:ext cx="7632000" cy="1786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5500"/>
              <a:buFont typeface="Impact"/>
              <a:buNone/>
            </a:pPr>
            <a:r>
              <a:rPr lang="en-US"/>
              <a:t>First conditional structure</a:t>
            </a:r>
            <a:endParaRPr/>
          </a:p>
        </p:txBody>
      </p:sp>
      <p:sp>
        <p:nvSpPr>
          <p:cNvPr id="137" name="Google Shape;137;p4"/>
          <p:cNvSpPr txBox="1"/>
          <p:nvPr>
            <p:ph idx="2" type="body"/>
          </p:nvPr>
        </p:nvSpPr>
        <p:spPr>
          <a:xfrm>
            <a:off x="6792000" y="2121357"/>
            <a:ext cx="5400000" cy="4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37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3200"/>
              <a:buNone/>
            </a:pPr>
            <a:r>
              <a:rPr lang="en-US" sz="3200"/>
              <a:t>future sentence </a:t>
            </a:r>
            <a:br>
              <a:rPr lang="en-US" sz="3200"/>
            </a:br>
            <a:r>
              <a:rPr lang="en-US" sz="3200"/>
              <a:t>“will, can, might </a:t>
            </a:r>
            <a:br>
              <a:rPr lang="en-US" sz="3200"/>
            </a:br>
            <a:r>
              <a:rPr lang="en-US" sz="3200"/>
              <a:t>or going to” </a:t>
            </a:r>
            <a:br>
              <a:rPr lang="en-US" sz="3200"/>
            </a:b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3200"/>
              <a:buNone/>
            </a:pPr>
            <a:r>
              <a:rPr lang="en-US" sz="3200"/>
              <a:t>(possible result)</a:t>
            </a:r>
            <a:br>
              <a:rPr lang="en-US" sz="3200"/>
            </a:br>
            <a:br>
              <a:rPr lang="en-US" sz="3200"/>
            </a:br>
            <a:br>
              <a:rPr lang="en-US" sz="3200"/>
            </a:b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3700"/>
              <a:buNone/>
            </a:pPr>
            <a:r>
              <a:t/>
            </a:r>
            <a:endParaRPr/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400000" y="3582250"/>
            <a:ext cx="1448614" cy="1448614"/>
          </a:xfrm>
          <a:prstGeom prst="ellipse">
            <a:avLst/>
          </a:prstGeom>
          <a:noFill/>
          <a:ln cap="rnd" cmpd="sng" w="63500">
            <a:solidFill>
              <a:srgbClr val="BBD6EE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  <a:reflection blurRad="0" dir="0" dist="0" endA="300" endPos="35000" fadeDir="5400000" kx="0" rotWithShape="0" algn="bl" stA="52000" stPos="0" sy="-100000" ky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2272242" y="1"/>
            <a:ext cx="7632000" cy="140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E0"/>
              </a:buClr>
              <a:buSzPts val="5500"/>
              <a:buFont typeface="Impact"/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144" name="Google Shape;144;p5"/>
          <p:cNvSpPr txBox="1"/>
          <p:nvPr>
            <p:ph idx="1" type="body"/>
          </p:nvPr>
        </p:nvSpPr>
        <p:spPr>
          <a:xfrm>
            <a:off x="328878" y="1801490"/>
            <a:ext cx="5400000" cy="835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2800"/>
              <a:buNone/>
            </a:pPr>
            <a:r>
              <a:rPr lang="en-US"/>
              <a:t>                     If + present</a:t>
            </a:r>
            <a:endParaRPr/>
          </a:p>
        </p:txBody>
      </p:sp>
      <p:sp>
        <p:nvSpPr>
          <p:cNvPr id="145" name="Google Shape;145;p5"/>
          <p:cNvSpPr txBox="1"/>
          <p:nvPr>
            <p:ph idx="2" type="body"/>
          </p:nvPr>
        </p:nvSpPr>
        <p:spPr>
          <a:xfrm>
            <a:off x="328336" y="2657994"/>
            <a:ext cx="5400000" cy="3751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3000"/>
              <a:buNone/>
            </a:pPr>
            <a:br>
              <a:rPr lang="en-US"/>
            </a:br>
            <a:r>
              <a:rPr lang="en-US" sz="2000"/>
              <a:t>1) If you drink and drive,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/>
              <a:t>2) If you use drugs,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2000"/>
              <a:buNone/>
            </a:pPr>
            <a:r>
              <a:rPr lang="en-US" sz="2000"/>
              <a:t>3) If you don’t study for the exam,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2000"/>
              <a:buNone/>
            </a:pPr>
            <a:r>
              <a:rPr lang="en-US" sz="2000"/>
              <a:t>4) If you break the law,</a:t>
            </a:r>
            <a:endParaRPr sz="2000"/>
          </a:p>
        </p:txBody>
      </p:sp>
      <p:sp>
        <p:nvSpPr>
          <p:cNvPr id="146" name="Google Shape;146;p5"/>
          <p:cNvSpPr txBox="1"/>
          <p:nvPr>
            <p:ph idx="3" type="body"/>
          </p:nvPr>
        </p:nvSpPr>
        <p:spPr>
          <a:xfrm>
            <a:off x="6792000" y="1819011"/>
            <a:ext cx="5400000" cy="817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2600"/>
              <a:buNone/>
            </a:pPr>
            <a:r>
              <a:rPr lang="en-US" sz="2600"/>
              <a:t>future (will, can, might, going to)</a:t>
            </a:r>
            <a:endParaRPr sz="2600"/>
          </a:p>
        </p:txBody>
      </p:sp>
      <p:sp>
        <p:nvSpPr>
          <p:cNvPr id="147" name="Google Shape;147;p5"/>
          <p:cNvSpPr txBox="1"/>
          <p:nvPr>
            <p:ph idx="4" type="body"/>
          </p:nvPr>
        </p:nvSpPr>
        <p:spPr>
          <a:xfrm>
            <a:off x="6676091" y="2568411"/>
            <a:ext cx="5400000" cy="3751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3000"/>
              <a:buNone/>
            </a:pPr>
            <a:br>
              <a:rPr lang="en-US"/>
            </a:br>
            <a:r>
              <a:rPr lang="en-US" sz="2000"/>
              <a:t>you can get into an accident.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2000"/>
              <a:buNone/>
            </a:pPr>
            <a:br>
              <a:rPr lang="en-US" sz="2000"/>
            </a:br>
            <a:br>
              <a:rPr lang="en-US" sz="2000"/>
            </a:br>
            <a:r>
              <a:rPr lang="en-US" sz="2000"/>
              <a:t>you might get very sick for the rest of your life.</a:t>
            </a:r>
            <a:br>
              <a:rPr lang="en-US" sz="2000"/>
            </a:br>
            <a:br>
              <a:rPr lang="en-US" sz="2000"/>
            </a:br>
            <a:r>
              <a:rPr lang="en-US" sz="2000"/>
              <a:t>you will fail.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2000"/>
              <a:buNone/>
            </a:pPr>
            <a:r>
              <a:rPr lang="en-US" sz="2000"/>
              <a:t>there are going to be severe consequences.</a:t>
            </a:r>
            <a:endParaRPr sz="200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493360" y="1598829"/>
            <a:ext cx="1189764" cy="1189764"/>
          </a:xfrm>
          <a:prstGeom prst="ellipse">
            <a:avLst/>
          </a:prstGeom>
          <a:noFill/>
          <a:ln cap="rnd" cmpd="sng" w="63500">
            <a:solidFill>
              <a:srgbClr val="BBD6EE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  <a:reflection blurRad="0" dir="0" dist="0" endA="300" endPos="35000" fadeDir="5400000" kx="0" rotWithShape="0" algn="bl" stA="52000" stPos="0" sy="-100000" ky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3775469" y="207294"/>
            <a:ext cx="6235200" cy="1066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83BD"/>
              </a:buClr>
              <a:buSzPts val="4800"/>
              <a:buFont typeface="Impact"/>
              <a:buNone/>
            </a:pPr>
            <a:r>
              <a:rPr lang="en-US">
                <a:solidFill>
                  <a:srgbClr val="1583BD"/>
                </a:solidFill>
              </a:rPr>
              <a:t>TIPS</a:t>
            </a:r>
            <a:endParaRPr>
              <a:solidFill>
                <a:srgbClr val="1583BD"/>
              </a:solidFill>
            </a:endParaRPr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2717925" y="3862059"/>
            <a:ext cx="7292744" cy="1895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ct val="100000"/>
              <a:buNone/>
            </a:pPr>
            <a:r>
              <a:rPr lang="en-US" sz="4000"/>
              <a:t> ✓ If you see someone cheating on the exam, will you tell the teacher?</a:t>
            </a:r>
            <a:br>
              <a:rPr lang="en-US" sz="4000"/>
            </a:br>
            <a:br>
              <a:rPr lang="en-US" sz="4000"/>
            </a:br>
            <a:r>
              <a:rPr lang="en-US" sz="4000"/>
              <a:t> ✓ Will you tell the teacher if you see someone cheating on the exam?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ct val="1000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ct val="100000"/>
              <a:buNone/>
            </a:pPr>
            <a:r>
              <a:rPr lang="en-US" sz="4000"/>
              <a:t>🗴Will you see someone cheating on the exam, if you tell the teacher?</a:t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ct val="100000"/>
              <a:buNone/>
            </a:pPr>
            <a:r>
              <a:rPr lang="en-US" sz="4000"/>
              <a:t>🗴 if you tell the teacher, Will you see someone cheating on the exam?</a:t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 txBox="1"/>
          <p:nvPr>
            <p:ph idx="2" type="body"/>
          </p:nvPr>
        </p:nvSpPr>
        <p:spPr>
          <a:xfrm>
            <a:off x="3310353" y="1170786"/>
            <a:ext cx="6906378" cy="1727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2400"/>
              <a:buFont typeface="Calibri"/>
              <a:buNone/>
            </a:pPr>
            <a:r>
              <a:rPr lang="en-US" sz="2400"/>
              <a:t>It is possible to change the position of the clauses. </a:t>
            </a:r>
            <a:br>
              <a:rPr lang="en-US" sz="2400"/>
            </a:br>
            <a:br>
              <a:rPr lang="en-US" sz="2400"/>
            </a:br>
            <a:r>
              <a:rPr lang="en-US" sz="2400"/>
              <a:t>But be very careful!</a:t>
            </a:r>
            <a:br>
              <a:rPr lang="en-US" sz="2400"/>
            </a:br>
            <a:br>
              <a:rPr lang="en-US" sz="2400"/>
            </a:br>
            <a:r>
              <a:rPr lang="en-US" sz="2400"/>
              <a:t>To change the position, you have to change the complete clause/idea, you </a:t>
            </a:r>
            <a:r>
              <a:rPr b="1" lang="en-US" sz="2400"/>
              <a:t>cannot</a:t>
            </a:r>
            <a:r>
              <a:rPr lang="en-US" sz="2400"/>
              <a:t> change the inner elements of the clause.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1562100" y="263525"/>
            <a:ext cx="9067800" cy="6150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5500"/>
              <a:buFont typeface="Impact"/>
              <a:buNone/>
            </a:pPr>
            <a:r>
              <a:rPr lang="en-US"/>
              <a:t>Remember:</a:t>
            </a:r>
            <a:br>
              <a:rPr lang="en-US"/>
            </a:br>
            <a:br>
              <a:rPr lang="en-US"/>
            </a:b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“if”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clause always uses the </a:t>
            </a: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present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tense.</a:t>
            </a:r>
            <a:br>
              <a:rPr lang="en-US" sz="44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results or consequences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use a </a:t>
            </a: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future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form or a modal verb of possibility.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>
            <p:ph type="title"/>
          </p:nvPr>
        </p:nvSpPr>
        <p:spPr>
          <a:xfrm>
            <a:off x="1" y="1"/>
            <a:ext cx="4410074" cy="2293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ct val="100000"/>
              <a:buFont typeface="Impact"/>
              <a:buNone/>
            </a:pPr>
            <a:r>
              <a:rPr lang="en-US"/>
              <a:t>Let’s see some more examples:</a:t>
            </a:r>
            <a:endParaRPr/>
          </a:p>
        </p:txBody>
      </p:sp>
      <p:sp>
        <p:nvSpPr>
          <p:cNvPr id="166" name="Google Shape;166;p8"/>
          <p:cNvSpPr txBox="1"/>
          <p:nvPr>
            <p:ph idx="1" type="body"/>
          </p:nvPr>
        </p:nvSpPr>
        <p:spPr>
          <a:xfrm>
            <a:off x="5190978" y="295422"/>
            <a:ext cx="6794696" cy="6409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000"/>
              <a:buNone/>
            </a:pPr>
            <a:br>
              <a:rPr lang="en-US" sz="2000">
                <a:solidFill>
                  <a:srgbClr val="1E4E79"/>
                </a:solidFill>
              </a:rPr>
            </a:br>
            <a:r>
              <a:rPr lang="en-US" sz="2200">
                <a:solidFill>
                  <a:srgbClr val="1E4E79"/>
                </a:solidFill>
              </a:rPr>
              <a:t>In some states of the USA, </a:t>
            </a:r>
            <a:r>
              <a:rPr b="1" lang="en-US" sz="2200">
                <a:solidFill>
                  <a:srgbClr val="1E4E79"/>
                </a:solidFill>
              </a:rPr>
              <a:t>if teenagers drink </a:t>
            </a:r>
            <a:r>
              <a:rPr lang="en-US" sz="2200">
                <a:solidFill>
                  <a:srgbClr val="1E4E79"/>
                </a:solidFill>
              </a:rPr>
              <a:t>in a house “supervised” by adults, these </a:t>
            </a:r>
            <a:r>
              <a:rPr b="1" lang="en-US" sz="2200">
                <a:solidFill>
                  <a:srgbClr val="1E4E79"/>
                </a:solidFill>
              </a:rPr>
              <a:t>adults can be criminally charged</a:t>
            </a:r>
            <a:r>
              <a:rPr lang="en-US" sz="2200">
                <a:solidFill>
                  <a:srgbClr val="1E4E79"/>
                </a:solidFill>
              </a:rPr>
              <a:t> for contributing to the delinquency of minors.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2200"/>
              <a:buNone/>
            </a:pPr>
            <a:r>
              <a:t/>
            </a:r>
            <a:endParaRPr sz="2200">
              <a:solidFill>
                <a:srgbClr val="1E4E79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200"/>
              <a:buNone/>
            </a:pPr>
            <a:r>
              <a:rPr lang="en-US" sz="2200">
                <a:solidFill>
                  <a:srgbClr val="1E4E79"/>
                </a:solidFill>
              </a:rPr>
              <a:t>Also, </a:t>
            </a:r>
            <a:r>
              <a:rPr b="1" lang="en-US" sz="2200">
                <a:solidFill>
                  <a:srgbClr val="1E4E79"/>
                </a:solidFill>
              </a:rPr>
              <a:t>if an adolescent sends or distributes </a:t>
            </a:r>
            <a:r>
              <a:rPr lang="en-US" sz="2200">
                <a:solidFill>
                  <a:srgbClr val="1E4E79"/>
                </a:solidFill>
              </a:rPr>
              <a:t>“hot” videos or nude pictures of other minors, </a:t>
            </a:r>
            <a:r>
              <a:rPr b="1" lang="en-US" sz="2200">
                <a:solidFill>
                  <a:srgbClr val="1E4E79"/>
                </a:solidFill>
              </a:rPr>
              <a:t>he or she will be charged </a:t>
            </a:r>
            <a:r>
              <a:rPr lang="en-US" sz="2200">
                <a:solidFill>
                  <a:srgbClr val="1E4E79"/>
                </a:solidFill>
              </a:rPr>
              <a:t>with child pornography and end up registered as a sex offender.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2200"/>
              <a:buNone/>
            </a:pPr>
            <a:r>
              <a:t/>
            </a:r>
            <a:endParaRPr sz="2200">
              <a:solidFill>
                <a:srgbClr val="1E4E79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200"/>
              <a:buNone/>
            </a:pPr>
            <a:r>
              <a:rPr lang="en-US" sz="2200">
                <a:solidFill>
                  <a:srgbClr val="1E4E79"/>
                </a:solidFill>
              </a:rPr>
              <a:t>Bullying laws and regulations vary by state and jurisdiction but many states have school sanctions for cyberbullying and electronic harassment. This means that </a:t>
            </a:r>
            <a:r>
              <a:rPr b="1" lang="en-US" sz="2200">
                <a:solidFill>
                  <a:srgbClr val="1E4E79"/>
                </a:solidFill>
              </a:rPr>
              <a:t>if students commit bullying or cyberbullying </a:t>
            </a:r>
            <a:r>
              <a:rPr lang="en-US" sz="2200">
                <a:solidFill>
                  <a:srgbClr val="1E4E79"/>
                </a:solidFill>
              </a:rPr>
              <a:t>against a school member, </a:t>
            </a:r>
            <a:r>
              <a:rPr b="1" lang="en-US" sz="2200">
                <a:solidFill>
                  <a:srgbClr val="1E4E79"/>
                </a:solidFill>
              </a:rPr>
              <a:t>they are going to be expelled</a:t>
            </a:r>
            <a:r>
              <a:rPr lang="en-US" sz="2200">
                <a:solidFill>
                  <a:srgbClr val="1E4E79"/>
                </a:solidFill>
              </a:rPr>
              <a:t> from the school </a:t>
            </a:r>
            <a:r>
              <a:rPr b="1" lang="en-US" sz="2200">
                <a:solidFill>
                  <a:srgbClr val="1E4E79"/>
                </a:solidFill>
              </a:rPr>
              <a:t>or even receive </a:t>
            </a:r>
            <a:r>
              <a:rPr lang="en-US" sz="2200">
                <a:solidFill>
                  <a:srgbClr val="1E4E79"/>
                </a:solidFill>
              </a:rPr>
              <a:t>criminal penalties.</a:t>
            </a:r>
            <a:endParaRPr sz="2200">
              <a:solidFill>
                <a:srgbClr val="1E4E79"/>
              </a:solidFill>
            </a:endParaRPr>
          </a:p>
        </p:txBody>
      </p:sp>
      <p:pic>
        <p:nvPicPr>
          <p:cNvPr id="167" name="Google Shape;167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471" l="0" r="0" t="-1212"/>
          <a:stretch/>
        </p:blipFill>
        <p:spPr>
          <a:xfrm>
            <a:off x="714606" y="2303585"/>
            <a:ext cx="2980863" cy="4401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>
            <p:ph type="title"/>
          </p:nvPr>
        </p:nvSpPr>
        <p:spPr>
          <a:xfrm>
            <a:off x="1" y="1"/>
            <a:ext cx="4438649" cy="1997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5500"/>
              <a:buFont typeface="Impact"/>
              <a:buNone/>
            </a:pPr>
            <a:r>
              <a:rPr lang="en-US"/>
              <a:t>Think:</a:t>
            </a:r>
            <a:endParaRPr/>
          </a:p>
        </p:txBody>
      </p:sp>
      <p:sp>
        <p:nvSpPr>
          <p:cNvPr id="173" name="Google Shape;173;p9"/>
          <p:cNvSpPr txBox="1"/>
          <p:nvPr>
            <p:ph idx="1" type="body"/>
          </p:nvPr>
        </p:nvSpPr>
        <p:spPr>
          <a:xfrm>
            <a:off x="5105400" y="1"/>
            <a:ext cx="7086600" cy="62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CD6"/>
              </a:buClr>
              <a:buSzPts val="37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700"/>
              <a:buFont typeface="Arial"/>
              <a:buChar char="•"/>
            </a:pPr>
            <a:r>
              <a:rPr lang="en-US">
                <a:solidFill>
                  <a:srgbClr val="2F5496"/>
                </a:solidFill>
              </a:rPr>
              <a:t>there’s a third World War?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700"/>
              <a:buFont typeface="Arial"/>
              <a:buChar char="•"/>
            </a:pPr>
            <a:r>
              <a:rPr lang="en-US">
                <a:solidFill>
                  <a:srgbClr val="2F5496"/>
                </a:solidFill>
              </a:rPr>
              <a:t>you or your friends commit a crime?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700"/>
              <a:buFont typeface="Arial"/>
              <a:buChar char="•"/>
            </a:pPr>
            <a:r>
              <a:rPr lang="en-US">
                <a:solidFill>
                  <a:srgbClr val="2F5496"/>
                </a:solidFill>
              </a:rPr>
              <a:t>you are caught cheating on a test?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700"/>
              <a:buFont typeface="Arial"/>
              <a:buChar char="•"/>
            </a:pPr>
            <a:r>
              <a:rPr lang="en-US">
                <a:solidFill>
                  <a:srgbClr val="2F5496"/>
                </a:solidFill>
              </a:rPr>
              <a:t>you don’t pass your English exam?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700"/>
              <a:buFont typeface="Arial"/>
              <a:buChar char="•"/>
            </a:pPr>
            <a:r>
              <a:rPr lang="en-US">
                <a:solidFill>
                  <a:srgbClr val="2F5496"/>
                </a:solidFill>
              </a:rPr>
              <a:t>one or your friends gets pregnant?</a:t>
            </a:r>
            <a:endParaRPr/>
          </a:p>
          <a:p>
            <a:pPr indent="-33655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3700"/>
              <a:buFont typeface="Arial"/>
              <a:buNone/>
            </a:pPr>
            <a:r>
              <a:t/>
            </a:r>
            <a:endParaRPr/>
          </a:p>
          <a:p>
            <a:pPr indent="-33655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9CD6"/>
              </a:buClr>
              <a:buSzPts val="37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4" name="Google Shape;174;p9"/>
          <p:cNvSpPr txBox="1"/>
          <p:nvPr>
            <p:ph idx="2" type="body"/>
          </p:nvPr>
        </p:nvSpPr>
        <p:spPr>
          <a:xfrm>
            <a:off x="1" y="2303581"/>
            <a:ext cx="4438649" cy="3982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3"/>
              </a:buClr>
              <a:buSzPts val="33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3"/>
              </a:buClr>
              <a:buSzPts val="3300"/>
              <a:buNone/>
            </a:pPr>
            <a:br>
              <a:rPr lang="en-US"/>
            </a:br>
            <a:br>
              <a:rPr lang="en-US"/>
            </a:br>
            <a:r>
              <a:rPr b="1" lang="en-US"/>
              <a:t>What do you think will/can happen if…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D6 Desing Slides_V2_Academic_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2021-05-24T15:39:00Z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