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Nunito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4" roundtripDataSignature="AMtx7mibrIFKUlUP8h1ta+TdJ1qWcEQ/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Nunito-bold.fntdata"/><Relationship Id="rId10" Type="http://schemas.openxmlformats.org/officeDocument/2006/relationships/font" Target="fonts/Nunito-regular.fntdata"/><Relationship Id="rId13" Type="http://schemas.openxmlformats.org/officeDocument/2006/relationships/font" Target="fonts/Nunito-boldItalic.fntdata"/><Relationship Id="rId12" Type="http://schemas.openxmlformats.org/officeDocument/2006/relationships/font" Target="fonts/Nunito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" name="Google Shape;3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4" name="Google Shape;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9" name="Google Shape;4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4" name="Google Shape;5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7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391525" y="4543425"/>
            <a:ext cx="547687" cy="3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63EF5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/>
          <p:nvPr/>
        </p:nvSpPr>
        <p:spPr>
          <a:xfrm>
            <a:off x="0" y="2824162"/>
            <a:ext cx="7370762" cy="231933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6"/>
          <p:cNvSpPr/>
          <p:nvPr/>
        </p:nvSpPr>
        <p:spPr>
          <a:xfrm flipH="1">
            <a:off x="3582987" y="1550987"/>
            <a:ext cx="5561012" cy="3592512"/>
          </a:xfrm>
          <a:prstGeom prst="rtTriangle">
            <a:avLst/>
          </a:prstGeom>
          <a:solidFill>
            <a:srgbClr val="C4A15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p6"/>
          <p:cNvSpPr/>
          <p:nvPr/>
        </p:nvSpPr>
        <p:spPr>
          <a:xfrm rot="10800000">
            <a:off x="5059362" y="0"/>
            <a:ext cx="4084637" cy="2052637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6"/>
          <p:cNvSpPr txBox="1"/>
          <p:nvPr/>
        </p:nvSpPr>
        <p:spPr>
          <a:xfrm>
            <a:off x="203200" y="206375"/>
            <a:ext cx="8737600" cy="473075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63500" sx="100999" sy="100999">
              <a:srgbClr val="000000">
                <a:alpha val="39607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" name="Google Shape;10;p6"/>
          <p:cNvGrpSpPr/>
          <p:nvPr/>
        </p:nvGrpSpPr>
        <p:grpSpPr>
          <a:xfrm>
            <a:off x="255587" y="0"/>
            <a:ext cx="2249487" cy="1044575"/>
            <a:chOff x="255200" y="592"/>
            <a:chExt cx="2250363" cy="1044300"/>
          </a:xfrm>
        </p:grpSpPr>
        <p:sp>
          <p:nvSpPr>
            <p:cNvPr id="11" name="Google Shape;11;p6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6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6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" name="Google Shape;14;p6"/>
          <p:cNvGrpSpPr/>
          <p:nvPr/>
        </p:nvGrpSpPr>
        <p:grpSpPr>
          <a:xfrm>
            <a:off x="904875" y="0"/>
            <a:ext cx="2251075" cy="1044575"/>
            <a:chOff x="905395" y="592"/>
            <a:chExt cx="2250363" cy="1044300"/>
          </a:xfrm>
        </p:grpSpPr>
        <p:sp>
          <p:nvSpPr>
            <p:cNvPr id="15" name="Google Shape;15;p6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rgbClr val="163EF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6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rgbClr val="163EF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6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9842" name="adj"/>
              </a:avLst>
            </a:prstGeom>
            <a:solidFill>
              <a:srgbClr val="163EF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8" name="Google Shape;18;p6"/>
          <p:cNvGrpSpPr/>
          <p:nvPr/>
        </p:nvGrpSpPr>
        <p:grpSpPr>
          <a:xfrm>
            <a:off x="7058025" y="4762"/>
            <a:ext cx="1851025" cy="752475"/>
            <a:chOff x="6917201" y="0"/>
            <a:chExt cx="2227777" cy="863400"/>
          </a:xfrm>
        </p:grpSpPr>
        <p:sp>
          <p:nvSpPr>
            <p:cNvPr id="19" name="Google Shape;19;p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6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" name="Google Shape;22;p6"/>
          <p:cNvGrpSpPr/>
          <p:nvPr/>
        </p:nvGrpSpPr>
        <p:grpSpPr>
          <a:xfrm>
            <a:off x="6553200" y="4217987"/>
            <a:ext cx="2389187" cy="925512"/>
            <a:chOff x="6917201" y="0"/>
            <a:chExt cx="2227777" cy="863400"/>
          </a:xfrm>
        </p:grpSpPr>
        <p:sp>
          <p:nvSpPr>
            <p:cNvPr id="23" name="Google Shape;23;p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6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6" name="Google Shape;26;p6"/>
          <p:cNvGrpSpPr/>
          <p:nvPr/>
        </p:nvGrpSpPr>
        <p:grpSpPr>
          <a:xfrm>
            <a:off x="198437" y="4056062"/>
            <a:ext cx="2795587" cy="1082675"/>
            <a:chOff x="6917201" y="0"/>
            <a:chExt cx="2227777" cy="863400"/>
          </a:xfrm>
        </p:grpSpPr>
        <p:sp>
          <p:nvSpPr>
            <p:cNvPr id="27" name="Google Shape;27;p6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6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6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960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Google Shape;30;p6"/>
          <p:cNvSpPr txBox="1"/>
          <p:nvPr>
            <p:ph type="title"/>
          </p:nvPr>
        </p:nvSpPr>
        <p:spPr>
          <a:xfrm>
            <a:off x="311150" y="444500"/>
            <a:ext cx="8521700" cy="573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11150" y="1152525"/>
            <a:ext cx="8521700" cy="33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391525" y="4543425"/>
            <a:ext cx="547687" cy="393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33A44"/>
              </a:buClr>
              <a:buSzPts val="1000"/>
              <a:buFont typeface="Nunito"/>
              <a:buNone/>
              <a:defRPr b="0" i="0" sz="1000" u="none">
                <a:solidFill>
                  <a:srgbClr val="233A44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"/>
          <p:cNvSpPr txBox="1"/>
          <p:nvPr>
            <p:ph type="ctrTitle"/>
          </p:nvPr>
        </p:nvSpPr>
        <p:spPr>
          <a:xfrm>
            <a:off x="311150" y="744537"/>
            <a:ext cx="8723312" cy="32210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Conditional Explanation </a:t>
            </a:r>
            <a:br>
              <a:rPr b="0" i="0" lang="en-US" sz="54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"/>
          <p:cNvSpPr txBox="1"/>
          <p:nvPr>
            <p:ph type="ctrTitle"/>
          </p:nvPr>
        </p:nvSpPr>
        <p:spPr>
          <a:xfrm>
            <a:off x="311150" y="420687"/>
            <a:ext cx="8723312" cy="3544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b="0" i="0" lang="en-US" sz="19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br>
              <a:rPr b="0" i="0" lang="en-US" sz="19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First conditional:</a:t>
            </a: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It's used to talk about things which might happen in the future. We can't know what will happen in the future, but this describes possible things, which could easily come true.</a:t>
            </a: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"/>
          <p:cNvSpPr txBox="1"/>
          <p:nvPr>
            <p:ph type="ctrTitle"/>
          </p:nvPr>
        </p:nvSpPr>
        <p:spPr>
          <a:xfrm>
            <a:off x="311150" y="744537"/>
            <a:ext cx="8723312" cy="32210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3800"/>
              <a:buNone/>
            </a:pP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You can use in these forms:</a:t>
            </a: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+ subject + present simple…, subject + will + infinitive</a:t>
            </a:r>
            <a:b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              	Or</a:t>
            </a:r>
            <a:b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  <a:t>Subject + will + infinitive ...if + subject + present simple</a:t>
            </a:r>
            <a:br>
              <a:rPr b="0" i="0" lang="en-US" sz="2100" u="none">
                <a:solidFill>
                  <a:srgbClr val="434343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4"/>
          <p:cNvSpPr txBox="1"/>
          <p:nvPr>
            <p:ph type="ctrTitle"/>
          </p:nvPr>
        </p:nvSpPr>
        <p:spPr>
          <a:xfrm>
            <a:off x="311150" y="371475"/>
            <a:ext cx="8723400" cy="420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0952"/>
              <a:buNone/>
            </a:pP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Examples:</a:t>
            </a: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my brother Tom drinks too much at the party, I will tell my parents.</a:t>
            </a:r>
            <a:endParaRPr b="0" i="0" sz="2100" u="none">
              <a:solidFill>
                <a:srgbClr val="AF7B5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0952"/>
              <a:buNone/>
            </a:pP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I tell my parents, my brother will be grounded.</a:t>
            </a:r>
            <a:endParaRPr sz="2100">
              <a:solidFill>
                <a:srgbClr val="AF7B5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0952"/>
              <a:buNone/>
            </a:pP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</a:t>
            </a: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Sheila</a:t>
            </a: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 misses </a:t>
            </a: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classes</a:t>
            </a: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, the principal will call </a:t>
            </a: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her</a:t>
            </a: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 parents.</a:t>
            </a:r>
            <a:endParaRPr b="0" i="0" sz="2100" u="none">
              <a:solidFill>
                <a:srgbClr val="AF7B5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0952"/>
              <a:buNone/>
            </a:pP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If the principal calls her parents, Sheila won´t get a new cell phone.</a:t>
            </a: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Your best friend wi</a:t>
            </a: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ll repeat the school year  if you tell the teacher that she </a:t>
            </a:r>
            <a:r>
              <a:rPr lang="en-US" sz="21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cheated on </a:t>
            </a:r>
            <a: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exams.</a:t>
            </a:r>
            <a:br>
              <a:rPr b="0" i="0" lang="en-US" sz="2100" u="none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b="0" i="0" lang="en-US" sz="2000" u="none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_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Lethy</dc:creator>
</cp:coreProperties>
</file>