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11" roundtripDataSignature="AMtx7mgb1wXdSRMPqdUyOcB2fwNIgs+/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2E36D49-5DE4-4D16-BD4B-CD37D148DF69}">
  <a:tblStyle styleId="{52E36D49-5DE4-4D16-BD4B-CD37D148DF6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customschemas.google.com/relationships/presentationmetadata" Target="metadata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1371600" y="763587"/>
            <a:ext cx="5027612" cy="37703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777875" y="4776787"/>
            <a:ext cx="621665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3" type="hdr"/>
          </p:nvPr>
        </p:nvSpPr>
        <p:spPr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0" type="dt"/>
          </p:nvPr>
        </p:nvSpPr>
        <p:spPr>
          <a:xfrm>
            <a:off x="4398962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1" type="ftr"/>
          </p:nvPr>
        </p:nvSpPr>
        <p:spPr>
          <a:xfrm>
            <a:off x="0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4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" name="Google Shape;2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5" name="Google Shape;3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1" name="Google Shape;4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25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6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8472487" y="4662487"/>
            <a:ext cx="546100" cy="39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 txBox="1"/>
          <p:nvPr>
            <p:ph type="title"/>
          </p:nvPr>
        </p:nvSpPr>
        <p:spPr>
          <a:xfrm>
            <a:off x="311150" y="744537"/>
            <a:ext cx="8518525" cy="2051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87" y="4662487"/>
            <a:ext cx="546100" cy="39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457200" y="1203325"/>
            <a:ext cx="8228012" cy="339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25">
            <a:noAutofit/>
          </a:bodyPr>
          <a:lstStyle>
            <a:lvl1pPr indent="-2286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3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D7E6B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"/>
          <p:cNvSpPr txBox="1"/>
          <p:nvPr>
            <p:ph idx="4294967295" type="title"/>
          </p:nvPr>
        </p:nvSpPr>
        <p:spPr>
          <a:xfrm>
            <a:off x="161925" y="0"/>
            <a:ext cx="8818562" cy="12525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 SECOND CONDITIONAL</a:t>
            </a:r>
            <a:endParaRPr/>
          </a:p>
        </p:txBody>
      </p:sp>
      <p:sp>
        <p:nvSpPr>
          <p:cNvPr id="25" name="Google Shape;25;p1"/>
          <p:cNvSpPr txBox="1"/>
          <p:nvPr>
            <p:ph idx="1" type="subTitle"/>
          </p:nvPr>
        </p:nvSpPr>
        <p:spPr>
          <a:xfrm>
            <a:off x="185737" y="1122362"/>
            <a:ext cx="8867775" cy="3749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Second Conditional refers to imaginary situations, not real ones, for example: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I were rich, I would buy a palace.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the other conditionals, the </a:t>
            </a:r>
            <a:r>
              <a:rPr b="0" i="0" lang="en-US" sz="30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Second Conditional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consists of two sentences or </a:t>
            </a:r>
            <a:r>
              <a:rPr lang="en-US" sz="3000"/>
              <a:t>clauses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the one with the “if” (the condition) and the main </a:t>
            </a:r>
            <a:r>
              <a:rPr lang="en-US" sz="3000"/>
              <a:t>clause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or sentence (the result).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D7E6B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"/>
          <p:cNvSpPr txBox="1"/>
          <p:nvPr>
            <p:ph idx="4294967295" type="title"/>
          </p:nvPr>
        </p:nvSpPr>
        <p:spPr>
          <a:xfrm>
            <a:off x="430212" y="190500"/>
            <a:ext cx="8281987" cy="7286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en-US" sz="35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SECOND CONDITIONAL</a:t>
            </a:r>
            <a:endParaRPr/>
          </a:p>
        </p:txBody>
      </p:sp>
      <p:sp>
        <p:nvSpPr>
          <p:cNvPr id="31" name="Google Shape;31;p2"/>
          <p:cNvSpPr txBox="1"/>
          <p:nvPr>
            <p:ph idx="1" type="subTitle"/>
          </p:nvPr>
        </p:nvSpPr>
        <p:spPr>
          <a:xfrm>
            <a:off x="411162" y="919162"/>
            <a:ext cx="8281987" cy="422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structure is the following:</a:t>
            </a:r>
            <a:endParaRPr/>
          </a:p>
          <a:p>
            <a:pPr indent="-342900" lvl="0" marL="3429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2" name="Google Shape;32;p2"/>
          <p:cNvGraphicFramePr/>
          <p:nvPr/>
        </p:nvGraphicFramePr>
        <p:xfrm>
          <a:off x="144462" y="1711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{52E36D49-5DE4-4D16-BD4B-CD37D148DF69}</a:tableStyleId>
              </a:tblPr>
              <a:tblGrid>
                <a:gridCol w="1731950"/>
                <a:gridCol w="3005125"/>
                <a:gridCol w="4119550"/>
              </a:tblGrid>
              <a:tr h="69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/>
                        <a:t>Clause</a:t>
                      </a:r>
                      <a:r>
                        <a:rPr b="1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with “if”(condition)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...main </a:t>
                      </a:r>
                      <a:r>
                        <a:rPr b="1" lang="en-US" sz="1800"/>
                        <a:t>clause</a:t>
                      </a:r>
                      <a:r>
                        <a:rPr b="1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(result)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</a:tr>
              <a:tr h="69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Structure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+ past simple/past continuous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...subject + would/wouldn’t + basic form of the verb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</a:tr>
              <a:tr h="69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Affirmative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I had many friends,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wouldn’t spend so much time on social media.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Negative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I didn’t study,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wouldn’t </a:t>
                      </a:r>
                      <a:r>
                        <a:rPr lang="en-US" sz="1800"/>
                        <a:t>deserve a good grade</a:t>
                      </a: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</a:tr>
              <a:tr h="69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Interrogative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I invited you to </a:t>
                      </a:r>
                      <a:r>
                        <a:rPr lang="en-US" sz="1800"/>
                        <a:t>a bar</a:t>
                      </a: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would you come with me?</a:t>
                      </a:r>
                      <a:endParaRPr/>
                    </a:p>
                  </a:txBody>
                  <a:tcPr marT="106950" marB="91075" marR="91075" marL="9107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7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D7E6B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 txBox="1"/>
          <p:nvPr>
            <p:ph idx="4294967295" type="title"/>
          </p:nvPr>
        </p:nvSpPr>
        <p:spPr>
          <a:xfrm>
            <a:off x="430212" y="190500"/>
            <a:ext cx="8281987" cy="7286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en-US" sz="35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SECOND CONDITIONAL</a:t>
            </a:r>
            <a:endParaRPr/>
          </a:p>
        </p:txBody>
      </p:sp>
      <p:sp>
        <p:nvSpPr>
          <p:cNvPr id="38" name="Google Shape;38;p3"/>
          <p:cNvSpPr txBox="1"/>
          <p:nvPr>
            <p:ph idx="1" type="subTitle"/>
          </p:nvPr>
        </p:nvSpPr>
        <p:spPr>
          <a:xfrm>
            <a:off x="411162" y="919162"/>
            <a:ext cx="8281987" cy="422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is the subjunctive mode in English</a:t>
            </a:r>
            <a:r>
              <a:rPr lang="en-US" sz="2800"/>
              <a:t> 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because it deals with </a:t>
            </a:r>
            <a:r>
              <a:rPr b="0" i="0" lang="en-US" sz="28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unreal situations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8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can also substitute </a:t>
            </a:r>
            <a:r>
              <a:rPr b="0" i="0" lang="en-US" sz="28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would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for </a:t>
            </a:r>
            <a:r>
              <a:rPr b="0" i="0" lang="en-US" sz="28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could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or </a:t>
            </a:r>
            <a:r>
              <a:rPr b="0" i="0" lang="en-US" sz="28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might.</a:t>
            </a:r>
            <a:br>
              <a:rPr b="0" i="0" lang="en-US" sz="28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/>
              <a:t>The second conditional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can start with the “if” clause </a:t>
            </a:r>
            <a:r>
              <a:rPr lang="en-US" sz="2800"/>
              <a:t>followed by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 result</a:t>
            </a:r>
            <a:r>
              <a:rPr lang="en-US" sz="2800"/>
              <a:t> (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main sentence) or it can start with the result</a:t>
            </a:r>
            <a:r>
              <a:rPr lang="en-US" sz="2800"/>
              <a:t> and then the “if” clause.</a:t>
            </a:r>
            <a:endParaRPr sz="28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</a:t>
            </a:r>
            <a:r>
              <a:rPr lang="en-US" sz="2800"/>
              <a:t>we start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 the condition “if”, we use a comma to separate it from the main one.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D7E6B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/>
          <p:nvPr>
            <p:ph idx="4294967295" type="title"/>
          </p:nvPr>
        </p:nvSpPr>
        <p:spPr>
          <a:xfrm>
            <a:off x="258762" y="-71413"/>
            <a:ext cx="82821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5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SECOND CONDITIONAL</a:t>
            </a:r>
            <a:endParaRPr/>
          </a:p>
        </p:txBody>
      </p:sp>
      <p:sp>
        <p:nvSpPr>
          <p:cNvPr id="44" name="Google Shape;44;p4"/>
          <p:cNvSpPr txBox="1"/>
          <p:nvPr>
            <p:ph idx="1" type="subTitle"/>
          </p:nvPr>
        </p:nvSpPr>
        <p:spPr>
          <a:xfrm>
            <a:off x="443287" y="946137"/>
            <a:ext cx="8383500" cy="3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  <a:endParaRPr sz="28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I were* you, I would study my lessons.</a:t>
            </a:r>
            <a:endParaRPr sz="28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would study my lessons if I were you.</a:t>
            </a:r>
            <a:endParaRPr sz="28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could get better grades if I paid more attention.</a:t>
            </a:r>
            <a:endParaRPr sz="28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I paid more attention, I could get better grades.</a:t>
            </a:r>
            <a:endParaRPr sz="28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*In these verbal tenses, we use “were” in all persons (I, you, he, she it, we, you, they).</a:t>
            </a: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1601-01-01T00:00:00Z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