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9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11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46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8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5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4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4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6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41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1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0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8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3A7B1B-2D9E-4CE9-BCF6-8AC6DCEB8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r>
              <a:rPr lang="es-MX" dirty="0" err="1"/>
              <a:t>Inferences</a:t>
            </a:r>
            <a:endParaRPr lang="es-MX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047EC7-35A3-461E-BD95-2F8EB1103F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12" r="33934" b="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2924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29F4FEF-3F4E-4042-8E6D-C24E201FB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3A7B1B-2D9E-4CE9-BCF6-8AC6DCEB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710" y="365125"/>
            <a:ext cx="4613090" cy="2579692"/>
          </a:xfrm>
        </p:spPr>
        <p:txBody>
          <a:bodyPr anchor="b">
            <a:normAutofit/>
          </a:bodyPr>
          <a:lstStyle/>
          <a:p>
            <a:r>
              <a:rPr lang="es-MX" dirty="0"/>
              <a:t>In </a:t>
            </a:r>
            <a:r>
              <a:rPr lang="es-MX" dirty="0" err="1"/>
              <a:t>Science</a:t>
            </a:r>
            <a:r>
              <a:rPr lang="es-MX" dirty="0"/>
              <a:t>…</a:t>
            </a:r>
          </a:p>
        </p:txBody>
      </p:sp>
      <p:pic>
        <p:nvPicPr>
          <p:cNvPr id="1026" name="Picture 2" descr="Man, Face, Surreal, Imagination, Fantasy, Shirtless">
            <a:extLst>
              <a:ext uri="{FF2B5EF4-FFF2-40B4-BE49-F238E27FC236}">
                <a16:creationId xmlns:a16="http://schemas.microsoft.com/office/drawing/2014/main" id="{B590B1F2-744B-4DFE-A226-9784D2A4C5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" r="1" b="1"/>
          <a:stretch/>
        </p:blipFill>
        <p:spPr bwMode="auto">
          <a:xfrm>
            <a:off x="20" y="10"/>
            <a:ext cx="6105116" cy="4191736"/>
          </a:xfrm>
          <a:custGeom>
            <a:avLst/>
            <a:gdLst/>
            <a:ahLst/>
            <a:cxnLst/>
            <a:rect l="l" t="t" r="r" b="b"/>
            <a:pathLst>
              <a:path w="6105136" h="4191746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007468" y="4190779"/>
                  <a:pt x="1790648" y="4201115"/>
                  <a:pt x="1535079" y="4190306"/>
                </a:cubicBez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A047EC7-35A3-461E-BD95-2F8EB1103F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025" r="-2" b="7969"/>
          <a:stretch/>
        </p:blipFill>
        <p:spPr>
          <a:xfrm>
            <a:off x="462420" y="4304418"/>
            <a:ext cx="5414116" cy="2553582"/>
          </a:xfrm>
          <a:custGeom>
            <a:avLst/>
            <a:gdLst/>
            <a:ahLst/>
            <a:cxnLst/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C1615-EC9E-4E72-B5F8-7F7B19B54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0709" y="3124205"/>
            <a:ext cx="4613090" cy="30527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dirty="0"/>
              <a:t>In science, there are a few different types of inferences, but in general an inference is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 rtl="0">
              <a:lnSpc>
                <a:spcPct val="90000"/>
              </a:lnSpc>
              <a:spcBef>
                <a:spcPts val="2400"/>
              </a:spcBef>
              <a:spcAft>
                <a:spcPts val="2400"/>
              </a:spcAft>
              <a:buNone/>
            </a:pPr>
            <a:r>
              <a:rPr lang="en-US" sz="1400" b="0" i="0" u="none" strike="noStrike" dirty="0">
                <a:effectLst/>
                <a:latin typeface="Roboto" panose="02000000000000000000" pitchFamily="2" charset="0"/>
              </a:rPr>
              <a:t>“</a:t>
            </a:r>
            <a:r>
              <a:rPr lang="en-US" sz="1400" b="0" i="1" u="none" strike="noStrike" dirty="0">
                <a:effectLst/>
                <a:latin typeface="Roboto" panose="02000000000000000000" pitchFamily="2" charset="0"/>
              </a:rPr>
              <a:t>An educated guess made through observation.”</a:t>
            </a:r>
            <a:endParaRPr lang="en-US" sz="1400" b="0" i="1" dirty="0">
              <a:effectLst/>
            </a:endParaRPr>
          </a:p>
          <a:p>
            <a:pPr marL="0" indent="0" rtl="0">
              <a:lnSpc>
                <a:spcPct val="90000"/>
              </a:lnSpc>
              <a:spcBef>
                <a:spcPts val="2400"/>
              </a:spcBef>
              <a:spcAft>
                <a:spcPts val="2400"/>
              </a:spcAft>
              <a:buNone/>
            </a:pPr>
            <a:r>
              <a:rPr lang="en-US" sz="1400" b="0" i="0" u="none" strike="noStrike" dirty="0">
                <a:effectLst/>
                <a:latin typeface="Roboto" panose="02000000000000000000" pitchFamily="2" charset="0"/>
              </a:rPr>
              <a:t>You might use these inferences to share a potential reason why something happens or how it happens.</a:t>
            </a:r>
            <a:br>
              <a:rPr lang="en-US" sz="1400" dirty="0"/>
            </a:br>
            <a:endParaRPr lang="en-US" sz="1400" dirty="0"/>
          </a:p>
          <a:p>
            <a:pPr>
              <a:lnSpc>
                <a:spcPct val="90000"/>
              </a:lnSpc>
            </a:pP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500395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129F4FEF-3F4E-4042-8E6D-C24E201FB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3A7B1B-2D9E-4CE9-BCF6-8AC6DCEB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709" y="-835025"/>
            <a:ext cx="4613090" cy="2579692"/>
          </a:xfrm>
        </p:spPr>
        <p:txBody>
          <a:bodyPr anchor="b">
            <a:normAutofit/>
          </a:bodyPr>
          <a:lstStyle/>
          <a:p>
            <a:r>
              <a:rPr lang="es-MX" dirty="0"/>
              <a:t>In </a:t>
            </a:r>
            <a:r>
              <a:rPr lang="es-MX" dirty="0" err="1"/>
              <a:t>Literature</a:t>
            </a:r>
            <a:endParaRPr lang="es-MX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7C22B69-6692-41C2-BE94-EB023ED777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276" r="1" b="66"/>
          <a:stretch/>
        </p:blipFill>
        <p:spPr>
          <a:xfrm>
            <a:off x="20" y="10"/>
            <a:ext cx="6105116" cy="4191736"/>
          </a:xfrm>
          <a:custGeom>
            <a:avLst/>
            <a:gdLst/>
            <a:ahLst/>
            <a:cxnLst/>
            <a:rect l="l" t="t" r="r" b="b"/>
            <a:pathLst>
              <a:path w="6105136" h="4191746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007468" y="4190779"/>
                  <a:pt x="1790648" y="4201115"/>
                  <a:pt x="1535079" y="4190306"/>
                </a:cubicBez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A047EC7-35A3-461E-BD95-2F8EB1103F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025" r="-2" b="7969"/>
          <a:stretch/>
        </p:blipFill>
        <p:spPr>
          <a:xfrm>
            <a:off x="462420" y="4304418"/>
            <a:ext cx="5414116" cy="2553582"/>
          </a:xfrm>
          <a:custGeom>
            <a:avLst/>
            <a:gdLst/>
            <a:ahLst/>
            <a:cxnLst/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</p:pic>
      <p:sp>
        <p:nvSpPr>
          <p:cNvPr id="55" name="Marcador de contenido 2">
            <a:extLst>
              <a:ext uri="{FF2B5EF4-FFF2-40B4-BE49-F238E27FC236}">
                <a16:creationId xmlns:a16="http://schemas.microsoft.com/office/drawing/2014/main" id="{B43C1615-EC9E-4E72-B5F8-7F7B19B54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6536" y="1914525"/>
            <a:ext cx="5477263" cy="426243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br>
              <a:rPr lang="en-US" sz="1800" dirty="0"/>
            </a:br>
            <a:r>
              <a:rPr lang="en-US" sz="1800" dirty="0"/>
              <a:t>In literature, when you are reading, you can make inferences based on information the author provides.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The literary definition of “inference” is more specifically: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“</a:t>
            </a:r>
            <a:r>
              <a:rPr lang="en-US" sz="1800" i="1" dirty="0"/>
              <a:t>Using clues provided by the author to figure things out</a:t>
            </a:r>
            <a:r>
              <a:rPr lang="en-US" sz="1800" dirty="0"/>
              <a:t>.”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You might use these context clues to figure out things about the characters, setting, or plot. Inferences are an important part of comprehending an article.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300" dirty="0"/>
          </a:p>
          <a:p>
            <a:pPr>
              <a:lnSpc>
                <a:spcPct val="90000"/>
              </a:lnSpc>
            </a:pPr>
            <a:endParaRPr lang="es-MX" sz="1300" dirty="0"/>
          </a:p>
        </p:txBody>
      </p:sp>
    </p:spTree>
    <p:extLst>
      <p:ext uri="{BB962C8B-B14F-4D97-AF65-F5344CB8AC3E}">
        <p14:creationId xmlns:p14="http://schemas.microsoft.com/office/powerpoint/2010/main" val="1459324747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3D2323"/>
      </a:dk2>
      <a:lt2>
        <a:srgbClr val="E6E2E8"/>
      </a:lt2>
      <a:accent1>
        <a:srgbClr val="55B520"/>
      </a:accent1>
      <a:accent2>
        <a:srgbClr val="8AAE13"/>
      </a:accent2>
      <a:accent3>
        <a:srgbClr val="BB9E21"/>
      </a:accent3>
      <a:accent4>
        <a:srgbClr val="D56217"/>
      </a:accent4>
      <a:accent5>
        <a:srgbClr val="E7292D"/>
      </a:accent5>
      <a:accent6>
        <a:srgbClr val="D5176A"/>
      </a:accent6>
      <a:hlink>
        <a:srgbClr val="BF523F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123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Elephant</vt:lpstr>
      <vt:lpstr>Roboto</vt:lpstr>
      <vt:lpstr>BrushVTI</vt:lpstr>
      <vt:lpstr>Inferences</vt:lpstr>
      <vt:lpstr>In Science…</vt:lpstr>
      <vt:lpstr>In Literature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Inferences</dc:title>
  <dc:creator>Erika Ceballos</dc:creator>
  <cp:lastModifiedBy>Erika Ceballos</cp:lastModifiedBy>
  <cp:revision>4</cp:revision>
  <dcterms:created xsi:type="dcterms:W3CDTF">2021-06-21T16:29:05Z</dcterms:created>
  <dcterms:modified xsi:type="dcterms:W3CDTF">2021-06-21T20:04:19Z</dcterms:modified>
</cp:coreProperties>
</file>