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738" r:id="rId1"/>
  </p:sldMasterIdLst>
  <p:notesMasterIdLst>
    <p:notesMasterId r:id="rId14"/>
  </p:notesMasterIdLst>
  <p:sldIdLst>
    <p:sldId id="256" r:id="rId2"/>
    <p:sldId id="356" r:id="rId3"/>
    <p:sldId id="372" r:id="rId4"/>
    <p:sldId id="373" r:id="rId5"/>
    <p:sldId id="374" r:id="rId6"/>
    <p:sldId id="375" r:id="rId7"/>
    <p:sldId id="376" r:id="rId8"/>
    <p:sldId id="377" r:id="rId9"/>
    <p:sldId id="379" r:id="rId10"/>
    <p:sldId id="380" r:id="rId11"/>
    <p:sldId id="381" r:id="rId12"/>
    <p:sldId id="369" r:id="rId13"/>
  </p:sldIdLst>
  <p:sldSz cx="9144000" cy="5143500" type="screen16x9"/>
  <p:notesSz cx="6858000" cy="9144000"/>
  <p:embeddedFontLst>
    <p:embeddedFont>
      <p:font typeface="Roboto Condensed Light" panose="02000000000000000000" pitchFamily="2" charset="0"/>
      <p:regular r:id="rId15"/>
      <p: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3779"/>
    <a:srgbClr val="CC00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71888E8-33EE-42E2-B5BE-7E8CAE275558}">
  <a:tblStyle styleId="{371888E8-33EE-42E2-B5BE-7E8CAE27555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7221659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7" name="Google Shape;76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229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5400012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11" name="Google Shape;11;p2"/>
          <p:cNvSpPr txBox="1"/>
          <p:nvPr/>
        </p:nvSpPr>
        <p:spPr>
          <a:xfrm flipH="1">
            <a:off x="1375550" y="3092475"/>
            <a:ext cx="6393000" cy="6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FFFFFF"/>
              </a:solidFill>
              <a:latin typeface="Squada One"/>
              <a:ea typeface="Squada One"/>
              <a:cs typeface="Squada One"/>
              <a:sym typeface="Squada One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3" y="-399756"/>
            <a:ext cx="9144000" cy="43693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457200" y="2932650"/>
            <a:ext cx="8229600" cy="51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Squada One"/>
              <a:buNone/>
              <a:defRPr sz="3000">
                <a:latin typeface="Squada One"/>
                <a:ea typeface="Squada One"/>
                <a:cs typeface="Squada One"/>
                <a:sym typeface="Squada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Squada One"/>
              <a:buNone/>
              <a:defRPr sz="3000">
                <a:latin typeface="Squada One"/>
                <a:ea typeface="Squada One"/>
                <a:cs typeface="Squada One"/>
                <a:sym typeface="Squada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Squada One"/>
              <a:buNone/>
              <a:defRPr sz="3000">
                <a:latin typeface="Squada One"/>
                <a:ea typeface="Squada One"/>
                <a:cs typeface="Squada One"/>
                <a:sym typeface="Squada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Squada One"/>
              <a:buNone/>
              <a:defRPr sz="3000">
                <a:latin typeface="Squada One"/>
                <a:ea typeface="Squada One"/>
                <a:cs typeface="Squada One"/>
                <a:sym typeface="Squada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Squada One"/>
              <a:buNone/>
              <a:defRPr sz="3000">
                <a:latin typeface="Squada One"/>
                <a:ea typeface="Squada One"/>
                <a:cs typeface="Squada One"/>
                <a:sym typeface="Squada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Squada One"/>
              <a:buNone/>
              <a:defRPr sz="3000">
                <a:latin typeface="Squada One"/>
                <a:ea typeface="Squada One"/>
                <a:cs typeface="Squada One"/>
                <a:sym typeface="Squada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Squada One"/>
              <a:buNone/>
              <a:defRPr sz="3000">
                <a:latin typeface="Squada One"/>
                <a:ea typeface="Squada One"/>
                <a:cs typeface="Squada One"/>
                <a:sym typeface="Squada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Squada One"/>
              <a:buNone/>
              <a:defRPr sz="3000">
                <a:latin typeface="Squada One"/>
                <a:ea typeface="Squada One"/>
                <a:cs typeface="Squada One"/>
                <a:sym typeface="Squada One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457275" y="3192525"/>
            <a:ext cx="8229600" cy="4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ubTitle" idx="1"/>
          </p:nvPr>
        </p:nvSpPr>
        <p:spPr>
          <a:xfrm>
            <a:off x="5427750" y="1819787"/>
            <a:ext cx="2857500" cy="51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ctrTitle"/>
          </p:nvPr>
        </p:nvSpPr>
        <p:spPr>
          <a:xfrm flipH="1">
            <a:off x="5427750" y="981587"/>
            <a:ext cx="2857500" cy="8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pic>
        <p:nvPicPr>
          <p:cNvPr id="53" name="Google Shape;53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5400000">
            <a:off x="-751762" y="3062175"/>
            <a:ext cx="3802725" cy="343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718562" y="-1160625"/>
            <a:ext cx="3802725" cy="343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CUSTOM_25"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3" name="Google Shape;463;p5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551926" y="-847134"/>
            <a:ext cx="3136825" cy="283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4" name="Google Shape;464;p5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6559554" y="-846583"/>
            <a:ext cx="3136825" cy="283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5" name="Google Shape;465;p5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-552472" y="2791087"/>
            <a:ext cx="3136825" cy="283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6" name="Google Shape;466;p5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6549518" y="2790536"/>
            <a:ext cx="3136825" cy="2830350"/>
          </a:xfrm>
          <a:prstGeom prst="rect">
            <a:avLst/>
          </a:prstGeom>
          <a:noFill/>
          <a:ln>
            <a:noFill/>
          </a:ln>
        </p:spPr>
      </p:pic>
      <p:sp>
        <p:nvSpPr>
          <p:cNvPr id="467" name="Google Shape;467;p50"/>
          <p:cNvSpPr txBox="1">
            <a:spLocks noGrp="1"/>
          </p:cNvSpPr>
          <p:nvPr>
            <p:ph type="ctrTitle"/>
          </p:nvPr>
        </p:nvSpPr>
        <p:spPr>
          <a:xfrm flipH="1">
            <a:off x="540000" y="452237"/>
            <a:ext cx="8064000" cy="67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41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2" name="Google Shape;562;p6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>
            <a:off x="6843313" y="-9498"/>
            <a:ext cx="2300675" cy="207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3" name="Google Shape;563;p6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-12" y="-9498"/>
            <a:ext cx="2300675" cy="207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45025"/>
            <a:ext cx="8229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Squada One"/>
              <a:buNone/>
              <a:defRPr sz="3000">
                <a:solidFill>
                  <a:schemeClr val="lt1"/>
                </a:solidFill>
                <a:latin typeface="Squada One"/>
                <a:ea typeface="Squada One"/>
                <a:cs typeface="Squada One"/>
                <a:sym typeface="Squada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52475"/>
            <a:ext cx="8229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Condensed Light"/>
              <a:buChar char="●"/>
              <a:defRPr sz="18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 Light"/>
              <a:buChar char="○"/>
              <a:defRPr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 Light"/>
              <a:buChar char="■"/>
              <a:defRPr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 Light"/>
              <a:buChar char="●"/>
              <a:defRPr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 Light"/>
              <a:buChar char="○"/>
              <a:defRPr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 Light"/>
              <a:buChar char="■"/>
              <a:defRPr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 Light"/>
              <a:buChar char="●"/>
              <a:defRPr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Condensed Light"/>
              <a:buChar char="○"/>
              <a:defRPr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Roboto Condensed Light"/>
              <a:buChar char="■"/>
              <a:defRPr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8" r:id="rId3"/>
    <p:sldLayoutId id="2147483696" r:id="rId4"/>
    <p:sldLayoutId id="2147483709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english.britishcouncil.org/grammar/intermediate-to-upper-intermediate/just-yet-still-and-alread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:a16="http://schemas.microsoft.com/office/drawing/2014/main" id="{92DACCA6-819B-4454-BC31-E5DC8E6FBE8B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5890438" cy="5143501"/>
          </a:xfrm>
          <a:prstGeom prst="rect">
            <a:avLst/>
          </a:prstGeom>
          <a:ln>
            <a:solidFill>
              <a:srgbClr val="CC99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s-ES_tradnl" sz="10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s-ES_tradnl" dirty="0">
                <a:solidFill>
                  <a:schemeClr val="bg1"/>
                </a:solidFill>
              </a:rPr>
              <a:t>Universidad Nacional Autónoma de México</a:t>
            </a:r>
          </a:p>
          <a:p>
            <a:pPr marL="0" indent="0" algn="ctr">
              <a:buNone/>
            </a:pPr>
            <a:endParaRPr lang="es-ES_tradnl" sz="28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bg1"/>
                </a:solidFill>
              </a:rPr>
              <a:t>Support material for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chemeClr val="bg1"/>
                </a:solidFill>
              </a:rPr>
              <a:t>English VI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chemeClr val="bg1"/>
                </a:solidFill>
              </a:rPr>
              <a:t>Unit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 flipH="1">
            <a:off x="576185" y="0"/>
            <a:ext cx="7572719" cy="679237"/>
          </a:xfrm>
        </p:spPr>
        <p:txBody>
          <a:bodyPr/>
          <a:lstStyle/>
          <a:p>
            <a:r>
              <a:rPr lang="en-US" sz="3600" b="1" i="1" dirty="0">
                <a:solidFill>
                  <a:srgbClr val="CCFFCC"/>
                </a:solidFill>
                <a:latin typeface="+mj-lt"/>
              </a:rPr>
              <a:t>Already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4885" y="614271"/>
            <a:ext cx="8732152" cy="3724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2800" i="1" dirty="0">
                <a:solidFill>
                  <a:srgbClr val="CCFFCC"/>
                </a:solidFill>
              </a:rPr>
              <a:t>Already </a:t>
            </a:r>
            <a:r>
              <a:rPr lang="en-US" sz="2800" dirty="0">
                <a:solidFill>
                  <a:schemeClr val="bg1"/>
                </a:solidFill>
              </a:rPr>
              <a:t>used with the present perfect means “before now”. We use it to emphasize that something happened before something else or earlier than expected.</a:t>
            </a:r>
          </a:p>
          <a:p>
            <a:pPr lvl="0"/>
            <a:endParaRPr lang="en-US" sz="1200" dirty="0">
              <a:solidFill>
                <a:srgbClr val="FFFFFF"/>
              </a:solidFill>
            </a:endParaRPr>
          </a:p>
          <a:p>
            <a:pPr lvl="0">
              <a:buClrTx/>
            </a:pPr>
            <a:r>
              <a:rPr lang="en-US" sz="2800" dirty="0">
                <a:solidFill>
                  <a:srgbClr val="FFFFFF"/>
                </a:solidFill>
              </a:rPr>
              <a:t>Examples:</a:t>
            </a:r>
          </a:p>
          <a:p>
            <a:pPr marL="45720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I have </a:t>
            </a:r>
            <a:r>
              <a:rPr lang="en-US" sz="2800" i="1" dirty="0">
                <a:solidFill>
                  <a:srgbClr val="CCFFCC"/>
                </a:solidFill>
              </a:rPr>
              <a:t>already</a:t>
            </a:r>
            <a:r>
              <a:rPr lang="en-US" sz="2800" dirty="0">
                <a:solidFill>
                  <a:schemeClr val="bg1"/>
                </a:solidFill>
              </a:rPr>
              <a:t> finished the project.</a:t>
            </a:r>
          </a:p>
          <a:p>
            <a:pPr marL="45720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He has </a:t>
            </a:r>
            <a:r>
              <a:rPr lang="en-US" sz="2800" i="1" dirty="0">
                <a:solidFill>
                  <a:srgbClr val="CCFFCC"/>
                </a:solidFill>
              </a:rPr>
              <a:t>already</a:t>
            </a:r>
            <a:r>
              <a:rPr lang="en-US" sz="2800" dirty="0">
                <a:solidFill>
                  <a:schemeClr val="bg1"/>
                </a:solidFill>
              </a:rPr>
              <a:t> seen that movie. </a:t>
            </a:r>
          </a:p>
          <a:p>
            <a:pPr marL="45720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The train has left </a:t>
            </a:r>
            <a:r>
              <a:rPr lang="en-US" sz="2800" i="1" dirty="0">
                <a:solidFill>
                  <a:srgbClr val="CCFFCC"/>
                </a:solidFill>
              </a:rPr>
              <a:t>already</a:t>
            </a:r>
            <a:r>
              <a:rPr lang="en-US" sz="2800" dirty="0">
                <a:solidFill>
                  <a:schemeClr val="bg1"/>
                </a:solidFill>
              </a:rPr>
              <a:t> .</a:t>
            </a:r>
            <a:endParaRPr lang="en-US" sz="2800" dirty="0">
              <a:solidFill>
                <a:srgbClr val="CCFFCC"/>
              </a:solidFill>
            </a:endParaRPr>
          </a:p>
        </p:txBody>
      </p:sp>
      <p:sp>
        <p:nvSpPr>
          <p:cNvPr id="5" name="Rectángulo 3">
            <a:extLst>
              <a:ext uri="{FF2B5EF4-FFF2-40B4-BE49-F238E27FC236}">
                <a16:creationId xmlns:a16="http://schemas.microsoft.com/office/drawing/2014/main" id="{98424930-CEDF-4CA6-A62E-59CB55A55777}"/>
              </a:ext>
            </a:extLst>
          </p:cNvPr>
          <p:cNvSpPr/>
          <p:nvPr/>
        </p:nvSpPr>
        <p:spPr>
          <a:xfrm>
            <a:off x="2838338" y="4352352"/>
            <a:ext cx="3342054" cy="6792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b="1" i="1" dirty="0">
                <a:solidFill>
                  <a:srgbClr val="903779"/>
                </a:solidFill>
                <a:latin typeface="british_council-bold"/>
              </a:rPr>
              <a:t>ALREADY can come between the auxiliary and the past participle or at the end of the sentence.</a:t>
            </a:r>
          </a:p>
        </p:txBody>
      </p:sp>
    </p:spTree>
    <p:extLst>
      <p:ext uri="{BB962C8B-B14F-4D97-AF65-F5344CB8AC3E}">
        <p14:creationId xmlns:p14="http://schemas.microsoft.com/office/powerpoint/2010/main" val="131242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s-ES_tradnl" dirty="0"/>
            </a:b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4199" y="895200"/>
            <a:ext cx="81280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For more information go to:</a:t>
            </a:r>
          </a:p>
          <a:p>
            <a:r>
              <a:rPr lang="en-US" sz="2400" dirty="0">
                <a:solidFill>
                  <a:schemeClr val="bg1"/>
                </a:solidFill>
                <a:hlinkClick r:id="rId2"/>
              </a:rPr>
              <a:t>https://learnenglish.britishcouncil.org/grammar/intermediate-to-upper-intermediate/just-yet-still-and-already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British Council Peru:</a:t>
            </a:r>
          </a:p>
          <a:p>
            <a:r>
              <a:rPr lang="es-ES_tradnl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https://</a:t>
            </a:r>
            <a:r>
              <a:rPr lang="en-US" sz="2400" dirty="0" err="1">
                <a:solidFill>
                  <a:schemeClr val="bg1"/>
                </a:solidFill>
              </a:rPr>
              <a:t>www.facebook.com</a:t>
            </a:r>
            <a:r>
              <a:rPr lang="en-US" sz="2400" dirty="0">
                <a:solidFill>
                  <a:schemeClr val="bg1"/>
                </a:solidFill>
              </a:rPr>
              <a:t>/watch/?v=2671848512931895</a:t>
            </a:r>
          </a:p>
        </p:txBody>
      </p:sp>
    </p:spTree>
    <p:extLst>
      <p:ext uri="{BB962C8B-B14F-4D97-AF65-F5344CB8AC3E}">
        <p14:creationId xmlns:p14="http://schemas.microsoft.com/office/powerpoint/2010/main" val="228693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C7E2E82-A4A4-4460-B30E-5953B5AF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01169"/>
            <a:ext cx="8229600" cy="2042381"/>
          </a:xfrm>
        </p:spPr>
        <p:txBody>
          <a:bodyPr/>
          <a:lstStyle/>
          <a:p>
            <a:r>
              <a:rPr lang="en-US" sz="8800" dirty="0"/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31538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1BF67DDF-D95C-4110-B1BC-4419BDF92A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1528587" y="758339"/>
            <a:ext cx="5905058" cy="3145958"/>
          </a:xfrm>
        </p:spPr>
        <p:txBody>
          <a:bodyPr/>
          <a:lstStyle/>
          <a:p>
            <a:r>
              <a:rPr lang="en-US" sz="4000" dirty="0">
                <a:latin typeface="+mn-lt"/>
              </a:rPr>
              <a:t>ADVERBS</a:t>
            </a:r>
            <a:br>
              <a:rPr lang="en-US" sz="4000" dirty="0"/>
            </a:br>
            <a:br>
              <a:rPr lang="en-US" sz="4000" dirty="0"/>
            </a:br>
            <a:r>
              <a:rPr lang="en-US" sz="3200" dirty="0">
                <a:latin typeface="+mn-lt"/>
              </a:rPr>
              <a:t>used in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solidFill>
                  <a:schemeClr val="bg1"/>
                </a:solidFill>
                <a:latin typeface="+mn-lt"/>
              </a:rPr>
              <a:t>present perfect simple</a:t>
            </a:r>
            <a:br>
              <a:rPr lang="en-US" sz="3200" dirty="0">
                <a:solidFill>
                  <a:schemeClr val="bg1"/>
                </a:solidFill>
                <a:latin typeface="+mn-lt"/>
              </a:rPr>
            </a:br>
            <a:r>
              <a:rPr lang="en-US" sz="3200" dirty="0">
                <a:solidFill>
                  <a:schemeClr val="bg1"/>
                </a:solidFill>
                <a:latin typeface="+mn-lt"/>
              </a:rPr>
              <a:t> and present perfect continuous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600" dirty="0"/>
              <a:t> </a:t>
            </a:r>
            <a:br>
              <a:rPr lang="en-US" sz="3600" dirty="0"/>
            </a:br>
            <a:br>
              <a:rPr lang="en-US" sz="7200" dirty="0"/>
            </a:b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025584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1BF67DDF-D95C-4110-B1BC-4419BDF92A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1487861" y="224675"/>
            <a:ext cx="5905058" cy="1077820"/>
          </a:xfrm>
        </p:spPr>
        <p:txBody>
          <a:bodyPr/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Adverbs to express time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038AD7-045D-4DEA-A56E-FF25D0CC05B9}"/>
              </a:ext>
            </a:extLst>
          </p:cNvPr>
          <p:cNvSpPr txBox="1"/>
          <p:nvPr/>
        </p:nvSpPr>
        <p:spPr>
          <a:xfrm>
            <a:off x="446864" y="1030189"/>
            <a:ext cx="8043571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FFFF"/>
                </a:solidFill>
              </a:rPr>
              <a:t>We are going to study some specific </a:t>
            </a:r>
            <a:r>
              <a:rPr lang="en-US" sz="2800" i="1" dirty="0">
                <a:solidFill>
                  <a:srgbClr val="FFFFFF"/>
                </a:solidFill>
              </a:rPr>
              <a:t>adverbs</a:t>
            </a:r>
            <a:r>
              <a:rPr lang="en-US" sz="2800" dirty="0">
                <a:solidFill>
                  <a:srgbClr val="FFFFFF"/>
                </a:solidFill>
              </a:rPr>
              <a:t> to give </a:t>
            </a:r>
            <a:r>
              <a:rPr lang="en-US" sz="2800" i="1" dirty="0">
                <a:solidFill>
                  <a:srgbClr val="FFFFFF"/>
                </a:solidFill>
              </a:rPr>
              <a:t>time</a:t>
            </a:r>
            <a:r>
              <a:rPr lang="en-US" sz="2800" dirty="0">
                <a:solidFill>
                  <a:srgbClr val="FFFFFF"/>
                </a:solidFill>
              </a:rPr>
              <a:t> information to what we want to express in present perfect simple and continuous. Let’s begin with </a:t>
            </a:r>
            <a:r>
              <a:rPr lang="en-US" sz="2800" i="1" dirty="0">
                <a:solidFill>
                  <a:srgbClr val="CCFFCC"/>
                </a:solidFill>
              </a:rPr>
              <a:t>for </a:t>
            </a:r>
            <a:r>
              <a:rPr lang="en-US" sz="2800" dirty="0">
                <a:solidFill>
                  <a:srgbClr val="FFFFFF"/>
                </a:solidFill>
              </a:rPr>
              <a:t>and </a:t>
            </a:r>
            <a:r>
              <a:rPr lang="en-US" sz="2800" i="1" dirty="0">
                <a:solidFill>
                  <a:srgbClr val="CCFFCC"/>
                </a:solidFill>
              </a:rPr>
              <a:t>since.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</a:p>
          <a:p>
            <a:pPr algn="just"/>
            <a:endParaRPr lang="en-US" sz="2800" dirty="0">
              <a:solidFill>
                <a:srgbClr val="FFFFFF"/>
              </a:solidFill>
            </a:endParaRPr>
          </a:p>
          <a:p>
            <a:pPr algn="just"/>
            <a:r>
              <a:rPr lang="en-US" sz="2800" i="1" dirty="0">
                <a:solidFill>
                  <a:srgbClr val="CCFFCC"/>
                </a:solidFill>
              </a:rPr>
              <a:t>For</a:t>
            </a:r>
            <a:r>
              <a:rPr lang="en-US" sz="2800" dirty="0">
                <a:solidFill>
                  <a:srgbClr val="FFFFFF"/>
                </a:solidFill>
              </a:rPr>
              <a:t> and </a:t>
            </a:r>
            <a:r>
              <a:rPr lang="en-US" sz="2800" i="1" dirty="0">
                <a:solidFill>
                  <a:srgbClr val="CCFFCC"/>
                </a:solidFill>
              </a:rPr>
              <a:t>since</a:t>
            </a:r>
            <a:r>
              <a:rPr lang="en-US" sz="2800" dirty="0">
                <a:solidFill>
                  <a:srgbClr val="FFFFFF"/>
                </a:solidFill>
              </a:rPr>
              <a:t> are words we use to express how long something has happened or has been happening.</a:t>
            </a:r>
          </a:p>
        </p:txBody>
      </p:sp>
    </p:spTree>
    <p:extLst>
      <p:ext uri="{BB962C8B-B14F-4D97-AF65-F5344CB8AC3E}">
        <p14:creationId xmlns:p14="http://schemas.microsoft.com/office/powerpoint/2010/main" val="103986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 flipH="1">
            <a:off x="835837" y="210944"/>
            <a:ext cx="7503688" cy="612251"/>
          </a:xfrm>
        </p:spPr>
        <p:txBody>
          <a:bodyPr/>
          <a:lstStyle/>
          <a:p>
            <a:r>
              <a:rPr lang="en-US" sz="3600" b="1" i="1" dirty="0">
                <a:solidFill>
                  <a:srgbClr val="CCFFCC"/>
                </a:solidFill>
                <a:latin typeface="+mj-lt"/>
              </a:rPr>
              <a:t>For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8595" y="962241"/>
            <a:ext cx="8560467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We use </a:t>
            </a:r>
            <a:r>
              <a:rPr lang="en-US" sz="2800" i="1" dirty="0">
                <a:solidFill>
                  <a:srgbClr val="CCFFCC"/>
                </a:solidFill>
              </a:rPr>
              <a:t>for</a:t>
            </a:r>
            <a:r>
              <a:rPr lang="en-US" sz="2800" dirty="0">
                <a:solidFill>
                  <a:srgbClr val="FFFFFF"/>
                </a:solidFill>
              </a:rPr>
              <a:t> to emphasize a period of time.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british_council"/>
              </a:rPr>
              <a:t> </a:t>
            </a:r>
          </a:p>
          <a:p>
            <a:pPr lvl="0"/>
            <a:endParaRPr lang="en-US" sz="2800" dirty="0">
              <a:solidFill>
                <a:schemeClr val="bg1"/>
              </a:solidFill>
              <a:latin typeface="british_council"/>
            </a:endParaRPr>
          </a:p>
          <a:p>
            <a:pPr lvl="0"/>
            <a:endParaRPr lang="en-US" sz="2800" dirty="0">
              <a:solidFill>
                <a:schemeClr val="bg1"/>
              </a:solidFill>
              <a:latin typeface="british_council"/>
            </a:endParaRPr>
          </a:p>
          <a:p>
            <a:pPr lvl="0"/>
            <a:r>
              <a:rPr lang="en-US" sz="2800" dirty="0">
                <a:solidFill>
                  <a:schemeClr val="bg1"/>
                </a:solidFill>
                <a:latin typeface="british_council"/>
              </a:rPr>
              <a:t>Examples:</a:t>
            </a:r>
          </a:p>
          <a:p>
            <a:pPr marL="457200" lvl="0" indent="-457200">
              <a:buClr>
                <a:schemeClr val="bg1"/>
              </a:buClr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I have used FB </a:t>
            </a:r>
            <a:r>
              <a:rPr lang="en-US" sz="2800" i="1" dirty="0">
                <a:solidFill>
                  <a:srgbClr val="CCFFCC"/>
                </a:solidFill>
              </a:rPr>
              <a:t>for</a:t>
            </a:r>
            <a:r>
              <a:rPr lang="en-US" sz="2800" dirty="0">
                <a:solidFill>
                  <a:srgbClr val="CCFFCC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10 years.</a:t>
            </a:r>
          </a:p>
          <a:p>
            <a:pPr marL="457200" lvl="0" indent="-457200">
              <a:buClr>
                <a:schemeClr val="bg1"/>
              </a:buClr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She has been studying online </a:t>
            </a:r>
            <a:r>
              <a:rPr lang="en-US" sz="2800" i="1" dirty="0">
                <a:solidFill>
                  <a:srgbClr val="CCFFCC"/>
                </a:solidFill>
              </a:rPr>
              <a:t>for</a:t>
            </a:r>
            <a:r>
              <a:rPr lang="en-US" sz="2800" dirty="0">
                <a:solidFill>
                  <a:srgbClr val="CCFFCC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a year.</a:t>
            </a:r>
          </a:p>
          <a:p>
            <a:pPr marL="457200" lvl="0" indent="-457200">
              <a:buClr>
                <a:schemeClr val="bg1"/>
              </a:buClr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We have been working in this project </a:t>
            </a:r>
            <a:r>
              <a:rPr lang="en-US" sz="2800" i="1" dirty="0">
                <a:solidFill>
                  <a:srgbClr val="CCFFCC"/>
                </a:solidFill>
              </a:rPr>
              <a:t>for</a:t>
            </a:r>
            <a:r>
              <a:rPr lang="en-US" sz="2800" dirty="0">
                <a:solidFill>
                  <a:schemeClr val="bg1"/>
                </a:solidFill>
              </a:rPr>
              <a:t> 2 weeks.</a:t>
            </a:r>
          </a:p>
        </p:txBody>
      </p:sp>
      <p:sp>
        <p:nvSpPr>
          <p:cNvPr id="6" name="Rectángulo 4">
            <a:extLst>
              <a:ext uri="{FF2B5EF4-FFF2-40B4-BE49-F238E27FC236}">
                <a16:creationId xmlns:a16="http://schemas.microsoft.com/office/drawing/2014/main" id="{61A8C746-8E0F-4B50-BBEF-97C922891D1F}"/>
              </a:ext>
            </a:extLst>
          </p:cNvPr>
          <p:cNvSpPr/>
          <p:nvPr/>
        </p:nvSpPr>
        <p:spPr>
          <a:xfrm>
            <a:off x="3645256" y="1622871"/>
            <a:ext cx="1987248" cy="10583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800" b="1" i="1" dirty="0">
                <a:solidFill>
                  <a:srgbClr val="903779"/>
                </a:solidFill>
                <a:latin typeface="british_council-bold"/>
              </a:rPr>
              <a:t>*for 10 months</a:t>
            </a:r>
          </a:p>
          <a:p>
            <a:r>
              <a:rPr lang="en-US" sz="1800" b="1" i="1" dirty="0">
                <a:solidFill>
                  <a:srgbClr val="903779"/>
                </a:solidFill>
                <a:latin typeface="british_council-bold"/>
              </a:rPr>
              <a:t>*for 3 years</a:t>
            </a:r>
          </a:p>
          <a:p>
            <a:r>
              <a:rPr lang="en-US" sz="1800" b="1" i="1" dirty="0">
                <a:solidFill>
                  <a:srgbClr val="903779"/>
                </a:solidFill>
                <a:latin typeface="british_council-bold"/>
              </a:rPr>
              <a:t>*for 20 minutes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61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 flipH="1">
            <a:off x="540909" y="152879"/>
            <a:ext cx="7798616" cy="611517"/>
          </a:xfrm>
        </p:spPr>
        <p:txBody>
          <a:bodyPr/>
          <a:lstStyle/>
          <a:p>
            <a:r>
              <a:rPr lang="en-US" sz="3600" b="1" i="1" dirty="0">
                <a:solidFill>
                  <a:srgbClr val="CCFFCC"/>
                </a:solidFill>
              </a:rPr>
              <a:t>Since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1009" y="974000"/>
            <a:ext cx="871333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We use </a:t>
            </a:r>
            <a:r>
              <a:rPr lang="en-US" sz="2800" i="1" dirty="0">
                <a:solidFill>
                  <a:srgbClr val="CCFFCC"/>
                </a:solidFill>
              </a:rPr>
              <a:t>since</a:t>
            </a:r>
            <a:r>
              <a:rPr lang="en-US" sz="2800" dirty="0">
                <a:solidFill>
                  <a:srgbClr val="FFFFFF"/>
                </a:solidFill>
              </a:rPr>
              <a:t> to say when something started.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british_council"/>
              </a:rPr>
              <a:t> </a:t>
            </a:r>
          </a:p>
          <a:p>
            <a:pPr lvl="0"/>
            <a:endParaRPr lang="en-US" sz="2800" dirty="0">
              <a:solidFill>
                <a:schemeClr val="bg1"/>
              </a:solidFill>
              <a:latin typeface="british_council"/>
            </a:endParaRPr>
          </a:p>
          <a:p>
            <a:pPr lvl="0"/>
            <a:endParaRPr lang="en-US" dirty="0">
              <a:solidFill>
                <a:schemeClr val="bg1"/>
              </a:solidFill>
              <a:latin typeface="british_council"/>
            </a:endParaRPr>
          </a:p>
          <a:p>
            <a:pPr lvl="0"/>
            <a:r>
              <a:rPr lang="en-US" sz="2800" dirty="0">
                <a:solidFill>
                  <a:schemeClr val="bg1"/>
                </a:solidFill>
                <a:latin typeface="british_council"/>
              </a:rPr>
              <a:t>Examples:</a:t>
            </a:r>
          </a:p>
          <a:p>
            <a:pPr lvl="0"/>
            <a:endParaRPr lang="en-US" sz="1600" dirty="0">
              <a:solidFill>
                <a:schemeClr val="bg1"/>
              </a:solidFill>
              <a:latin typeface="british_council"/>
            </a:endParaRPr>
          </a:p>
          <a:p>
            <a:pPr marL="457200" lvl="0" indent="-457200">
              <a:buClr>
                <a:schemeClr val="bg1"/>
              </a:buClr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I have used FB </a:t>
            </a:r>
            <a:r>
              <a:rPr lang="en-US" sz="2800" i="1" dirty="0">
                <a:solidFill>
                  <a:srgbClr val="CCFFCC"/>
                </a:solidFill>
              </a:rPr>
              <a:t>since</a:t>
            </a:r>
            <a:r>
              <a:rPr lang="en-US" sz="2800" dirty="0">
                <a:solidFill>
                  <a:srgbClr val="CCFFCC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2010.</a:t>
            </a:r>
          </a:p>
          <a:p>
            <a:pPr marL="457200" lvl="0" indent="-457200">
              <a:buClr>
                <a:schemeClr val="bg1"/>
              </a:buClr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She has been studying online </a:t>
            </a:r>
            <a:r>
              <a:rPr lang="en-US" sz="2800" i="1" dirty="0">
                <a:solidFill>
                  <a:srgbClr val="CCFFCC"/>
                </a:solidFill>
              </a:rPr>
              <a:t>since</a:t>
            </a:r>
            <a:r>
              <a:rPr lang="en-US" sz="2800" dirty="0">
                <a:solidFill>
                  <a:srgbClr val="CCFFCC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August.</a:t>
            </a:r>
          </a:p>
          <a:p>
            <a:pPr marL="457200" lvl="0" indent="-457200">
              <a:buClr>
                <a:schemeClr val="bg1"/>
              </a:buClr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They have been working here </a:t>
            </a:r>
            <a:r>
              <a:rPr lang="en-US" sz="2800" i="1" dirty="0">
                <a:solidFill>
                  <a:srgbClr val="CCFFCC"/>
                </a:solidFill>
              </a:rPr>
              <a:t>since</a:t>
            </a:r>
            <a:r>
              <a:rPr lang="en-US" sz="2800" dirty="0">
                <a:solidFill>
                  <a:schemeClr val="bg1"/>
                </a:solidFill>
              </a:rPr>
              <a:t> they were young. 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1A8C746-8E0F-4B50-BBEF-97C922891D1F}"/>
              </a:ext>
            </a:extLst>
          </p:cNvPr>
          <p:cNvSpPr/>
          <p:nvPr/>
        </p:nvSpPr>
        <p:spPr>
          <a:xfrm>
            <a:off x="3210177" y="1716950"/>
            <a:ext cx="2234584" cy="9878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b="1" i="1" dirty="0">
                <a:solidFill>
                  <a:srgbClr val="903779"/>
                </a:solidFill>
                <a:latin typeface="british_council-bold"/>
              </a:rPr>
              <a:t> </a:t>
            </a:r>
          </a:p>
          <a:p>
            <a:r>
              <a:rPr lang="es-MX" sz="1800" b="1" i="1" dirty="0">
                <a:solidFill>
                  <a:srgbClr val="903779"/>
                </a:solidFill>
                <a:latin typeface="british_council-bold"/>
              </a:rPr>
              <a:t>*</a:t>
            </a:r>
            <a:r>
              <a:rPr lang="es-MX" sz="1800" b="1" i="1" dirty="0" err="1">
                <a:solidFill>
                  <a:srgbClr val="903779"/>
                </a:solidFill>
                <a:latin typeface="british_council-bold"/>
              </a:rPr>
              <a:t>since</a:t>
            </a:r>
            <a:r>
              <a:rPr lang="es-MX" sz="1800" b="1" i="1" dirty="0">
                <a:solidFill>
                  <a:srgbClr val="903779"/>
                </a:solidFill>
                <a:latin typeface="british_council-bold"/>
              </a:rPr>
              <a:t> April</a:t>
            </a:r>
          </a:p>
          <a:p>
            <a:r>
              <a:rPr lang="es-MX" sz="1800" b="1" i="1" dirty="0">
                <a:solidFill>
                  <a:srgbClr val="903779"/>
                </a:solidFill>
                <a:latin typeface="british_council-bold"/>
              </a:rPr>
              <a:t>*</a:t>
            </a:r>
            <a:r>
              <a:rPr lang="es-MX" sz="1800" b="1" i="1" dirty="0" err="1">
                <a:solidFill>
                  <a:srgbClr val="903779"/>
                </a:solidFill>
                <a:latin typeface="british_council-bold"/>
              </a:rPr>
              <a:t>since</a:t>
            </a:r>
            <a:r>
              <a:rPr lang="es-MX" sz="1800" b="1" i="1" dirty="0">
                <a:solidFill>
                  <a:srgbClr val="903779"/>
                </a:solidFill>
                <a:latin typeface="british_council-bold"/>
              </a:rPr>
              <a:t> 1994</a:t>
            </a:r>
          </a:p>
          <a:p>
            <a:r>
              <a:rPr lang="es-MX" sz="1800" b="1" i="1" dirty="0">
                <a:solidFill>
                  <a:srgbClr val="903779"/>
                </a:solidFill>
                <a:latin typeface="british_council-bold"/>
              </a:rPr>
              <a:t>*since I was a kid</a:t>
            </a:r>
          </a:p>
          <a:p>
            <a:endParaRPr lang="es-MX" sz="1800" b="1" i="1" dirty="0">
              <a:solidFill>
                <a:srgbClr val="903779"/>
              </a:solidFill>
              <a:latin typeface="british_council-bold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8559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1BF67DDF-D95C-4110-B1BC-4419BDF92A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1487861" y="224675"/>
            <a:ext cx="5905058" cy="751399"/>
          </a:xfrm>
        </p:spPr>
        <p:txBody>
          <a:bodyPr/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More adverbs to express time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038AD7-045D-4DEA-A56E-FF25D0CC05B9}"/>
              </a:ext>
            </a:extLst>
          </p:cNvPr>
          <p:cNvSpPr txBox="1"/>
          <p:nvPr/>
        </p:nvSpPr>
        <p:spPr>
          <a:xfrm>
            <a:off x="446864" y="1030189"/>
            <a:ext cx="8043571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FFFF"/>
                </a:solidFill>
              </a:rPr>
              <a:t>Let’s continue with the adverbs:</a:t>
            </a:r>
            <a:r>
              <a:rPr lang="en-US" sz="2800" dirty="0">
                <a:solidFill>
                  <a:srgbClr val="CCFFCC"/>
                </a:solidFill>
              </a:rPr>
              <a:t>  </a:t>
            </a:r>
            <a:r>
              <a:rPr lang="en-US" sz="2800" i="1" dirty="0">
                <a:solidFill>
                  <a:srgbClr val="CCFFCC"/>
                </a:solidFill>
              </a:rPr>
              <a:t>just, yet, still </a:t>
            </a:r>
            <a:r>
              <a:rPr lang="en-US" sz="2800" dirty="0">
                <a:solidFill>
                  <a:schemeClr val="bg1"/>
                </a:solidFill>
              </a:rPr>
              <a:t>and</a:t>
            </a:r>
            <a:r>
              <a:rPr lang="en-US" sz="2800" dirty="0">
                <a:solidFill>
                  <a:srgbClr val="CCFFCC"/>
                </a:solidFill>
              </a:rPr>
              <a:t> </a:t>
            </a:r>
            <a:r>
              <a:rPr lang="en-US" sz="2800" i="1" dirty="0">
                <a:solidFill>
                  <a:srgbClr val="CCFFCC"/>
                </a:solidFill>
              </a:rPr>
              <a:t>already.</a:t>
            </a:r>
            <a:r>
              <a:rPr lang="en-US" sz="2800" dirty="0">
                <a:solidFill>
                  <a:srgbClr val="CCFFCC"/>
                </a:solidFill>
              </a:rPr>
              <a:t> </a:t>
            </a:r>
          </a:p>
          <a:p>
            <a:pPr algn="just"/>
            <a:endParaRPr lang="en-US" sz="2800" dirty="0">
              <a:solidFill>
                <a:srgbClr val="CCFFCC"/>
              </a:solidFill>
            </a:endParaRPr>
          </a:p>
          <a:p>
            <a:pPr algn="just"/>
            <a:r>
              <a:rPr lang="en-US" sz="2800" dirty="0">
                <a:solidFill>
                  <a:srgbClr val="FFFFFF"/>
                </a:solidFill>
              </a:rPr>
              <a:t>We often use </a:t>
            </a:r>
            <a:r>
              <a:rPr lang="en-US" sz="2800" i="1" dirty="0">
                <a:solidFill>
                  <a:srgbClr val="CCFFCC"/>
                </a:solidFill>
              </a:rPr>
              <a:t>just, yet, still </a:t>
            </a:r>
            <a:r>
              <a:rPr lang="en-US" sz="2800" dirty="0">
                <a:solidFill>
                  <a:schemeClr val="bg1"/>
                </a:solidFill>
              </a:rPr>
              <a:t>and</a:t>
            </a:r>
            <a:r>
              <a:rPr lang="en-US" sz="2800" dirty="0">
                <a:solidFill>
                  <a:srgbClr val="CCFFCC"/>
                </a:solidFill>
              </a:rPr>
              <a:t> </a:t>
            </a:r>
            <a:r>
              <a:rPr lang="en-US" sz="2800" i="1" dirty="0">
                <a:solidFill>
                  <a:srgbClr val="CCFFCC"/>
                </a:solidFill>
              </a:rPr>
              <a:t>already</a:t>
            </a:r>
            <a:r>
              <a:rPr lang="en-US" sz="2800" dirty="0">
                <a:solidFill>
                  <a:srgbClr val="CCFFCC"/>
                </a:solidFill>
              </a:rPr>
              <a:t> </a:t>
            </a:r>
            <a:r>
              <a:rPr lang="en-US" sz="2800" dirty="0">
                <a:solidFill>
                  <a:srgbClr val="FFFFFF"/>
                </a:solidFill>
              </a:rPr>
              <a:t>with the present perfect because they are related to the present moment.</a:t>
            </a:r>
          </a:p>
          <a:p>
            <a:pPr algn="just"/>
            <a:endParaRPr lang="en-US" sz="2800" dirty="0">
              <a:solidFill>
                <a:srgbClr val="FFFFFF"/>
              </a:solidFill>
            </a:endParaRPr>
          </a:p>
          <a:p>
            <a:pPr algn="just"/>
            <a:r>
              <a:rPr lang="en-US" sz="2800" dirty="0">
                <a:solidFill>
                  <a:srgbClr val="FFFFFF"/>
                </a:solidFill>
              </a:rPr>
              <a:t>Let’s study them one by one. </a:t>
            </a:r>
          </a:p>
        </p:txBody>
      </p:sp>
    </p:spTree>
    <p:extLst>
      <p:ext uri="{BB962C8B-B14F-4D97-AF65-F5344CB8AC3E}">
        <p14:creationId xmlns:p14="http://schemas.microsoft.com/office/powerpoint/2010/main" val="407066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 flipH="1">
            <a:off x="835837" y="210944"/>
            <a:ext cx="7503688" cy="838200"/>
          </a:xfrm>
        </p:spPr>
        <p:txBody>
          <a:bodyPr/>
          <a:lstStyle/>
          <a:p>
            <a:r>
              <a:rPr lang="en-US" sz="3600" b="1" i="1" dirty="0">
                <a:solidFill>
                  <a:srgbClr val="CCFFCC"/>
                </a:solidFill>
                <a:latin typeface="+mj-lt"/>
              </a:rPr>
              <a:t>Just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5488" y="871490"/>
            <a:ext cx="8560467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chemeClr val="bg1"/>
                </a:solidFill>
                <a:latin typeface="british_council"/>
              </a:rPr>
              <a:t> </a:t>
            </a:r>
            <a:r>
              <a:rPr lang="en-US" sz="2800" dirty="0">
                <a:solidFill>
                  <a:srgbClr val="FFFFFF"/>
                </a:solidFill>
              </a:rPr>
              <a:t>We can use </a:t>
            </a:r>
            <a:r>
              <a:rPr lang="en-US" sz="2800" i="1" dirty="0">
                <a:solidFill>
                  <a:srgbClr val="CCFFCC"/>
                </a:solidFill>
              </a:rPr>
              <a:t>just</a:t>
            </a:r>
            <a:r>
              <a:rPr lang="en-US" sz="2800" dirty="0">
                <a:solidFill>
                  <a:srgbClr val="FFFFFF"/>
                </a:solidFill>
              </a:rPr>
              <a:t> to say that something happened very recently or a short time ago.</a:t>
            </a:r>
          </a:p>
          <a:p>
            <a:pPr lvl="0"/>
            <a:r>
              <a:rPr lang="en-US" sz="2800" dirty="0">
                <a:solidFill>
                  <a:srgbClr val="FFFFFF"/>
                </a:solidFill>
              </a:rPr>
              <a:t>Examples</a:t>
            </a:r>
          </a:p>
          <a:p>
            <a:pPr lvl="0"/>
            <a:endParaRPr lang="en-US" sz="2800" dirty="0">
              <a:solidFill>
                <a:srgbClr val="FFFFFF"/>
              </a:solidFill>
            </a:endParaRPr>
          </a:p>
          <a:p>
            <a:pPr marL="457200" lvl="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She has </a:t>
            </a:r>
            <a:r>
              <a:rPr lang="en-US" sz="2800" i="1" dirty="0">
                <a:solidFill>
                  <a:srgbClr val="CCFFCC"/>
                </a:solidFill>
              </a:rPr>
              <a:t>just</a:t>
            </a:r>
            <a:r>
              <a:rPr lang="en-US" sz="2800" dirty="0">
                <a:solidFill>
                  <a:schemeClr val="bg1"/>
                </a:solidFill>
              </a:rPr>
              <a:t> eaten dinner.</a:t>
            </a:r>
          </a:p>
          <a:p>
            <a:pPr marL="457200" lvl="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  <a:latin typeface="british_council"/>
              </a:rPr>
              <a:t>I have </a:t>
            </a:r>
            <a:r>
              <a:rPr lang="en-US" sz="2800" i="1" dirty="0">
                <a:solidFill>
                  <a:srgbClr val="CCFFCC"/>
                </a:solidFill>
                <a:latin typeface="british_council"/>
              </a:rPr>
              <a:t>just</a:t>
            </a:r>
            <a:r>
              <a:rPr lang="en-US" sz="2800" dirty="0">
                <a:solidFill>
                  <a:schemeClr val="bg1"/>
                </a:solidFill>
                <a:latin typeface="british_council"/>
              </a:rPr>
              <a:t> seen Alex coming out of the cinema.</a:t>
            </a:r>
          </a:p>
          <a:p>
            <a:pPr marL="457200" lvl="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  <a:latin typeface="british_council"/>
              </a:rPr>
              <a:t>They have </a:t>
            </a:r>
            <a:r>
              <a:rPr lang="en-US" sz="2800" i="1" dirty="0">
                <a:solidFill>
                  <a:srgbClr val="CCFFCC"/>
                </a:solidFill>
                <a:latin typeface="british_council"/>
              </a:rPr>
              <a:t>just</a:t>
            </a:r>
            <a:r>
              <a:rPr lang="en-US" sz="2800" dirty="0">
                <a:solidFill>
                  <a:schemeClr val="bg1"/>
                </a:solidFill>
                <a:latin typeface="british_council"/>
              </a:rPr>
              <a:t> completed their homework. </a:t>
            </a:r>
          </a:p>
        </p:txBody>
      </p:sp>
      <p:sp>
        <p:nvSpPr>
          <p:cNvPr id="7" name="Rectángulo 3">
            <a:extLst>
              <a:ext uri="{FF2B5EF4-FFF2-40B4-BE49-F238E27FC236}">
                <a16:creationId xmlns:a16="http://schemas.microsoft.com/office/drawing/2014/main" id="{98424930-CEDF-4CA6-A62E-59CB55A55777}"/>
              </a:ext>
            </a:extLst>
          </p:cNvPr>
          <p:cNvSpPr/>
          <p:nvPr/>
        </p:nvSpPr>
        <p:spPr>
          <a:xfrm>
            <a:off x="2492883" y="4210056"/>
            <a:ext cx="3689410" cy="7643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b="1" i="1" dirty="0">
                <a:solidFill>
                  <a:srgbClr val="903779"/>
                </a:solidFill>
                <a:latin typeface="british_council-bold"/>
              </a:rPr>
              <a:t> JUST comes between the auxiliary verb an the past participle.</a:t>
            </a:r>
          </a:p>
        </p:txBody>
      </p:sp>
    </p:spTree>
    <p:extLst>
      <p:ext uri="{BB962C8B-B14F-4D97-AF65-F5344CB8AC3E}">
        <p14:creationId xmlns:p14="http://schemas.microsoft.com/office/powerpoint/2010/main" val="3718426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 flipH="1">
            <a:off x="540909" y="151880"/>
            <a:ext cx="7572719" cy="838200"/>
          </a:xfrm>
        </p:spPr>
        <p:txBody>
          <a:bodyPr/>
          <a:lstStyle/>
          <a:p>
            <a:r>
              <a:rPr lang="en-US" sz="3600" b="1" i="1" dirty="0">
                <a:solidFill>
                  <a:srgbClr val="CCFFCC"/>
                </a:solidFill>
                <a:latin typeface="+mj-lt"/>
              </a:rPr>
              <a:t>Yet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6936" y="844641"/>
            <a:ext cx="856046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i="1" dirty="0">
                <a:solidFill>
                  <a:srgbClr val="CCFFCC"/>
                </a:solidFill>
                <a:latin typeface="british_council"/>
              </a:rPr>
              <a:t>Yet</a:t>
            </a:r>
            <a:r>
              <a:rPr lang="en-US" sz="2800" dirty="0">
                <a:solidFill>
                  <a:schemeClr val="bg1"/>
                </a:solidFill>
                <a:latin typeface="british_council"/>
              </a:rPr>
              <a:t> used with the present perfect means: at any time up to now. We use it to emphasize that we expect something to happen soon.</a:t>
            </a:r>
          </a:p>
          <a:p>
            <a:pPr lvl="0"/>
            <a:endParaRPr lang="en-US" sz="1600" dirty="0">
              <a:solidFill>
                <a:srgbClr val="FFFFFF"/>
              </a:solidFill>
            </a:endParaRPr>
          </a:p>
          <a:p>
            <a:pPr lvl="0">
              <a:buClrTx/>
            </a:pPr>
            <a:r>
              <a:rPr lang="en-US" sz="2800" dirty="0">
                <a:solidFill>
                  <a:srgbClr val="FFFFFF"/>
                </a:solidFill>
              </a:rPr>
              <a:t>Examples:</a:t>
            </a:r>
          </a:p>
          <a:p>
            <a:pPr marL="457200" lvl="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Have you used Tik Tok </a:t>
            </a:r>
            <a:r>
              <a:rPr lang="en-US" sz="2800" i="1" dirty="0">
                <a:solidFill>
                  <a:srgbClr val="CCFFCC"/>
                </a:solidFill>
              </a:rPr>
              <a:t>yet?</a:t>
            </a:r>
            <a:endParaRPr lang="en-US" sz="2800" dirty="0">
              <a:solidFill>
                <a:schemeClr val="bg1"/>
              </a:solidFill>
            </a:endParaRPr>
          </a:p>
          <a:p>
            <a:pPr marL="457200" lvl="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  <a:latin typeface="british_council"/>
              </a:rPr>
              <a:t>I haven’t signed up for any app </a:t>
            </a:r>
            <a:r>
              <a:rPr lang="en-US" sz="2800" i="1" dirty="0">
                <a:solidFill>
                  <a:srgbClr val="CCFFCC"/>
                </a:solidFill>
              </a:rPr>
              <a:t>yet.</a:t>
            </a:r>
          </a:p>
          <a:p>
            <a:pPr marL="457200" lvl="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Where is Brenda? She hasn’t arrived </a:t>
            </a:r>
            <a:r>
              <a:rPr lang="en-US" sz="2800" i="1" dirty="0">
                <a:solidFill>
                  <a:srgbClr val="CCFFCC"/>
                </a:solidFill>
              </a:rPr>
              <a:t>yet</a:t>
            </a:r>
            <a:r>
              <a:rPr lang="en-US" sz="2800" i="1" dirty="0">
                <a:solidFill>
                  <a:schemeClr val="bg1"/>
                </a:solidFill>
              </a:rPr>
              <a:t>.</a:t>
            </a:r>
          </a:p>
          <a:p>
            <a:pPr marL="457200" lvl="0" indent="-457200">
              <a:buClrTx/>
              <a:buFont typeface="Wingdings" charset="2"/>
              <a:buChar char="ü"/>
            </a:pPr>
            <a:endParaRPr lang="en-US" sz="2800" i="1" dirty="0">
              <a:solidFill>
                <a:schemeClr val="bg1"/>
              </a:solidFill>
            </a:endParaRPr>
          </a:p>
          <a:p>
            <a:pPr marL="457200" lvl="0" indent="-457200">
              <a:buClrTx/>
              <a:buFont typeface="Wingdings" charset="2"/>
              <a:buChar char="ü"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Rectángulo 3">
            <a:extLst>
              <a:ext uri="{FF2B5EF4-FFF2-40B4-BE49-F238E27FC236}">
                <a16:creationId xmlns:a16="http://schemas.microsoft.com/office/drawing/2014/main" id="{98424930-CEDF-4CA6-A62E-59CB55A55777}"/>
              </a:ext>
            </a:extLst>
          </p:cNvPr>
          <p:cNvSpPr/>
          <p:nvPr/>
        </p:nvSpPr>
        <p:spPr>
          <a:xfrm>
            <a:off x="2492883" y="4210056"/>
            <a:ext cx="3689410" cy="7643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b="1" i="1" dirty="0">
                <a:solidFill>
                  <a:srgbClr val="903779"/>
                </a:solidFill>
                <a:latin typeface="british_council-bold"/>
              </a:rPr>
              <a:t>We use YET in questions and in negative sentences. It comes at the end of the sentence or question.</a:t>
            </a:r>
          </a:p>
        </p:txBody>
      </p:sp>
    </p:spTree>
    <p:extLst>
      <p:ext uri="{BB962C8B-B14F-4D97-AF65-F5344CB8AC3E}">
        <p14:creationId xmlns:p14="http://schemas.microsoft.com/office/powerpoint/2010/main" val="1000276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 flipH="1">
            <a:off x="576186" y="105104"/>
            <a:ext cx="7572719" cy="838200"/>
          </a:xfrm>
        </p:spPr>
        <p:txBody>
          <a:bodyPr/>
          <a:lstStyle/>
          <a:p>
            <a:r>
              <a:rPr lang="en-US" sz="3600" b="1" i="1" dirty="0">
                <a:solidFill>
                  <a:srgbClr val="CCFFCC"/>
                </a:solidFill>
                <a:latin typeface="+mj-lt"/>
              </a:rPr>
              <a:t>Still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6936" y="765888"/>
            <a:ext cx="8560467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2800" i="1" dirty="0">
                <a:solidFill>
                  <a:srgbClr val="CCFFCC"/>
                </a:solidFill>
              </a:rPr>
              <a:t>Still </a:t>
            </a:r>
            <a:r>
              <a:rPr lang="en-US" sz="2800" dirty="0">
                <a:solidFill>
                  <a:schemeClr val="bg1"/>
                </a:solidFill>
              </a:rPr>
              <a:t>used with the present perfect means that something hasn’t happened. We use it to emphasize that we expected the thing to happen earlier.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pPr lvl="0">
              <a:buClrTx/>
            </a:pPr>
            <a:r>
              <a:rPr lang="en-US" sz="2800" dirty="0">
                <a:solidFill>
                  <a:srgbClr val="FFFFFF"/>
                </a:solidFill>
              </a:rPr>
              <a:t>Examples:</a:t>
            </a:r>
          </a:p>
          <a:p>
            <a:pPr marL="45720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Freddy </a:t>
            </a:r>
            <a:r>
              <a:rPr lang="en-US" sz="2800" i="1" dirty="0">
                <a:solidFill>
                  <a:srgbClr val="CCFFCC"/>
                </a:solidFill>
              </a:rPr>
              <a:t>still</a:t>
            </a:r>
            <a:r>
              <a:rPr lang="en-US" sz="2800" dirty="0">
                <a:solidFill>
                  <a:schemeClr val="bg1"/>
                </a:solidFill>
              </a:rPr>
              <a:t> hasn’t replied to my email.</a:t>
            </a:r>
          </a:p>
          <a:p>
            <a:pPr marL="45720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My brothers </a:t>
            </a:r>
            <a:r>
              <a:rPr lang="en-US" sz="2800" i="1" dirty="0">
                <a:solidFill>
                  <a:srgbClr val="CCFFCC"/>
                </a:solidFill>
              </a:rPr>
              <a:t>still</a:t>
            </a:r>
            <a:r>
              <a:rPr lang="en-US" sz="2800" dirty="0">
                <a:solidFill>
                  <a:schemeClr val="bg1"/>
                </a:solidFill>
              </a:rPr>
              <a:t> haven’t painted the house. </a:t>
            </a:r>
          </a:p>
          <a:p>
            <a:pPr marL="457200" indent="-457200">
              <a:buClrTx/>
              <a:buFont typeface="Wingdings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He </a:t>
            </a:r>
            <a:r>
              <a:rPr lang="en-US" sz="2800" i="1" dirty="0">
                <a:solidFill>
                  <a:srgbClr val="CCFFCC"/>
                </a:solidFill>
              </a:rPr>
              <a:t>still</a:t>
            </a:r>
            <a:r>
              <a:rPr lang="en-US" sz="2800" dirty="0">
                <a:solidFill>
                  <a:schemeClr val="bg1"/>
                </a:solidFill>
              </a:rPr>
              <a:t> hasn’t bought Caro’s present.</a:t>
            </a:r>
            <a:endParaRPr lang="en-US" sz="2800" dirty="0">
              <a:solidFill>
                <a:srgbClr val="CCFFCC"/>
              </a:solidFill>
            </a:endParaRPr>
          </a:p>
        </p:txBody>
      </p:sp>
      <p:sp>
        <p:nvSpPr>
          <p:cNvPr id="5" name="Rectángulo 3">
            <a:extLst>
              <a:ext uri="{FF2B5EF4-FFF2-40B4-BE49-F238E27FC236}">
                <a16:creationId xmlns:a16="http://schemas.microsoft.com/office/drawing/2014/main" id="{98424930-CEDF-4CA6-A62E-59CB55A55777}"/>
              </a:ext>
            </a:extLst>
          </p:cNvPr>
          <p:cNvSpPr/>
          <p:nvPr/>
        </p:nvSpPr>
        <p:spPr>
          <a:xfrm>
            <a:off x="2682240" y="4237850"/>
            <a:ext cx="4165599" cy="6792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b="1" i="1" dirty="0">
                <a:solidFill>
                  <a:srgbClr val="903779"/>
                </a:solidFill>
                <a:latin typeface="british_council-bold"/>
              </a:rPr>
              <a:t>STILL, in this context, is only used in negative sentences. It comes getween the subject and the auxiliary verb.</a:t>
            </a:r>
          </a:p>
        </p:txBody>
      </p:sp>
    </p:spTree>
    <p:extLst>
      <p:ext uri="{BB962C8B-B14F-4D97-AF65-F5344CB8AC3E}">
        <p14:creationId xmlns:p14="http://schemas.microsoft.com/office/powerpoint/2010/main" val="426779575"/>
      </p:ext>
    </p:extLst>
  </p:cSld>
  <p:clrMapOvr>
    <a:masterClrMapping/>
  </p:clrMapOvr>
</p:sld>
</file>

<file path=ppt/theme/theme1.xml><?xml version="1.0" encoding="utf-8"?>
<a:theme xmlns:a="http://schemas.openxmlformats.org/drawingml/2006/main" name="Tech Startup XL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88D3CE"/>
      </a:accent1>
      <a:accent2>
        <a:srgbClr val="423864"/>
      </a:accent2>
      <a:accent3>
        <a:srgbClr val="78909C"/>
      </a:accent3>
      <a:accent4>
        <a:srgbClr val="88D3CE"/>
      </a:accent4>
      <a:accent5>
        <a:srgbClr val="0097A7"/>
      </a:accent5>
      <a:accent6>
        <a:srgbClr val="423864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556</Words>
  <Application>Microsoft Macintosh PowerPoint</Application>
  <PresentationFormat>Presentación en pantalla (16:9)</PresentationFormat>
  <Paragraphs>81</Paragraphs>
  <Slides>12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Wingdings</vt:lpstr>
      <vt:lpstr>british_council</vt:lpstr>
      <vt:lpstr>Squada One</vt:lpstr>
      <vt:lpstr>Roboto Condensed Light</vt:lpstr>
      <vt:lpstr>british_council-bold</vt:lpstr>
      <vt:lpstr>Tech Startup XL by Slidesgo</vt:lpstr>
      <vt:lpstr>Presentación de PowerPoint</vt:lpstr>
      <vt:lpstr>ADVERBS  used in present perfect simple  and present perfect continuous    </vt:lpstr>
      <vt:lpstr>Adverbs to express time</vt:lpstr>
      <vt:lpstr>For</vt:lpstr>
      <vt:lpstr>Since </vt:lpstr>
      <vt:lpstr>More adverbs to express time</vt:lpstr>
      <vt:lpstr>Just</vt:lpstr>
      <vt:lpstr>Yet</vt:lpstr>
      <vt:lpstr>Still</vt:lpstr>
      <vt:lpstr>Already</vt:lpstr>
      <vt:lpstr> </vt:lpstr>
      <vt:lpstr>THANKS!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 Hernández</dc:creator>
  <cp:lastModifiedBy>Microsoft Office User</cp:lastModifiedBy>
  <cp:revision>36</cp:revision>
  <dcterms:modified xsi:type="dcterms:W3CDTF">2021-06-30T21:53:43Z</dcterms:modified>
</cp:coreProperties>
</file>