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7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5E6C76-04BD-4E28-86D7-37A3FB003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89BD9B-246B-4736-AFE7-BE073DED3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262F9F-BAF7-4EB9-86B9-3A0396C98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B4FD-05E2-4389-B07C-6A7062DBE271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9640E0-1A05-4CE7-8459-B25AF5EE2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78A6B9-D3DB-42CE-81E5-5FCCF235F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C974-D001-4E18-8BD8-F5E30ACC26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366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2FF23D-C1D5-451B-B6FE-1B8FBFA2D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BE02E7-8E10-49B3-A049-39CD39875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92FED6-3747-42C7-BEC4-05A9F8F62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B4FD-05E2-4389-B07C-6A7062DBE271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8E7858-B8F1-471C-8126-834A72E0D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8AE69-866B-4545-BC09-DF27D19DB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C974-D001-4E18-8BD8-F5E30ACC26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543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D68208B-D47A-4A63-A491-785BD21058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CBBDDA-E03D-402D-8281-67C56A907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9C0407-7352-43C5-910B-F6AB5A814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B4FD-05E2-4389-B07C-6A7062DBE271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D63755-5A90-4761-8B34-9C6D706C1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EBA7D7-A490-4EAD-9275-BAB8B43F9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C974-D001-4E18-8BD8-F5E30ACC26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744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4F9B7-9513-4B76-8278-79E1A1314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7E17EF-19CD-4B66-8C48-F15C3CDC1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883055-0FBB-4D9F-90EC-6EE9C0513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B4FD-05E2-4389-B07C-6A7062DBE271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A9F855-8B51-415C-9337-82275249F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AD2CDE-0234-4D7D-A911-8DF8B4E26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C974-D001-4E18-8BD8-F5E30ACC26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177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630938-BF59-4AA4-8FFE-55494CAA5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CF4EA5-5422-4B00-8225-C93D25968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80081A-48DB-43E4-BE6A-D0FFDFEDB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B4FD-05E2-4389-B07C-6A7062DBE271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A80385-64E9-4901-BD59-9EF7930AF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EC7D88-CB90-4794-A7DD-55E8A875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C974-D001-4E18-8BD8-F5E30ACC26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636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1B8671-7067-47DC-B186-82556472A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22FB3C-2BFD-41B2-99CE-9D997D2ECC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5C34D9-71CE-4DEB-9E8C-50B41C09E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74A61C-000F-46CA-8933-2B545E225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B4FD-05E2-4389-B07C-6A7062DBE271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A7152F-64FA-4C00-980B-9877C91ED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92E724-781F-4DB2-9AEF-AA14BFCAF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C974-D001-4E18-8BD8-F5E30ACC26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54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4A4977-477C-4FC1-921E-D09148A9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D1F1B4-2223-425E-A08F-FDEFDD07A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2BEF93-23BD-4ACB-BDAD-AA0452FFB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2C798A-F657-4E7C-86A0-0BA2B61E2F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65DA7E9-2848-465F-9613-E84105D4D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2849A53-D113-4B7B-B43D-200C101CF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B4FD-05E2-4389-B07C-6A7062DBE271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8CF293-CB0C-45E3-B47D-8C466FA84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6A88D59-31F2-4519-8FDF-6BF4A205D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C974-D001-4E18-8BD8-F5E30ACC26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583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46093-BE62-41F7-8252-F226502A7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58A210-1A8D-4775-84E2-554E89CA3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B4FD-05E2-4389-B07C-6A7062DBE271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8821A14-DC31-4554-9B55-AB20E103A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2DB15E2-395C-4CC6-97F4-B64A42F8F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C974-D001-4E18-8BD8-F5E30ACC26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109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234884F-D70F-43D2-8D55-F4A818103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B4FD-05E2-4389-B07C-6A7062DBE271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AA4D2B-7B91-408A-BE84-7BBB6464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7BADD97-7AD8-4E05-9B99-D42C5C15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C974-D001-4E18-8BD8-F5E30ACC26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786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90173B-7899-4F00-9E5A-E88B80EAD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429ADC-216B-4B6D-865A-D9ADD73C7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D40716-5146-4243-9555-385AB21FA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96BDE9-3FCC-404F-9457-7161FC02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B4FD-05E2-4389-B07C-6A7062DBE271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1E07A6-C458-4D58-98F3-92233E953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FF2716-C8E8-44EE-839A-578837F99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C974-D001-4E18-8BD8-F5E30ACC26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36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76D03A-17AC-4B59-9413-BC566D239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CB6258-C36E-4D0C-BC9D-A25A70A1FA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1FC1771-0692-457F-A2FC-2B22CBD24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A25588-B15E-43E3-921C-55F9D0A26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B4FD-05E2-4389-B07C-6A7062DBE271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AC051D-A507-42DE-AF6A-261D79826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60396E-3121-4FB5-8712-FF6035C9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C974-D001-4E18-8BD8-F5E30ACC26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944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B8D1206-FE74-49CC-B653-B374EB7AF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33DC3B-5A22-4120-8E49-533930F07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03088D-917C-4269-B715-7AFABC01F8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4B4FD-05E2-4389-B07C-6A7062DBE271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833D50-17A8-49E0-A237-3E8B03C0C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F67EE0-83FD-43CB-ACD0-5F7BCE37A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AC974-D001-4E18-8BD8-F5E30ACC26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675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est-english.com/explanation/a1/possessive-adjectives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vi.cuaed.unam.mx/repositorio/moodle/pluginfile.php/3001/mod_resource/content/15/Contenido/index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D2EEBF-FC0B-4C8C-960F-709A632AE2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5463C6-968C-4F22-B27F-7303660820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D0FF98-52B7-41AE-8C71-8E44CFD113C1}"/>
              </a:ext>
            </a:extLst>
          </p:cNvPr>
          <p:cNvSpPr txBox="1"/>
          <p:nvPr/>
        </p:nvSpPr>
        <p:spPr>
          <a:xfrm>
            <a:off x="3048000" y="32476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4F69092-DD59-4511-9C34-BB37336F1F35}"/>
              </a:ext>
            </a:extLst>
          </p:cNvPr>
          <p:cNvSpPr txBox="1"/>
          <p:nvPr/>
        </p:nvSpPr>
        <p:spPr>
          <a:xfrm>
            <a:off x="3048000" y="32476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D72CDD5-A576-4021-894C-9AE8C821B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"/>
            <a:ext cx="12253158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7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CA67A6-C193-4310-8EF9-D87AF0FD8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B92A81-AD13-4DED-9BF7-2451C3AAE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7FD6E40-AEF1-46E4-B115-573A68148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4999FADC-D2E0-49A8-BC8C-C799CB899B81}"/>
              </a:ext>
            </a:extLst>
          </p:cNvPr>
          <p:cNvCxnSpPr/>
          <p:nvPr/>
        </p:nvCxnSpPr>
        <p:spPr>
          <a:xfrm>
            <a:off x="6096000" y="4333461"/>
            <a:ext cx="649357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25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4D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2CF74AE7-94CC-4F3C-B983-345CEC962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19"/>
            <a:ext cx="12192000" cy="679756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9936C2E-554D-4578-ABFC-EFD6B1DE1F61}"/>
              </a:ext>
            </a:extLst>
          </p:cNvPr>
          <p:cNvSpPr txBox="1"/>
          <p:nvPr/>
        </p:nvSpPr>
        <p:spPr>
          <a:xfrm>
            <a:off x="5860228" y="745470"/>
            <a:ext cx="54466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We use:</a:t>
            </a:r>
          </a:p>
          <a:p>
            <a:pPr algn="ctr"/>
            <a:r>
              <a:rPr lang="en-US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</a:rPr>
              <a:t>S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ubject pronouns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+ verb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 + 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possessive adjectives 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+ noun</a:t>
            </a:r>
            <a:endParaRPr lang="es-MX" sz="3600" dirty="0">
              <a:solidFill>
                <a:schemeClr val="bg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4789CEF-06E0-4C8D-A602-B1D6544CAA1A}"/>
              </a:ext>
            </a:extLst>
          </p:cNvPr>
          <p:cNvSpPr txBox="1"/>
          <p:nvPr/>
        </p:nvSpPr>
        <p:spPr>
          <a:xfrm>
            <a:off x="7407965" y="2434321"/>
            <a:ext cx="389890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Adjectives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in English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have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s-MX" altLang="es-MX" sz="2400" b="1" i="0" u="sng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no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plural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form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Possessive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adjectives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s-MX" altLang="es-MX" sz="2400" b="1" i="0" u="sng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are </a:t>
            </a:r>
            <a:r>
              <a:rPr kumimoji="0" lang="es-MX" altLang="es-MX" sz="2400" b="1" i="0" u="sng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always</a:t>
            </a:r>
            <a:r>
              <a:rPr kumimoji="0" lang="es-MX" altLang="es-MX" sz="2400" b="1" i="0" u="sng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 singular.</a:t>
            </a:r>
            <a:endParaRPr kumimoji="0" lang="es-MX" altLang="es-MX" sz="2000" b="1" i="0" u="sng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MX" altLang="es-MX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24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These</a:t>
            </a:r>
            <a:r>
              <a:rPr kumimoji="0" lang="es-MX" altLang="es-MX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are </a:t>
            </a:r>
            <a:r>
              <a:rPr kumimoji="0" lang="es-MX" altLang="es-MX" sz="2400" b="1" i="1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their</a:t>
            </a:r>
            <a:r>
              <a:rPr kumimoji="0" lang="es-MX" altLang="es-MX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 </a:t>
            </a:r>
            <a:r>
              <a:rPr kumimoji="0" lang="es-MX" altLang="es-MX" sz="24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apples</a:t>
            </a:r>
            <a:r>
              <a:rPr kumimoji="0" lang="es-MX" altLang="es-MX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.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 (</a:t>
            </a:r>
            <a: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NOT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 </a:t>
            </a:r>
            <a:r>
              <a:rPr kumimoji="0" lang="es-MX" altLang="es-MX" sz="2400" b="0" i="0" u="none" strike="sng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theirs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apples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)</a:t>
            </a:r>
          </a:p>
        </p:txBody>
      </p:sp>
      <p:pic>
        <p:nvPicPr>
          <p:cNvPr id="1029" name="Picture 5" descr="Icono de Advertencia PNG transparente - StickPNG">
            <a:extLst>
              <a:ext uri="{FF2B5EF4-FFF2-40B4-BE49-F238E27FC236}">
                <a16:creationId xmlns:a16="http://schemas.microsoft.com/office/drawing/2014/main" id="{B20980D1-E835-46B0-A93A-ADDDA26BA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39224"/>
            <a:ext cx="1318591" cy="131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457D860-6EBE-48F7-9812-3EF5A1E4B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32" y="662607"/>
            <a:ext cx="4939801" cy="525602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403A635-7425-4758-AF86-785676BEE367}"/>
              </a:ext>
            </a:extLst>
          </p:cNvPr>
          <p:cNvSpPr txBox="1"/>
          <p:nvPr/>
        </p:nvSpPr>
        <p:spPr>
          <a:xfrm>
            <a:off x="585216" y="5925312"/>
            <a:ext cx="865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Possessive adjectives and subject pronouns</a:t>
            </a:r>
            <a:r>
              <a:rPr lang="en-US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. (2016). Test-</a:t>
            </a:r>
            <a:r>
              <a:rPr lang="en-US" sz="1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English.Com</a:t>
            </a:r>
            <a:r>
              <a:rPr lang="en-US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https://test-english.com/explanation/a1/possessive-adjectives/</a:t>
            </a:r>
            <a:r>
              <a:rPr lang="en-US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960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ED3FBC-F016-4BA5-A134-AF479E8F0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3DB9DD-87E1-4714-9B00-A0A0ECFA2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D8DA45-3A85-4086-963F-8DAF269A4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19"/>
            <a:ext cx="12192000" cy="679756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FD6ADEC-A0C9-43FC-97DA-ECEFFAE467CE}"/>
              </a:ext>
            </a:extLst>
          </p:cNvPr>
          <p:cNvSpPr txBox="1"/>
          <p:nvPr/>
        </p:nvSpPr>
        <p:spPr>
          <a:xfrm>
            <a:off x="1126436" y="80547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Roboto" panose="02000000000000000000" pitchFamily="2" charset="0"/>
              </a:rPr>
              <a:t>Examples:</a:t>
            </a:r>
            <a:endParaRPr lang="en-US" sz="3600" b="0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7C66173-0A88-409D-80A3-9C1EDE44C897}"/>
              </a:ext>
            </a:extLst>
          </p:cNvPr>
          <p:cNvSpPr txBox="1"/>
          <p:nvPr/>
        </p:nvSpPr>
        <p:spPr>
          <a:xfrm>
            <a:off x="1126435" y="1563929"/>
            <a:ext cx="96210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Lato"/>
              </a:rPr>
              <a:t> Anne likes </a:t>
            </a:r>
            <a:r>
              <a:rPr lang="en-US" sz="2400" b="1" i="0" u="sng" dirty="0">
                <a:solidFill>
                  <a:srgbClr val="FFFF00"/>
                </a:solidFill>
                <a:effectLst/>
                <a:latin typeface="Lato"/>
              </a:rPr>
              <a:t>your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Lato"/>
              </a:rPr>
              <a:t> hat.</a:t>
            </a:r>
          </a:p>
          <a:p>
            <a:pPr algn="l"/>
            <a:r>
              <a:rPr lang="en-US" sz="2400" b="0" i="0" dirty="0">
                <a:solidFill>
                  <a:schemeClr val="bg1"/>
                </a:solidFill>
                <a:effectLst/>
                <a:latin typeface="Lato"/>
              </a:rPr>
              <a:t>(The possessive adjective "</a:t>
            </a:r>
            <a:r>
              <a:rPr lang="en-US" sz="2400" b="0" i="1" dirty="0">
                <a:solidFill>
                  <a:srgbClr val="FFFF00"/>
                </a:solidFill>
                <a:effectLst/>
                <a:latin typeface="Lato"/>
              </a:rPr>
              <a:t>your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Lato"/>
              </a:rPr>
              <a:t>" sits before the noun "hat" to tell us who owns it.)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16A437-B80B-4E2A-802F-721685B65B55}"/>
              </a:ext>
            </a:extLst>
          </p:cNvPr>
          <p:cNvSpPr txBox="1"/>
          <p:nvPr/>
        </p:nvSpPr>
        <p:spPr>
          <a:xfrm>
            <a:off x="1126435" y="2899195"/>
            <a:ext cx="96210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Lato"/>
              </a:rPr>
              <a:t> I think </a:t>
            </a:r>
            <a:r>
              <a:rPr lang="en-US" sz="2400" b="1" i="0" u="sng" dirty="0">
                <a:solidFill>
                  <a:srgbClr val="FFFF00"/>
                </a:solidFill>
                <a:effectLst/>
                <a:latin typeface="Lato"/>
              </a:rPr>
              <a:t>her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Lato"/>
              </a:rPr>
              <a:t> job as an accountant is awesome. She is </a:t>
            </a:r>
            <a:r>
              <a:rPr lang="en-US" sz="2400" b="1" u="sng" dirty="0">
                <a:solidFill>
                  <a:srgbClr val="FFFF00"/>
                </a:solidFill>
                <a:effectLst/>
                <a:latin typeface="Lato"/>
              </a:rPr>
              <a:t>my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Lato"/>
              </a:rPr>
              <a:t> best friend.</a:t>
            </a:r>
          </a:p>
          <a:p>
            <a:pPr algn="l"/>
            <a:r>
              <a:rPr lang="en-US" sz="2400" b="0" i="0" dirty="0">
                <a:solidFill>
                  <a:schemeClr val="bg1"/>
                </a:solidFill>
                <a:effectLst/>
                <a:latin typeface="Lato"/>
              </a:rPr>
              <a:t>(The possessive adjectives "</a:t>
            </a:r>
            <a:r>
              <a:rPr lang="en-US" sz="2400" i="1" dirty="0">
                <a:solidFill>
                  <a:srgbClr val="FFFF00"/>
                </a:solidFill>
                <a:effectLst/>
                <a:latin typeface="Lato"/>
              </a:rPr>
              <a:t>her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Lato"/>
              </a:rPr>
              <a:t>" and "</a:t>
            </a:r>
            <a:r>
              <a:rPr lang="en-US" sz="2400" b="0" i="1" dirty="0">
                <a:solidFill>
                  <a:srgbClr val="FFFF00"/>
                </a:solidFill>
                <a:effectLst/>
                <a:latin typeface="Lato"/>
              </a:rPr>
              <a:t>my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Lato"/>
              </a:rPr>
              <a:t>" are sitting before the nouns “job" and “best friend" to tell us who owns them.)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DD02D1F-6CA4-4674-AD22-1D5AC0872702}"/>
              </a:ext>
            </a:extLst>
          </p:cNvPr>
          <p:cNvSpPr txBox="1"/>
          <p:nvPr/>
        </p:nvSpPr>
        <p:spPr>
          <a:xfrm>
            <a:off x="1126435" y="4374731"/>
            <a:ext cx="9912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  <a:effectLst/>
                <a:latin typeface="Lato"/>
              </a:rPr>
              <a:t>“Men are like steel. When they lose their temper, they lose their worth</a:t>
            </a:r>
            <a:r>
              <a:rPr lang="en-US" sz="2400" i="1" dirty="0">
                <a:solidFill>
                  <a:schemeClr val="bg1"/>
                </a:solidFill>
                <a:latin typeface="Lato"/>
              </a:rPr>
              <a:t>”</a:t>
            </a:r>
            <a:endParaRPr lang="es-MX" sz="2400" i="1" dirty="0">
              <a:solidFill>
                <a:schemeClr val="bg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E8759D7-A499-47C9-BEC5-7D4B273E3F22}"/>
              </a:ext>
            </a:extLst>
          </p:cNvPr>
          <p:cNvSpPr txBox="1"/>
          <p:nvPr/>
        </p:nvSpPr>
        <p:spPr>
          <a:xfrm>
            <a:off x="2988366" y="5137347"/>
            <a:ext cx="6188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Roboto" panose="02000000000000000000" pitchFamily="2" charset="0"/>
              </a:rPr>
              <a:t>Can you identify the possessive pronoun in the last quote?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44892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4D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68381FC-6AC8-4206-A92C-AFBA0058E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19"/>
            <a:ext cx="12192000" cy="679756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210510C-7A08-4964-B364-CEAEFF599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2" y="789195"/>
            <a:ext cx="10515600" cy="1325563"/>
          </a:xfrm>
        </p:spPr>
        <p:txBody>
          <a:bodyPr/>
          <a:lstStyle/>
          <a:p>
            <a:pPr algn="ctr"/>
            <a:r>
              <a:rPr lang="es-MX" dirty="0" err="1">
                <a:solidFill>
                  <a:schemeClr val="bg1"/>
                </a:solidFill>
              </a:rPr>
              <a:t>References</a:t>
            </a:r>
            <a:r>
              <a:rPr lang="es-MX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BBD6F2-3C22-424C-A012-54FD7A3EC566}"/>
              </a:ext>
            </a:extLst>
          </p:cNvPr>
          <p:cNvSpPr txBox="1"/>
          <p:nvPr/>
        </p:nvSpPr>
        <p:spPr>
          <a:xfrm>
            <a:off x="1325217" y="1855304"/>
            <a:ext cx="9528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</a:rPr>
              <a:t>UNAM. (2017). Tomado de: https://avi.cuaed.unam.mx/repo</a:t>
            </a:r>
            <a:r>
              <a:rPr lang="es-MX" i="1" dirty="0">
                <a:solidFill>
                  <a:schemeClr val="bg1"/>
                </a:solidFill>
              </a:rPr>
              <a:t>UAPA. </a:t>
            </a:r>
            <a:r>
              <a:rPr lang="es-MX" i="1" dirty="0" err="1">
                <a:solidFill>
                  <a:schemeClr val="bg1"/>
                </a:solidFill>
              </a:rPr>
              <a:t>Possessive</a:t>
            </a:r>
            <a:r>
              <a:rPr lang="es-MX" i="1" dirty="0">
                <a:solidFill>
                  <a:schemeClr val="bg1"/>
                </a:solidFill>
              </a:rPr>
              <a:t> </a:t>
            </a:r>
            <a:r>
              <a:rPr lang="es-MX" i="1" dirty="0" err="1">
                <a:solidFill>
                  <a:schemeClr val="bg1"/>
                </a:solidFill>
              </a:rPr>
              <a:t>Adjectives</a:t>
            </a:r>
            <a:r>
              <a:rPr lang="es-MX" i="1" dirty="0">
                <a:solidFill>
                  <a:schemeClr val="bg1"/>
                </a:solidFill>
              </a:rPr>
              <a:t>. </a:t>
            </a:r>
            <a:r>
              <a:rPr lang="es-MX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https://avi.cuaed.unam.mx/repositorio/moodle/pluginfile.php/3001/mod_resource/content/15/Contenido/index.html</a:t>
            </a:r>
            <a:endParaRPr lang="es-MX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087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227</Words>
  <Application>Microsoft Office PowerPoint</Application>
  <PresentationFormat>Panorámica</PresentationFormat>
  <Paragraphs>18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Lato</vt:lpstr>
      <vt:lpstr>Roboto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References: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L.</dc:creator>
  <cp:lastModifiedBy>Carlos Fuentes</cp:lastModifiedBy>
  <cp:revision>12</cp:revision>
  <dcterms:created xsi:type="dcterms:W3CDTF">2021-06-03T20:54:06Z</dcterms:created>
  <dcterms:modified xsi:type="dcterms:W3CDTF">2021-06-05T00:16:35Z</dcterms:modified>
</cp:coreProperties>
</file>