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15af46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e15af46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15af46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15af46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e15af46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e15af46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15af468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e15af468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e15af468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e15af468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e15af468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e15af468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15af46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e15af46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C</a:t>
            </a:r>
            <a:r>
              <a:rPr lang="es">
                <a:solidFill>
                  <a:srgbClr val="0000FF"/>
                </a:solidFill>
              </a:rPr>
              <a:t>o</a:t>
            </a:r>
            <a:r>
              <a:rPr lang="es"/>
              <a:t>n</a:t>
            </a:r>
            <a:r>
              <a:rPr lang="es">
                <a:solidFill>
                  <a:srgbClr val="FFFF00"/>
                </a:solidFill>
              </a:rPr>
              <a:t>j</a:t>
            </a:r>
            <a:r>
              <a:rPr lang="es"/>
              <a:t>u</a:t>
            </a:r>
            <a:r>
              <a:rPr lang="es">
                <a:solidFill>
                  <a:srgbClr val="00FFFF"/>
                </a:solidFill>
              </a:rPr>
              <a:t>n</a:t>
            </a:r>
            <a:r>
              <a:rPr lang="es"/>
              <a:t>c</a:t>
            </a:r>
            <a:r>
              <a:rPr lang="es">
                <a:solidFill>
                  <a:srgbClr val="9900FF"/>
                </a:solidFill>
              </a:rPr>
              <a:t>t</a:t>
            </a:r>
            <a:r>
              <a:rPr lang="es"/>
              <a:t>i</a:t>
            </a:r>
            <a:r>
              <a:rPr lang="es">
                <a:solidFill>
                  <a:srgbClr val="00FF00"/>
                </a:solidFill>
              </a:rPr>
              <a:t>o</a:t>
            </a:r>
            <a:r>
              <a:rPr lang="es"/>
              <a:t>n</a:t>
            </a:r>
            <a:r>
              <a:rPr lang="es">
                <a:solidFill>
                  <a:srgbClr val="FF00FF"/>
                </a:solidFill>
              </a:rPr>
              <a:t>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800">
                <a:solidFill>
                  <a:schemeClr val="dk1"/>
                </a:solidFill>
              </a:rPr>
              <a:t>or, and, but, so</a:t>
            </a:r>
            <a:r>
              <a:rPr lang="e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What is a conjunction ?     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2986925" y="1586425"/>
            <a:ext cx="5664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A conjunction is a word that connects two words, phrases and sentences.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0" y="1312954"/>
            <a:ext cx="2326424" cy="32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221475" y="526350"/>
            <a:ext cx="6367800" cy="40908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400"/>
              <a:t>we will work with the following conjunctions:</a:t>
            </a:r>
            <a:endParaRPr sz="4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400"/>
              <a:t>and, but, so, 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</a:t>
            </a:r>
            <a:r>
              <a:rPr lang="es" sz="4400"/>
              <a:t>  </a:t>
            </a:r>
            <a:r>
              <a:rPr lang="es" sz="4400">
                <a:solidFill>
                  <a:schemeClr val="dk1"/>
                </a:solidFill>
              </a:rPr>
              <a:t>or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500">
                <a:solidFill>
                  <a:schemeClr val="dk1"/>
                </a:solidFill>
              </a:rPr>
              <a:t>we use conjunction “or” to show alternatives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dk1"/>
                </a:solidFill>
              </a:rPr>
              <a:t>W</a:t>
            </a:r>
            <a:r>
              <a:rPr lang="es" sz="2600">
                <a:solidFill>
                  <a:schemeClr val="dk1"/>
                </a:solidFill>
              </a:rPr>
              <a:t>e can go by plane </a:t>
            </a:r>
            <a:r>
              <a:rPr lang="es" sz="2600" u="sng">
                <a:solidFill>
                  <a:schemeClr val="dk1"/>
                </a:solidFill>
              </a:rPr>
              <a:t>or</a:t>
            </a:r>
            <a:r>
              <a:rPr lang="es" sz="2600">
                <a:solidFill>
                  <a:schemeClr val="dk1"/>
                </a:solidFill>
              </a:rPr>
              <a:t> by car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600">
                <a:solidFill>
                  <a:schemeClr val="dk1"/>
                </a:solidFill>
              </a:rPr>
              <a:t>Do you want to drink tea </a:t>
            </a:r>
            <a:r>
              <a:rPr lang="es" sz="2600" u="sng">
                <a:solidFill>
                  <a:schemeClr val="dk1"/>
                </a:solidFill>
              </a:rPr>
              <a:t>or</a:t>
            </a:r>
            <a:r>
              <a:rPr lang="es" sz="2600">
                <a:solidFill>
                  <a:schemeClr val="dk1"/>
                </a:solidFill>
              </a:rPr>
              <a:t> coffee 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875" y="1306425"/>
            <a:ext cx="2227998" cy="99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6B26B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dk1"/>
                </a:solidFill>
              </a:rPr>
              <a:t>and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>
                <a:solidFill>
                  <a:schemeClr val="dk1"/>
                </a:solidFill>
              </a:rPr>
              <a:t>In the example, we use conjunction </a:t>
            </a:r>
            <a:r>
              <a:rPr b="1" lang="es" sz="2000">
                <a:solidFill>
                  <a:schemeClr val="dk1"/>
                </a:solidFill>
              </a:rPr>
              <a:t>and</a:t>
            </a:r>
            <a:r>
              <a:rPr lang="es" sz="2000">
                <a:solidFill>
                  <a:schemeClr val="dk1"/>
                </a:solidFill>
              </a:rPr>
              <a:t> to connect two words, to add information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600">
                <a:solidFill>
                  <a:schemeClr val="dk1"/>
                </a:solidFill>
              </a:rPr>
              <a:t>Engineers are very creative </a:t>
            </a:r>
            <a:r>
              <a:rPr b="1" lang="es" sz="2600">
                <a:solidFill>
                  <a:schemeClr val="dk1"/>
                </a:solidFill>
              </a:rPr>
              <a:t>and</a:t>
            </a:r>
            <a:r>
              <a:rPr lang="es" sz="2600">
                <a:solidFill>
                  <a:schemeClr val="dk1"/>
                </a:solidFill>
              </a:rPr>
              <a:t> hard working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180" y="1375727"/>
            <a:ext cx="1896030" cy="126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 </a:t>
            </a:r>
            <a:r>
              <a:rPr lang="es" sz="5300">
                <a:solidFill>
                  <a:schemeClr val="dk1"/>
                </a:solidFill>
              </a:rPr>
              <a:t> but</a:t>
            </a:r>
            <a:endParaRPr sz="5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We use this conjunction to express contrast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Mac computers are very sophisticated </a:t>
            </a:r>
            <a:r>
              <a:rPr lang="es" sz="2800" u="sng">
                <a:solidFill>
                  <a:schemeClr val="dk1"/>
                </a:solidFill>
              </a:rPr>
              <a:t>but </a:t>
            </a:r>
            <a:r>
              <a:rPr lang="es" sz="2800">
                <a:solidFill>
                  <a:schemeClr val="dk1"/>
                </a:solidFill>
              </a:rPr>
              <a:t>they are very expensive 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450" y="1515975"/>
            <a:ext cx="1403649" cy="132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chemeClr val="dk1"/>
                </a:solidFill>
              </a:rPr>
              <a:t>so</a:t>
            </a:r>
            <a:endParaRPr sz="4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900">
                <a:solidFill>
                  <a:schemeClr val="dk1"/>
                </a:solidFill>
              </a:rPr>
              <a:t>we use this conjunction to express result or decision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600">
                <a:solidFill>
                  <a:schemeClr val="lt1"/>
                </a:solidFill>
              </a:rPr>
              <a:t>it was raining, so we decided to stop playing outside 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850" y="1290641"/>
            <a:ext cx="1940426" cy="129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