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23" r:id="rId2"/>
    <p:sldId id="325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9" r:id="rId16"/>
    <p:sldId id="340" r:id="rId17"/>
    <p:sldId id="341" r:id="rId18"/>
    <p:sldId id="342" r:id="rId19"/>
    <p:sldId id="343" r:id="rId20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F3F4"/>
    <a:srgbClr val="D3EBED"/>
    <a:srgbClr val="969696"/>
    <a:srgbClr val="FFFFCC"/>
    <a:srgbClr val="008000"/>
    <a:srgbClr val="990099"/>
    <a:srgbClr val="FF3300"/>
    <a:srgbClr val="EEEAE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8" autoAdjust="0"/>
    <p:restoredTop sz="94737" autoAdjust="0"/>
  </p:normalViewPr>
  <p:slideViewPr>
    <p:cSldViewPr>
      <p:cViewPr varScale="1">
        <p:scale>
          <a:sx n="70" d="100"/>
          <a:sy n="70" d="100"/>
        </p:scale>
        <p:origin x="-115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Relationship Id="rId4" Type="http://schemas.openxmlformats.org/officeDocument/2006/relationships/image" Target="../media/image2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4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MX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MX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Click to edit Master text styles</a:t>
            </a:r>
          </a:p>
          <a:p>
            <a:pPr lvl="1"/>
            <a:r>
              <a:rPr lang="es-MX" smtClean="0"/>
              <a:t>Second level</a:t>
            </a:r>
          </a:p>
          <a:p>
            <a:pPr lvl="2"/>
            <a:r>
              <a:rPr lang="es-MX" smtClean="0"/>
              <a:t>Third level</a:t>
            </a:r>
          </a:p>
          <a:p>
            <a:pPr lvl="3"/>
            <a:r>
              <a:rPr lang="es-MX" smtClean="0"/>
              <a:t>Fourth level</a:t>
            </a:r>
          </a:p>
          <a:p>
            <a:pPr lvl="4"/>
            <a:r>
              <a:rPr lang="es-MX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MX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C0C9FC-5703-496C-9DFB-0977394AFF56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C6286-CA34-471D-9852-DCE31211955F}" type="slidenum">
              <a:rPr lang="es-MX"/>
              <a:pPr/>
              <a:t>1</a:t>
            </a:fld>
            <a:endParaRPr lang="es-MX"/>
          </a:p>
        </p:txBody>
      </p:sp>
      <p:sp>
        <p:nvSpPr>
          <p:cNvPr id="184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6CB375-DA15-4D32-8120-19856C94FAD7}" type="slidenum">
              <a:rPr lang="es-MX"/>
              <a:pPr/>
              <a:t>10</a:t>
            </a:fld>
            <a:endParaRPr lang="es-MX"/>
          </a:p>
        </p:txBody>
      </p:sp>
      <p:sp>
        <p:nvSpPr>
          <p:cNvPr id="193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47575A-6278-4D9F-AFC8-C3CA37CA2501}" type="slidenum">
              <a:rPr lang="es-MX"/>
              <a:pPr/>
              <a:t>11</a:t>
            </a:fld>
            <a:endParaRPr lang="es-MX"/>
          </a:p>
        </p:txBody>
      </p:sp>
      <p:sp>
        <p:nvSpPr>
          <p:cNvPr id="194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81B52-884E-4521-909A-8FDA343C24FE}" type="slidenum">
              <a:rPr lang="es-MX"/>
              <a:pPr/>
              <a:t>12</a:t>
            </a:fld>
            <a:endParaRPr lang="es-MX"/>
          </a:p>
        </p:txBody>
      </p:sp>
      <p:sp>
        <p:nvSpPr>
          <p:cNvPr id="195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D76867-0750-4A8C-80F2-DB271D4A0482}" type="slidenum">
              <a:rPr lang="es-MX"/>
              <a:pPr/>
              <a:t>13</a:t>
            </a:fld>
            <a:endParaRPr lang="es-MX"/>
          </a:p>
        </p:txBody>
      </p:sp>
      <p:sp>
        <p:nvSpPr>
          <p:cNvPr id="196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4C7DA8-A746-4CD1-BEF7-15749EF9BF7B}" type="slidenum">
              <a:rPr lang="es-MX"/>
              <a:pPr/>
              <a:t>14</a:t>
            </a:fld>
            <a:endParaRPr lang="es-MX"/>
          </a:p>
        </p:txBody>
      </p:sp>
      <p:sp>
        <p:nvSpPr>
          <p:cNvPr id="197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E9B98E-E8A3-445E-A670-5DF6C56D2A14}" type="slidenum">
              <a:rPr lang="es-MX"/>
              <a:pPr/>
              <a:t>15</a:t>
            </a:fld>
            <a:endParaRPr lang="es-MX"/>
          </a:p>
        </p:txBody>
      </p:sp>
      <p:sp>
        <p:nvSpPr>
          <p:cNvPr id="198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B1EEF-4D04-4B18-9653-4CF731481BB7}" type="slidenum">
              <a:rPr lang="es-MX"/>
              <a:pPr/>
              <a:t>16</a:t>
            </a:fld>
            <a:endParaRPr lang="es-MX"/>
          </a:p>
        </p:txBody>
      </p:sp>
      <p:sp>
        <p:nvSpPr>
          <p:cNvPr id="199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F893C3-F2B0-426E-8185-F769342E0F7E}" type="slidenum">
              <a:rPr lang="es-MX"/>
              <a:pPr/>
              <a:t>17</a:t>
            </a:fld>
            <a:endParaRPr lang="es-MX"/>
          </a:p>
        </p:txBody>
      </p:sp>
      <p:sp>
        <p:nvSpPr>
          <p:cNvPr id="200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B36FEB-7CEE-45E7-BF21-86396868B487}" type="slidenum">
              <a:rPr lang="es-MX"/>
              <a:pPr/>
              <a:t>18</a:t>
            </a:fld>
            <a:endParaRPr lang="es-MX"/>
          </a:p>
        </p:txBody>
      </p:sp>
      <p:sp>
        <p:nvSpPr>
          <p:cNvPr id="201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4A2DC7-2D53-4C0D-B8E3-79FCC2CAC130}" type="slidenum">
              <a:rPr lang="es-MX"/>
              <a:pPr/>
              <a:t>19</a:t>
            </a:fld>
            <a:endParaRPr lang="es-MX"/>
          </a:p>
        </p:txBody>
      </p:sp>
      <p:sp>
        <p:nvSpPr>
          <p:cNvPr id="202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D291FD-570F-4E56-A818-F5CAEB481D4F}" type="slidenum">
              <a:rPr lang="es-MX"/>
              <a:pPr/>
              <a:t>2</a:t>
            </a:fld>
            <a:endParaRPr lang="es-MX"/>
          </a:p>
        </p:txBody>
      </p:sp>
      <p:sp>
        <p:nvSpPr>
          <p:cNvPr id="185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804A6D-E86A-478D-ABBA-FCBE28180C83}" type="slidenum">
              <a:rPr lang="es-MX"/>
              <a:pPr/>
              <a:t>3</a:t>
            </a:fld>
            <a:endParaRPr lang="es-MX"/>
          </a:p>
        </p:txBody>
      </p:sp>
      <p:sp>
        <p:nvSpPr>
          <p:cNvPr id="186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0CD6BA-C3DB-4EFD-953C-A05588D1F187}" type="slidenum">
              <a:rPr lang="es-MX"/>
              <a:pPr/>
              <a:t>4</a:t>
            </a:fld>
            <a:endParaRPr lang="es-MX"/>
          </a:p>
        </p:txBody>
      </p:sp>
      <p:sp>
        <p:nvSpPr>
          <p:cNvPr id="187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FE2EC0-CC87-46FB-B463-6D69584CC95D}" type="slidenum">
              <a:rPr lang="es-MX"/>
              <a:pPr/>
              <a:t>5</a:t>
            </a:fld>
            <a:endParaRPr lang="es-MX"/>
          </a:p>
        </p:txBody>
      </p:sp>
      <p:sp>
        <p:nvSpPr>
          <p:cNvPr id="188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27EFE6-3087-4163-8791-60B194F6EC08}" type="slidenum">
              <a:rPr lang="es-MX"/>
              <a:pPr/>
              <a:t>6</a:t>
            </a:fld>
            <a:endParaRPr lang="es-MX"/>
          </a:p>
        </p:txBody>
      </p:sp>
      <p:sp>
        <p:nvSpPr>
          <p:cNvPr id="189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7DFC02-92AC-4199-9B0B-124DF262E488}" type="slidenum">
              <a:rPr lang="es-MX"/>
              <a:pPr/>
              <a:t>7</a:t>
            </a:fld>
            <a:endParaRPr lang="es-MX"/>
          </a:p>
        </p:txBody>
      </p:sp>
      <p:sp>
        <p:nvSpPr>
          <p:cNvPr id="190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00B0AC-5611-4CEA-A841-2E79ABB450AE}" type="slidenum">
              <a:rPr lang="es-MX"/>
              <a:pPr/>
              <a:t>8</a:t>
            </a:fld>
            <a:endParaRPr lang="es-MX"/>
          </a:p>
        </p:txBody>
      </p:sp>
      <p:sp>
        <p:nvSpPr>
          <p:cNvPr id="191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2A63D-4F9D-4EC7-8235-9BE09B5B0D90}" type="slidenum">
              <a:rPr lang="es-MX"/>
              <a:pPr/>
              <a:t>9</a:t>
            </a:fld>
            <a:endParaRPr lang="es-MX"/>
          </a:p>
        </p:txBody>
      </p:sp>
      <p:sp>
        <p:nvSpPr>
          <p:cNvPr id="192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E1A4A-0E25-4325-8C1E-2CF08FF27CC9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39C01-2204-465C-9CD3-58B9F9D4C6FC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73702-72E0-4E49-B4F2-2108119CBE27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1CA7DEB-7BFF-40EE-944D-A86222C1D9E7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8DCA03D-1FC4-4154-BF23-31E71575F31C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45B4ED0-19FE-4671-AF91-E87D496A07F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5B6F0-2F38-482D-A59B-7A4C23B38A2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41637-7350-43AB-B06B-A20F3E809F75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A86E3E-8C65-4F36-AE7D-CA521AD8F54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21E7E-3B75-42AC-B281-9B58DC3F287C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24749-2617-44F5-A3A3-CDC016790F7F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487D5-F243-43D8-9C78-02C14A7312C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93F17-B907-416E-9ADB-BD4FE0A6F2D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04622-A5A2-4504-8F72-DFB487ECDC4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 smtClean="0"/>
              <a:t>Click to edit Master text styles</a:t>
            </a:r>
          </a:p>
          <a:p>
            <a:pPr lvl="1"/>
            <a:r>
              <a:rPr lang="es-MX" smtClean="0"/>
              <a:t>Second level</a:t>
            </a:r>
          </a:p>
          <a:p>
            <a:pPr lvl="2"/>
            <a:r>
              <a:rPr lang="es-MX" smtClean="0"/>
              <a:t>Third level</a:t>
            </a:r>
          </a:p>
          <a:p>
            <a:pPr lvl="3"/>
            <a:r>
              <a:rPr lang="es-MX" smtClean="0"/>
              <a:t>Fourth level</a:t>
            </a:r>
          </a:p>
          <a:p>
            <a:pPr lvl="4"/>
            <a:r>
              <a:rPr lang="es-MX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MX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MX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C41A1C5-B1D6-47FF-A59D-5A82C5D159BB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Gr_fico_de_Microsoft_Office_Excel12.xls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Gr_fico_de_Microsoft_Office_Excel11.xls"/><Relationship Id="rId5" Type="http://schemas.openxmlformats.org/officeDocument/2006/relationships/oleObject" Target="../embeddings/Gr_fico_de_Microsoft_Office_Excel10.xls"/><Relationship Id="rId4" Type="http://schemas.openxmlformats.org/officeDocument/2006/relationships/oleObject" Target="../embeddings/Gr_fico_de_Microsoft_Office_Excel9.xls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Gr_fico_de_Microsoft_Office_Excel15.xls"/><Relationship Id="rId5" Type="http://schemas.openxmlformats.org/officeDocument/2006/relationships/oleObject" Target="../embeddings/Gr_fico_de_Microsoft_Office_Excel14.xls"/><Relationship Id="rId4" Type="http://schemas.openxmlformats.org/officeDocument/2006/relationships/oleObject" Target="../embeddings/Gr_fico_de_Microsoft_Office_Excel13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Gr_fico_de_Microsoft_Office_Excel19.xls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Gr_fico_de_Microsoft_Office_Excel18.xls"/><Relationship Id="rId5" Type="http://schemas.openxmlformats.org/officeDocument/2006/relationships/oleObject" Target="../embeddings/Gr_fico_de_Microsoft_Office_Excel17.xls"/><Relationship Id="rId4" Type="http://schemas.openxmlformats.org/officeDocument/2006/relationships/oleObject" Target="../embeddings/Gr_fico_de_Microsoft_Office_Excel16.xls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Gr_fico_de_Microsoft_Office_Excel20.xls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Gr_fico_de_Microsoft_Office_Excel21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Gr_fico_de_Microsoft_Office_Excel1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Gr_fico_de_Microsoft_Office_Excel2.xls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Gr_fico_de_Microsoft_Office_Excel3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Gr_fico_de_Microsoft_Office_Excel5.xls"/><Relationship Id="rId4" Type="http://schemas.openxmlformats.org/officeDocument/2006/relationships/oleObject" Target="../embeddings/Gr_fico_de_Microsoft_Office_Excel4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Gr_fico_de_Microsoft_Office_Excel8.xls"/><Relationship Id="rId5" Type="http://schemas.openxmlformats.org/officeDocument/2006/relationships/oleObject" Target="../embeddings/Gr_fico_de_Microsoft_Office_Excel7.xls"/><Relationship Id="rId4" Type="http://schemas.openxmlformats.org/officeDocument/2006/relationships/oleObject" Target="../embeddings/Gr_fico_de_Microsoft_Office_Excel6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jpe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229600" cy="1066800"/>
          </a:xfrm>
        </p:spPr>
        <p:txBody>
          <a:bodyPr/>
          <a:lstStyle/>
          <a:p>
            <a:r>
              <a:rPr lang="es-ES" sz="3200" b="1"/>
              <a:t>Relaciones entre variables </a:t>
            </a:r>
            <a:r>
              <a:rPr lang="es-ES_tradnl" sz="3200" b="1"/>
              <a:t>aleatorias </a:t>
            </a:r>
            <a:r>
              <a:rPr lang="es-ES" sz="3200" b="1"/>
              <a:t>y regresión</a:t>
            </a:r>
            <a:r>
              <a:rPr lang="es-ES_tradnl" sz="3200" b="1"/>
              <a:t> lineal</a:t>
            </a:r>
            <a:endParaRPr lang="es-ES" sz="3200" b="1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4150" y="1381125"/>
            <a:ext cx="6846888" cy="54006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1800"/>
              <a:t>El término </a:t>
            </a:r>
            <a:r>
              <a:rPr lang="es-ES" sz="1800">
                <a:solidFill>
                  <a:srgbClr val="CC3300"/>
                </a:solidFill>
              </a:rPr>
              <a:t>regresión fue introducido por Galton </a:t>
            </a:r>
            <a:r>
              <a:rPr lang="es-ES" sz="1800"/>
              <a:t>en su libro “</a:t>
            </a:r>
            <a:r>
              <a:rPr lang="es-ES" sz="1800" i="1"/>
              <a:t>Natural inheritance</a:t>
            </a:r>
            <a:r>
              <a:rPr lang="es-ES" sz="1800"/>
              <a:t>” (1889) refiriéndose a la “ley de la regresión universal”:</a:t>
            </a:r>
          </a:p>
          <a:p>
            <a:pPr>
              <a:lnSpc>
                <a:spcPct val="80000"/>
              </a:lnSpc>
            </a:pPr>
            <a:endParaRPr lang="es-ES" sz="1800"/>
          </a:p>
          <a:p>
            <a:pPr lvl="1">
              <a:lnSpc>
                <a:spcPct val="80000"/>
              </a:lnSpc>
            </a:pPr>
            <a:r>
              <a:rPr lang="es-ES" sz="1600"/>
              <a:t>“Cada peculiaridad en un hombre es compartida por sus descendientes, pero </a:t>
            </a:r>
            <a:r>
              <a:rPr lang="es-ES" sz="1600">
                <a:solidFill>
                  <a:srgbClr val="0066FF"/>
                </a:solidFill>
              </a:rPr>
              <a:t>en media,</a:t>
            </a:r>
            <a:r>
              <a:rPr lang="es-ES" sz="1600"/>
              <a:t> en un grado menor.”</a:t>
            </a:r>
          </a:p>
          <a:p>
            <a:pPr lvl="2">
              <a:lnSpc>
                <a:spcPct val="80000"/>
              </a:lnSpc>
            </a:pPr>
            <a:r>
              <a:rPr lang="es-ES" sz="1400">
                <a:solidFill>
                  <a:srgbClr val="339933"/>
                </a:solidFill>
              </a:rPr>
              <a:t>Regresión a la media</a:t>
            </a:r>
            <a:endParaRPr lang="es-ES" sz="1400"/>
          </a:p>
          <a:p>
            <a:pPr lvl="1">
              <a:lnSpc>
                <a:spcPct val="80000"/>
              </a:lnSpc>
            </a:pPr>
            <a:r>
              <a:rPr lang="es-ES" sz="1600"/>
              <a:t>Su trabajo se centraba en la descripción de los rasgos físicos de los descendientes (una variable) a partir de los de sus padres (otra variable).		</a:t>
            </a:r>
          </a:p>
          <a:p>
            <a:pPr lvl="1">
              <a:lnSpc>
                <a:spcPct val="80000"/>
              </a:lnSpc>
            </a:pPr>
            <a:r>
              <a:rPr lang="es-ES" sz="1600">
                <a:solidFill>
                  <a:srgbClr val="0066FF"/>
                </a:solidFill>
              </a:rPr>
              <a:t>Pearson</a:t>
            </a:r>
            <a:r>
              <a:rPr lang="es-ES" sz="1600"/>
              <a:t> (un amigo suyo) realizó un estudio con más de 1000 registros de grupos familiares observando una relación del tipo:</a:t>
            </a:r>
          </a:p>
          <a:p>
            <a:pPr lvl="2">
              <a:lnSpc>
                <a:spcPct val="80000"/>
              </a:lnSpc>
            </a:pPr>
            <a:endParaRPr lang="es-ES" sz="1400"/>
          </a:p>
          <a:p>
            <a:pPr lvl="2">
              <a:lnSpc>
                <a:spcPct val="80000"/>
              </a:lnSpc>
            </a:pPr>
            <a:r>
              <a:rPr lang="es-ES" sz="1400"/>
              <a:t>Altura del hijo = 85cm + </a:t>
            </a:r>
            <a:r>
              <a:rPr lang="es-ES" sz="1400" b="1">
                <a:solidFill>
                  <a:srgbClr val="CC3300"/>
                </a:solidFill>
              </a:rPr>
              <a:t>0,5</a:t>
            </a:r>
            <a:r>
              <a:rPr lang="es-ES" sz="1400"/>
              <a:t> </a:t>
            </a:r>
            <a:r>
              <a:rPr lang="es-ES" sz="1400">
                <a:cs typeface="Arial" charset="0"/>
              </a:rPr>
              <a:t>•</a:t>
            </a:r>
            <a:r>
              <a:rPr lang="es-ES_tradnl" sz="1400">
                <a:cs typeface="Arial" charset="0"/>
              </a:rPr>
              <a:t> </a:t>
            </a:r>
            <a:r>
              <a:rPr lang="es-ES" sz="1400"/>
              <a:t>altura del padre  (aprox.)</a:t>
            </a:r>
          </a:p>
          <a:p>
            <a:pPr lvl="2">
              <a:lnSpc>
                <a:spcPct val="80000"/>
              </a:lnSpc>
            </a:pPr>
            <a:endParaRPr lang="es-ES" sz="1400"/>
          </a:p>
          <a:p>
            <a:pPr lvl="2">
              <a:lnSpc>
                <a:spcPct val="80000"/>
              </a:lnSpc>
            </a:pPr>
            <a:r>
              <a:rPr lang="es-ES" sz="1400"/>
              <a:t> </a:t>
            </a:r>
            <a:r>
              <a:rPr lang="es-ES" sz="1400">
                <a:solidFill>
                  <a:srgbClr val="0066FF"/>
                </a:solidFill>
              </a:rPr>
              <a:t>Conclusión:</a:t>
            </a:r>
            <a:r>
              <a:rPr lang="es-ES" sz="1400"/>
              <a:t> los padres muy altos tienen tendencia a tener hijos que heredan parte de esta altura, aunque tienen tendencia a acercarse (</a:t>
            </a:r>
            <a:r>
              <a:rPr lang="es-ES" sz="1400" i="1"/>
              <a:t>regresar</a:t>
            </a:r>
            <a:r>
              <a:rPr lang="es-ES" sz="1400"/>
              <a:t>) a la media. Lo mismo puede decirse de los padres muy bajos.</a:t>
            </a:r>
          </a:p>
          <a:p>
            <a:pPr lvl="3">
              <a:lnSpc>
                <a:spcPct val="80000"/>
              </a:lnSpc>
            </a:pPr>
            <a:endParaRPr lang="es-ES" sz="1200"/>
          </a:p>
          <a:p>
            <a:pPr lvl="3">
              <a:lnSpc>
                <a:spcPct val="80000"/>
              </a:lnSpc>
            </a:pPr>
            <a:endParaRPr lang="es-ES" sz="1200"/>
          </a:p>
          <a:p>
            <a:pPr>
              <a:lnSpc>
                <a:spcPct val="80000"/>
              </a:lnSpc>
            </a:pPr>
            <a:r>
              <a:rPr lang="es-ES" sz="1800"/>
              <a:t>Hoy en día el sentido de regresión es el de </a:t>
            </a:r>
            <a:r>
              <a:rPr lang="es-ES" sz="1800">
                <a:solidFill>
                  <a:srgbClr val="CC3300"/>
                </a:solidFill>
              </a:rPr>
              <a:t>predicción de una medida basándonos en el conocimiento de otra</a:t>
            </a:r>
            <a:r>
              <a:rPr lang="es-ES" sz="1800"/>
              <a:t>.</a:t>
            </a:r>
          </a:p>
        </p:txBody>
      </p:sp>
      <p:pic>
        <p:nvPicPr>
          <p:cNvPr id="126980" name="Picture 4" descr="aged-75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031038" y="1219200"/>
            <a:ext cx="1909762" cy="3024188"/>
          </a:xfrm>
          <a:noFill/>
          <a:ln/>
        </p:spPr>
      </p:pic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7339013" y="4371975"/>
            <a:ext cx="1423987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500"/>
              <a:t>Francis Galton</a:t>
            </a:r>
          </a:p>
          <a:p>
            <a:pPr defTabSz="987425">
              <a:buFontTx/>
              <a:buChar char="•"/>
            </a:pPr>
            <a:endParaRPr lang="es-ES" sz="1300"/>
          </a:p>
          <a:p>
            <a:pPr defTabSz="987425">
              <a:buFontTx/>
              <a:buChar char="•"/>
            </a:pPr>
            <a:endParaRPr lang="es-ES" sz="1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76225" y="908050"/>
            <a:ext cx="8943975" cy="3313113"/>
          </a:xfrm>
        </p:spPr>
        <p:txBody>
          <a:bodyPr/>
          <a:lstStyle/>
          <a:p>
            <a:pPr marL="369888" indent="-369888" defTabSz="987425"/>
            <a:r>
              <a:rPr lang="es-ES" sz="2400"/>
              <a:t>Es adimensional</a:t>
            </a:r>
            <a:r>
              <a:rPr lang="es-ES_tradnl" sz="2400"/>
              <a:t>.</a:t>
            </a:r>
            <a:endParaRPr lang="es-ES" sz="2400"/>
          </a:p>
          <a:p>
            <a:pPr marL="369888" indent="-369888" defTabSz="987425"/>
            <a:r>
              <a:rPr lang="es-ES" sz="2400"/>
              <a:t>Sólo toma valores en [-1,1]</a:t>
            </a:r>
            <a:r>
              <a:rPr lang="es-ES_tradnl" sz="2400"/>
              <a:t>.</a:t>
            </a:r>
            <a:endParaRPr lang="es-ES" sz="2400"/>
          </a:p>
          <a:p>
            <a:pPr marL="369888" indent="-369888" defTabSz="987425"/>
            <a:r>
              <a:rPr lang="es-ES" sz="2400"/>
              <a:t>Las variables son incorreladas </a:t>
            </a:r>
            <a:r>
              <a:rPr lang="es-ES" sz="2400">
                <a:sym typeface="Wingdings" pitchFamily="2" charset="2"/>
              </a:rPr>
              <a:t></a:t>
            </a:r>
            <a:r>
              <a:rPr lang="es-ES" sz="2400"/>
              <a:t> r</a:t>
            </a:r>
            <a:r>
              <a:rPr lang="es-ES_tradnl" sz="2400"/>
              <a:t> </a:t>
            </a:r>
            <a:r>
              <a:rPr lang="es-ES" sz="2400"/>
              <a:t>=</a:t>
            </a:r>
            <a:r>
              <a:rPr lang="es-ES_tradnl" sz="2400"/>
              <a:t> </a:t>
            </a:r>
            <a:r>
              <a:rPr lang="es-ES" sz="2400"/>
              <a:t>0</a:t>
            </a:r>
            <a:r>
              <a:rPr lang="es-ES_tradnl" sz="2400"/>
              <a:t>.</a:t>
            </a:r>
            <a:endParaRPr lang="es-ES" sz="2400"/>
          </a:p>
          <a:p>
            <a:pPr marL="369888" indent="-369888" defTabSz="987425"/>
            <a:r>
              <a:rPr lang="es-ES" sz="2400"/>
              <a:t>Relación lineal perfecta entre dos variables </a:t>
            </a:r>
            <a:r>
              <a:rPr lang="es-ES" sz="2400">
                <a:sym typeface="Wingdings" pitchFamily="2" charset="2"/>
              </a:rPr>
              <a:t></a:t>
            </a:r>
            <a:r>
              <a:rPr lang="es-ES" sz="2400"/>
              <a:t> r</a:t>
            </a:r>
            <a:r>
              <a:rPr lang="es-ES_tradnl" sz="2400"/>
              <a:t> </a:t>
            </a:r>
            <a:r>
              <a:rPr lang="es-ES" sz="2400"/>
              <a:t>=</a:t>
            </a:r>
            <a:r>
              <a:rPr lang="es-ES_tradnl" sz="2400"/>
              <a:t> </a:t>
            </a:r>
            <a:r>
              <a:rPr lang="es-ES" sz="2400"/>
              <a:t>+1 o r</a:t>
            </a:r>
            <a:r>
              <a:rPr lang="es-ES_tradnl" sz="2400"/>
              <a:t> </a:t>
            </a:r>
            <a:r>
              <a:rPr lang="es-ES" sz="2400"/>
              <a:t>=</a:t>
            </a:r>
            <a:r>
              <a:rPr lang="es-ES_tradnl" sz="2400"/>
              <a:t> </a:t>
            </a:r>
            <a:r>
              <a:rPr lang="es-ES" sz="2400"/>
              <a:t>-1</a:t>
            </a:r>
            <a:r>
              <a:rPr lang="es-ES_tradnl" sz="2400"/>
              <a:t>.</a:t>
            </a:r>
            <a:endParaRPr lang="es-ES" sz="2400"/>
          </a:p>
          <a:p>
            <a:pPr marL="801688" lvl="1" indent="-307975" defTabSz="987425"/>
            <a:r>
              <a:rPr lang="es-ES" sz="2000"/>
              <a:t>Excluimos los casos de puntos alineados horiz. o verticalmente.</a:t>
            </a:r>
          </a:p>
          <a:p>
            <a:pPr marL="369888" indent="-369888" defTabSz="987425"/>
            <a:r>
              <a:rPr lang="es-ES" sz="2400"/>
              <a:t>Cuanto más cerca esté r de +1 o -1 mejor será el grado de relación lineal.</a:t>
            </a:r>
          </a:p>
          <a:p>
            <a:pPr marL="801688" lvl="1" indent="-307975" defTabSz="987425"/>
            <a:r>
              <a:rPr lang="es-ES" sz="2000"/>
              <a:t>Siempre que no existan observaciones anómalas.</a:t>
            </a:r>
          </a:p>
          <a:p>
            <a:pPr marL="801688" lvl="1" indent="-307975" defTabSz="987425"/>
            <a:endParaRPr lang="es-ES" sz="2000"/>
          </a:p>
          <a:p>
            <a:pPr marL="369888" indent="-369888" defTabSz="987425"/>
            <a:endParaRPr lang="es-ES" sz="240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5787"/>
          </a:xfrm>
        </p:spPr>
        <p:txBody>
          <a:bodyPr/>
          <a:lstStyle/>
          <a:p>
            <a:r>
              <a:rPr lang="es-ES" sz="3200" b="1"/>
              <a:t>Propiedades de r</a:t>
            </a:r>
          </a:p>
        </p:txBody>
      </p:sp>
      <p:sp>
        <p:nvSpPr>
          <p:cNvPr id="137220" name="Line 4"/>
          <p:cNvSpPr>
            <a:spLocks noChangeShapeType="1"/>
          </p:cNvSpPr>
          <p:nvPr/>
        </p:nvSpPr>
        <p:spPr bwMode="auto">
          <a:xfrm>
            <a:off x="715963" y="6021388"/>
            <a:ext cx="7578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7221" name="Rectangle 5"/>
          <p:cNvSpPr>
            <a:spLocks noChangeArrowheads="1"/>
          </p:cNvSpPr>
          <p:nvPr/>
        </p:nvSpPr>
        <p:spPr bwMode="auto">
          <a:xfrm>
            <a:off x="4238625" y="5876925"/>
            <a:ext cx="2724150" cy="288925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7222" name="Line 6"/>
          <p:cNvSpPr>
            <a:spLocks noChangeShapeType="1"/>
          </p:cNvSpPr>
          <p:nvPr/>
        </p:nvSpPr>
        <p:spPr bwMode="auto">
          <a:xfrm flipV="1">
            <a:off x="4238625" y="58769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7223" name="Line 7"/>
          <p:cNvSpPr>
            <a:spLocks noChangeShapeType="1"/>
          </p:cNvSpPr>
          <p:nvPr/>
        </p:nvSpPr>
        <p:spPr bwMode="auto">
          <a:xfrm flipV="1">
            <a:off x="1514475" y="58769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7224" name="Line 8"/>
          <p:cNvSpPr>
            <a:spLocks noChangeShapeType="1"/>
          </p:cNvSpPr>
          <p:nvPr/>
        </p:nvSpPr>
        <p:spPr bwMode="auto">
          <a:xfrm flipV="1">
            <a:off x="6962775" y="58769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7225" name="Text Box 9"/>
          <p:cNvSpPr txBox="1">
            <a:spLocks noChangeArrowheads="1"/>
          </p:cNvSpPr>
          <p:nvPr/>
        </p:nvSpPr>
        <p:spPr bwMode="auto">
          <a:xfrm>
            <a:off x="1381125" y="6165850"/>
            <a:ext cx="3698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/>
              <a:t>-1</a:t>
            </a:r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6699250" y="6165850"/>
            <a:ext cx="425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/>
              <a:t>+1</a:t>
            </a:r>
          </a:p>
        </p:txBody>
      </p:sp>
      <p:sp>
        <p:nvSpPr>
          <p:cNvPr id="137227" name="Text Box 11"/>
          <p:cNvSpPr txBox="1">
            <a:spLocks noChangeArrowheads="1"/>
          </p:cNvSpPr>
          <p:nvPr/>
        </p:nvSpPr>
        <p:spPr bwMode="auto">
          <a:xfrm>
            <a:off x="4105275" y="6237288"/>
            <a:ext cx="2952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/>
              <a:t>0</a:t>
            </a:r>
          </a:p>
        </p:txBody>
      </p:sp>
      <p:sp>
        <p:nvSpPr>
          <p:cNvPr id="137228" name="AutoShape 12"/>
          <p:cNvSpPr>
            <a:spLocks noChangeArrowheads="1"/>
          </p:cNvSpPr>
          <p:nvPr/>
        </p:nvSpPr>
        <p:spPr bwMode="auto">
          <a:xfrm>
            <a:off x="1247775" y="4221163"/>
            <a:ext cx="1065213" cy="1009650"/>
          </a:xfrm>
          <a:prstGeom prst="wedgeRoundRectCallout">
            <a:avLst>
              <a:gd name="adj1" fmla="val -22588"/>
              <a:gd name="adj2" fmla="val 108491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defTabSz="987425"/>
            <a:r>
              <a:rPr lang="es-ES" sz="1500"/>
              <a:t>Relación inversa perfecta</a:t>
            </a:r>
          </a:p>
        </p:txBody>
      </p:sp>
      <p:sp>
        <p:nvSpPr>
          <p:cNvPr id="137229" name="AutoShape 13"/>
          <p:cNvSpPr>
            <a:spLocks noChangeArrowheads="1"/>
          </p:cNvSpPr>
          <p:nvPr/>
        </p:nvSpPr>
        <p:spPr bwMode="auto">
          <a:xfrm>
            <a:off x="5635625" y="4508500"/>
            <a:ext cx="1063625" cy="1009650"/>
          </a:xfrm>
          <a:prstGeom prst="wedgeRoundRectCallout">
            <a:avLst>
              <a:gd name="adj1" fmla="val 50278"/>
              <a:gd name="adj2" fmla="val 81444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defTabSz="987425"/>
            <a:r>
              <a:rPr lang="es-ES" sz="1500"/>
              <a:t>Relación directa casi perfecta</a:t>
            </a:r>
          </a:p>
        </p:txBody>
      </p:sp>
      <p:sp>
        <p:nvSpPr>
          <p:cNvPr id="137230" name="AutoShape 14"/>
          <p:cNvSpPr>
            <a:spLocks noChangeArrowheads="1"/>
          </p:cNvSpPr>
          <p:nvPr/>
        </p:nvSpPr>
        <p:spPr bwMode="auto">
          <a:xfrm>
            <a:off x="3124200" y="4868863"/>
            <a:ext cx="1381125" cy="650875"/>
          </a:xfrm>
          <a:prstGeom prst="wedgeRoundRectCallout">
            <a:avLst>
              <a:gd name="adj1" fmla="val 30921"/>
              <a:gd name="adj2" fmla="val 110977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defTabSz="987425"/>
            <a:r>
              <a:rPr lang="es-ES" sz="1500"/>
              <a:t>Variables incorreladas</a:t>
            </a:r>
          </a:p>
        </p:txBody>
      </p:sp>
      <p:sp>
        <p:nvSpPr>
          <p:cNvPr id="137231" name="Rectangle 15"/>
          <p:cNvSpPr>
            <a:spLocks noChangeArrowheads="1"/>
          </p:cNvSpPr>
          <p:nvPr/>
        </p:nvSpPr>
        <p:spPr bwMode="auto">
          <a:xfrm>
            <a:off x="1514475" y="5876925"/>
            <a:ext cx="2724150" cy="288925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3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8" grpId="0" autoUpdateAnimBg="0"/>
      <p:bldP spid="137221" grpId="0" animBg="1"/>
      <p:bldP spid="137228" grpId="0" animBg="1" autoUpdateAnimBg="0"/>
      <p:bldP spid="137229" grpId="0" animBg="1" autoUpdateAnimBg="0"/>
      <p:bldP spid="137230" grpId="0" animBg="1" autoUpdateAnimBg="0"/>
      <p:bldP spid="1372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52400" y="274638"/>
            <a:ext cx="8686800" cy="696912"/>
          </a:xfrm>
        </p:spPr>
        <p:txBody>
          <a:bodyPr/>
          <a:lstStyle/>
          <a:p>
            <a:r>
              <a:rPr lang="es-ES" sz="3200" b="1"/>
              <a:t>Entrenando el ojo: correlaciones positivas</a:t>
            </a:r>
            <a:r>
              <a:rPr lang="es-ES_tradnl" sz="3200" b="1"/>
              <a:t>.</a:t>
            </a:r>
            <a:endParaRPr lang="es-ES" sz="3200" b="1"/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514350" y="3935413"/>
          <a:ext cx="3929063" cy="2190750"/>
        </p:xfrm>
        <a:graphic>
          <a:graphicData uri="http://schemas.openxmlformats.org/presentationml/2006/ole">
            <p:oleObj spid="_x0000_s138243" name="Gráfico" r:id="rId4" imgW="5629351" imgH="3038551" progId="Excel.Chart.8">
              <p:embed/>
            </p:oleObj>
          </a:graphicData>
        </a:graphic>
      </p:graphicFrame>
      <p:graphicFrame>
        <p:nvGraphicFramePr>
          <p:cNvPr id="138244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514350" y="1600200"/>
          <a:ext cx="3929063" cy="2190750"/>
        </p:xfrm>
        <a:graphic>
          <a:graphicData uri="http://schemas.openxmlformats.org/presentationml/2006/ole">
            <p:oleObj spid="_x0000_s138244" name="Gráfico" r:id="rId5" imgW="5629351" imgH="3038551" progId="Excel.Chart.8">
              <p:embed/>
            </p:oleObj>
          </a:graphicData>
        </a:graphic>
      </p:graphicFrame>
      <p:graphicFrame>
        <p:nvGraphicFramePr>
          <p:cNvPr id="138245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4699000" y="1600200"/>
          <a:ext cx="3929063" cy="2190750"/>
        </p:xfrm>
        <a:graphic>
          <a:graphicData uri="http://schemas.openxmlformats.org/presentationml/2006/ole">
            <p:oleObj spid="_x0000_s138245" name="Gráfico" r:id="rId6" imgW="5629351" imgH="3038551" progId="Excel.Chart.8">
              <p:embed/>
            </p:oleObj>
          </a:graphicData>
        </a:graphic>
      </p:graphicFrame>
      <p:graphicFrame>
        <p:nvGraphicFramePr>
          <p:cNvPr id="138246" name="Object 6"/>
          <p:cNvGraphicFramePr>
            <a:graphicFrameLocks noChangeAspect="1"/>
          </p:cNvGraphicFramePr>
          <p:nvPr>
            <p:ph sz="quarter" idx="4"/>
          </p:nvPr>
        </p:nvGraphicFramePr>
        <p:xfrm>
          <a:off x="4699000" y="3935413"/>
          <a:ext cx="3929063" cy="2190750"/>
        </p:xfrm>
        <a:graphic>
          <a:graphicData uri="http://schemas.openxmlformats.org/presentationml/2006/ole">
            <p:oleObj spid="_x0000_s138246" name="Gráfico" r:id="rId7" imgW="5629351" imgH="303855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38243" grpId="0" animBg="0"/>
      <p:bldOleChart spid="138245" grpId="0" animBg="0"/>
      <p:bldOleChart spid="138246" grpId="0" 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077200" cy="809625"/>
          </a:xfrm>
        </p:spPr>
        <p:txBody>
          <a:bodyPr/>
          <a:lstStyle/>
          <a:p>
            <a:r>
              <a:rPr lang="es-ES" sz="3200" b="1"/>
              <a:t>Entrenando el ojo: casi perfectas y positivas</a:t>
            </a:r>
          </a:p>
        </p:txBody>
      </p:sp>
      <p:graphicFrame>
        <p:nvGraphicFramePr>
          <p:cNvPr id="139267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514350" y="3935413"/>
          <a:ext cx="3929063" cy="2190750"/>
        </p:xfrm>
        <a:graphic>
          <a:graphicData uri="http://schemas.openxmlformats.org/presentationml/2006/ole">
            <p:oleObj spid="_x0000_s139267" name="Gráfico" r:id="rId4" imgW="5629351" imgH="3038551" progId="Excel.Chart.8">
              <p:embed/>
            </p:oleObj>
          </a:graphicData>
        </a:graphic>
      </p:graphicFrame>
      <p:graphicFrame>
        <p:nvGraphicFramePr>
          <p:cNvPr id="139268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514350" y="1600200"/>
          <a:ext cx="3929063" cy="2190750"/>
        </p:xfrm>
        <a:graphic>
          <a:graphicData uri="http://schemas.openxmlformats.org/presentationml/2006/ole">
            <p:oleObj spid="_x0000_s139268" name="Gráfico" r:id="rId5" imgW="5629351" imgH="3038551" progId="Excel.Chart.8">
              <p:embed/>
            </p:oleObj>
          </a:graphicData>
        </a:graphic>
      </p:graphicFrame>
      <p:graphicFrame>
        <p:nvGraphicFramePr>
          <p:cNvPr id="139269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4699000" y="1600200"/>
          <a:ext cx="3929063" cy="2190750"/>
        </p:xfrm>
        <a:graphic>
          <a:graphicData uri="http://schemas.openxmlformats.org/presentationml/2006/ole">
            <p:oleObj spid="_x0000_s139269" name="Gráfico" r:id="rId6" imgW="5629351" imgH="303855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39267" grpId="0" animBg="0"/>
      <p:bldOleChart spid="139269" grpId="0" 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7391400" cy="696912"/>
          </a:xfrm>
        </p:spPr>
        <p:txBody>
          <a:bodyPr/>
          <a:lstStyle/>
          <a:p>
            <a:r>
              <a:rPr lang="es-ES" sz="3200" b="1"/>
              <a:t>Entrenando el ojo: correlaciones negativas</a:t>
            </a:r>
          </a:p>
        </p:txBody>
      </p:sp>
      <p:graphicFrame>
        <p:nvGraphicFramePr>
          <p:cNvPr id="140291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523875" y="1600200"/>
          <a:ext cx="3914775" cy="2193925"/>
        </p:xfrm>
        <a:graphic>
          <a:graphicData uri="http://schemas.openxmlformats.org/presentationml/2006/ole">
            <p:oleObj spid="_x0000_s140291" name="Gráfico" r:id="rId4" imgW="5515051" imgH="2610002" progId="Excel.Chart.8">
              <p:embed/>
            </p:oleObj>
          </a:graphicData>
        </a:graphic>
      </p:graphicFrame>
      <p:graphicFrame>
        <p:nvGraphicFramePr>
          <p:cNvPr id="14029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4699000" y="1600200"/>
          <a:ext cx="3929063" cy="2190750"/>
        </p:xfrm>
        <a:graphic>
          <a:graphicData uri="http://schemas.openxmlformats.org/presentationml/2006/ole">
            <p:oleObj spid="_x0000_s140292" name="Gráfico" r:id="rId5" imgW="5629351" imgH="3038551" progId="Excel.Chart.8">
              <p:embed/>
            </p:oleObj>
          </a:graphicData>
        </a:graphic>
      </p:graphicFrame>
      <p:graphicFrame>
        <p:nvGraphicFramePr>
          <p:cNvPr id="140293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514350" y="3935413"/>
          <a:ext cx="3929063" cy="2190750"/>
        </p:xfrm>
        <a:graphic>
          <a:graphicData uri="http://schemas.openxmlformats.org/presentationml/2006/ole">
            <p:oleObj spid="_x0000_s140293" name="Gráfico" r:id="rId6" imgW="5629351" imgH="3038551" progId="Excel.Chart.8">
              <p:embed/>
            </p:oleObj>
          </a:graphicData>
        </a:graphic>
      </p:graphicFrame>
      <p:graphicFrame>
        <p:nvGraphicFramePr>
          <p:cNvPr id="140294" name="Object 6"/>
          <p:cNvGraphicFramePr>
            <a:graphicFrameLocks noChangeAspect="1"/>
          </p:cNvGraphicFramePr>
          <p:nvPr>
            <p:ph sz="quarter" idx="4"/>
          </p:nvPr>
        </p:nvGraphicFramePr>
        <p:xfrm>
          <a:off x="4699000" y="3935413"/>
          <a:ext cx="3929063" cy="2190750"/>
        </p:xfrm>
        <a:graphic>
          <a:graphicData uri="http://schemas.openxmlformats.org/presentationml/2006/ole">
            <p:oleObj spid="_x0000_s140294" name="Gráfico" r:id="rId7" imgW="5629351" imgH="3038551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40292" grpId="0" animBg="0"/>
      <p:bldOleChart spid="140293" grpId="0" animBg="0"/>
      <p:bldOleChart spid="140294" grpId="0" 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314" name="Object 2"/>
          <p:cNvGraphicFramePr>
            <a:graphicFrameLocks noChangeAspect="1"/>
          </p:cNvGraphicFramePr>
          <p:nvPr>
            <p:ph sz="quarter" idx="2"/>
          </p:nvPr>
        </p:nvGraphicFramePr>
        <p:xfrm>
          <a:off x="4648200" y="228600"/>
          <a:ext cx="4191000" cy="2543175"/>
        </p:xfrm>
        <a:graphic>
          <a:graphicData uri="http://schemas.openxmlformats.org/presentationml/2006/ole">
            <p:oleObj spid="_x0000_s141314" name="Imagen de mapa de bits" r:id="rId4" imgW="3296110" imgH="2000000" progId="Paint.Picture">
              <p:embed/>
            </p:oleObj>
          </a:graphicData>
        </a:graphic>
      </p:graphicFrame>
      <p:sp>
        <p:nvSpPr>
          <p:cNvPr id="141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76200"/>
            <a:ext cx="8763000" cy="6781800"/>
          </a:xfrm>
        </p:spPr>
        <p:txBody>
          <a:bodyPr/>
          <a:lstStyle/>
          <a:p>
            <a:pPr marL="369888" indent="-369888" defTabSz="987425">
              <a:lnSpc>
                <a:spcPct val="90000"/>
              </a:lnSpc>
            </a:pPr>
            <a:r>
              <a:rPr lang="es-ES" sz="2100" b="1">
                <a:solidFill>
                  <a:srgbClr val="0066FF"/>
                </a:solidFill>
              </a:rPr>
              <a:t>¿Si r</a:t>
            </a:r>
            <a:r>
              <a:rPr lang="es-ES_tradnl" sz="2100" b="1">
                <a:solidFill>
                  <a:srgbClr val="0066FF"/>
                </a:solidFill>
              </a:rPr>
              <a:t> </a:t>
            </a:r>
            <a:r>
              <a:rPr lang="es-ES" sz="2100" b="1">
                <a:solidFill>
                  <a:srgbClr val="0066FF"/>
                </a:solidFill>
              </a:rPr>
              <a:t>=</a:t>
            </a:r>
            <a:r>
              <a:rPr lang="es-ES_tradnl" sz="2100" b="1">
                <a:solidFill>
                  <a:srgbClr val="0066FF"/>
                </a:solidFill>
              </a:rPr>
              <a:t> </a:t>
            </a:r>
            <a:r>
              <a:rPr lang="es-ES" sz="2100" b="1">
                <a:solidFill>
                  <a:srgbClr val="0066FF"/>
                </a:solidFill>
              </a:rPr>
              <a:t>0 eso quiere decir que </a:t>
            </a:r>
            <a:endParaRPr lang="es-ES_tradnl" sz="2100" b="1">
              <a:solidFill>
                <a:srgbClr val="0066FF"/>
              </a:solidFill>
            </a:endParaRPr>
          </a:p>
          <a:p>
            <a:pPr marL="369888" indent="-369888" defTabSz="987425">
              <a:lnSpc>
                <a:spcPct val="90000"/>
              </a:lnSpc>
              <a:buFontTx/>
              <a:buNone/>
            </a:pPr>
            <a:r>
              <a:rPr lang="es-ES" sz="2100" b="1">
                <a:solidFill>
                  <a:srgbClr val="0066FF"/>
                </a:solidFill>
              </a:rPr>
              <a:t>las variables son independientes?</a:t>
            </a:r>
          </a:p>
          <a:p>
            <a:pPr marL="801688" lvl="1" indent="-307975" defTabSz="987425">
              <a:lnSpc>
                <a:spcPct val="90000"/>
              </a:lnSpc>
            </a:pPr>
            <a:r>
              <a:rPr lang="es-ES" sz="2100"/>
              <a:t>En la práctica, casi siempre </a:t>
            </a:r>
            <a:endParaRPr lang="es-ES_tradnl" sz="2100"/>
          </a:p>
          <a:p>
            <a:pPr marL="801688" lvl="1" indent="-307975" defTabSz="987425">
              <a:lnSpc>
                <a:spcPct val="90000"/>
              </a:lnSpc>
              <a:buFontTx/>
              <a:buNone/>
            </a:pPr>
            <a:r>
              <a:rPr lang="es-ES_tradnl" sz="2100"/>
              <a:t>	</a:t>
            </a:r>
            <a:r>
              <a:rPr lang="es-ES" sz="2100"/>
              <a:t>sí, pero no tiene por qué ser </a:t>
            </a:r>
            <a:endParaRPr lang="es-ES_tradnl" sz="2100"/>
          </a:p>
          <a:p>
            <a:pPr marL="801688" lvl="1" indent="-307975" defTabSz="987425">
              <a:lnSpc>
                <a:spcPct val="90000"/>
              </a:lnSpc>
              <a:buFontTx/>
              <a:buNone/>
            </a:pPr>
            <a:r>
              <a:rPr lang="es-ES_tradnl" sz="2100"/>
              <a:t>	</a:t>
            </a:r>
            <a:r>
              <a:rPr lang="es-ES" sz="2100"/>
              <a:t>cierto en todos los casos.</a:t>
            </a:r>
          </a:p>
          <a:p>
            <a:pPr marL="801688" lvl="1" indent="-307975" defTabSz="987425">
              <a:lnSpc>
                <a:spcPct val="90000"/>
              </a:lnSpc>
            </a:pPr>
            <a:r>
              <a:rPr lang="es-ES" sz="2100"/>
              <a:t>Lo contrario si es cierto: </a:t>
            </a:r>
            <a:endParaRPr lang="es-ES_tradnl" sz="2100"/>
          </a:p>
          <a:p>
            <a:pPr marL="801688" lvl="1" indent="-307975" defTabSz="987425">
              <a:lnSpc>
                <a:spcPct val="90000"/>
              </a:lnSpc>
              <a:buFontTx/>
              <a:buNone/>
            </a:pPr>
            <a:r>
              <a:rPr lang="es-ES_tradnl" sz="2100"/>
              <a:t>	</a:t>
            </a:r>
            <a:r>
              <a:rPr lang="es-ES" sz="2100"/>
              <a:t>Independencia implica </a:t>
            </a:r>
            <a:endParaRPr lang="es-ES_tradnl" sz="2100"/>
          </a:p>
          <a:p>
            <a:pPr marL="801688" lvl="1" indent="-307975" defTabSz="987425">
              <a:lnSpc>
                <a:spcPct val="90000"/>
              </a:lnSpc>
              <a:buFontTx/>
              <a:buNone/>
            </a:pPr>
            <a:r>
              <a:rPr lang="es-ES_tradnl" sz="2100"/>
              <a:t>	</a:t>
            </a:r>
            <a:r>
              <a:rPr lang="es-ES" sz="2100"/>
              <a:t>incorrelación.</a:t>
            </a:r>
          </a:p>
          <a:p>
            <a:pPr marL="801688" lvl="1" indent="-307975" defTabSz="987425">
              <a:lnSpc>
                <a:spcPct val="90000"/>
              </a:lnSpc>
            </a:pPr>
            <a:endParaRPr lang="es-ES" sz="2100"/>
          </a:p>
          <a:p>
            <a:pPr marL="369888" indent="-369888" defTabSz="987425">
              <a:lnSpc>
                <a:spcPct val="90000"/>
              </a:lnSpc>
            </a:pPr>
            <a:r>
              <a:rPr lang="es-ES" sz="2100" b="1">
                <a:solidFill>
                  <a:srgbClr val="0066FF"/>
                </a:solidFill>
              </a:rPr>
              <a:t>Me ha salido r</a:t>
            </a:r>
            <a:r>
              <a:rPr lang="es-ES_tradnl" sz="2100" b="1">
                <a:solidFill>
                  <a:srgbClr val="0066FF"/>
                </a:solidFill>
              </a:rPr>
              <a:t> </a:t>
            </a:r>
            <a:r>
              <a:rPr lang="es-ES" sz="2100" b="1">
                <a:solidFill>
                  <a:srgbClr val="0066FF"/>
                </a:solidFill>
              </a:rPr>
              <a:t>=</a:t>
            </a:r>
            <a:r>
              <a:rPr lang="es-ES_tradnl" sz="2100" b="1">
                <a:solidFill>
                  <a:srgbClr val="0066FF"/>
                </a:solidFill>
              </a:rPr>
              <a:t> </a:t>
            </a:r>
            <a:r>
              <a:rPr lang="es-ES" sz="2100" b="1">
                <a:solidFill>
                  <a:srgbClr val="0066FF"/>
                </a:solidFill>
              </a:rPr>
              <a:t>1</a:t>
            </a:r>
            <a:r>
              <a:rPr lang="es-ES_tradnl" sz="2100" b="1">
                <a:solidFill>
                  <a:srgbClr val="0066FF"/>
                </a:solidFill>
              </a:rPr>
              <a:t>,</a:t>
            </a:r>
            <a:r>
              <a:rPr lang="es-ES" sz="2100" b="1">
                <a:solidFill>
                  <a:srgbClr val="0066FF"/>
                </a:solidFill>
              </a:rPr>
              <a:t>2 ¿</a:t>
            </a:r>
            <a:r>
              <a:rPr lang="es-ES_tradnl" sz="2100" b="1">
                <a:solidFill>
                  <a:srgbClr val="0066FF"/>
                </a:solidFill>
              </a:rPr>
              <a:t>L</a:t>
            </a:r>
            <a:r>
              <a:rPr lang="es-ES" sz="2100" b="1">
                <a:solidFill>
                  <a:srgbClr val="0066FF"/>
                </a:solidFill>
              </a:rPr>
              <a:t>a relación es “superlineal”</a:t>
            </a:r>
            <a:r>
              <a:rPr lang="es-ES_tradnl" sz="2100" b="1">
                <a:solidFill>
                  <a:srgbClr val="0066FF"/>
                </a:solidFill>
              </a:rPr>
              <a:t> </a:t>
            </a:r>
            <a:r>
              <a:rPr lang="es-ES" sz="2100">
                <a:solidFill>
                  <a:srgbClr val="0066FF"/>
                </a:solidFill>
              </a:rPr>
              <a:t>[</a:t>
            </a:r>
            <a:r>
              <a:rPr lang="es-ES" sz="2100" i="1">
                <a:solidFill>
                  <a:srgbClr val="0066FF"/>
                </a:solidFill>
              </a:rPr>
              <a:t>sic</a:t>
            </a:r>
            <a:r>
              <a:rPr lang="es-ES" sz="2100">
                <a:solidFill>
                  <a:srgbClr val="0066FF"/>
                </a:solidFill>
              </a:rPr>
              <a:t>]</a:t>
            </a:r>
            <a:r>
              <a:rPr lang="es-ES" sz="2100" b="1">
                <a:solidFill>
                  <a:srgbClr val="0066FF"/>
                </a:solidFill>
              </a:rPr>
              <a:t>?</a:t>
            </a:r>
          </a:p>
          <a:p>
            <a:pPr marL="801688" lvl="1" indent="-307975" defTabSz="987425">
              <a:lnSpc>
                <a:spcPct val="90000"/>
              </a:lnSpc>
            </a:pPr>
            <a:r>
              <a:rPr lang="es-ES" sz="2100"/>
              <a:t>¿Superqué? Eso es un error de cálculo. Siempre debe</a:t>
            </a:r>
            <a:r>
              <a:rPr lang="es-ES_tradnl" sz="2100"/>
              <a:t> </a:t>
            </a:r>
            <a:r>
              <a:rPr lang="es-ES" sz="2100"/>
              <a:t>tomar un valor entre -1 y +1.</a:t>
            </a:r>
          </a:p>
          <a:p>
            <a:pPr marL="801688" lvl="1" indent="-307975" defTabSz="987425">
              <a:lnSpc>
                <a:spcPct val="90000"/>
              </a:lnSpc>
            </a:pPr>
            <a:endParaRPr lang="es-ES" sz="2100"/>
          </a:p>
          <a:p>
            <a:pPr marL="369888" indent="-369888" defTabSz="987425">
              <a:lnSpc>
                <a:spcPct val="90000"/>
              </a:lnSpc>
            </a:pPr>
            <a:r>
              <a:rPr lang="es-ES" sz="2100" b="1">
                <a:solidFill>
                  <a:srgbClr val="0066FF"/>
                </a:solidFill>
              </a:rPr>
              <a:t>¿A partir de qué valores se considera que hay “buena relación lineal”?</a:t>
            </a:r>
          </a:p>
          <a:p>
            <a:pPr marL="801688" lvl="1" indent="-307975" defTabSz="987425">
              <a:lnSpc>
                <a:spcPct val="90000"/>
              </a:lnSpc>
            </a:pPr>
            <a:r>
              <a:rPr lang="es-ES" sz="2100"/>
              <a:t>Es difícil dar un valor concreto (mirad los gráficos anteriores). Para este curso digamos que si |r|</a:t>
            </a:r>
            <a:r>
              <a:rPr lang="es-ES_tradnl" sz="2100"/>
              <a:t> </a:t>
            </a:r>
            <a:r>
              <a:rPr lang="es-ES" sz="2100"/>
              <a:t>&gt;</a:t>
            </a:r>
            <a:r>
              <a:rPr lang="es-ES_tradnl" sz="2100"/>
              <a:t> </a:t>
            </a:r>
            <a:r>
              <a:rPr lang="es-ES" sz="2100"/>
              <a:t>0,7 hay buena relación lineal y que si |r|</a:t>
            </a:r>
            <a:r>
              <a:rPr lang="es-ES_tradnl" sz="2100"/>
              <a:t> </a:t>
            </a:r>
            <a:r>
              <a:rPr lang="es-ES" sz="2100"/>
              <a:t>&gt;</a:t>
            </a:r>
            <a:r>
              <a:rPr lang="es-ES_tradnl" sz="2100"/>
              <a:t> </a:t>
            </a:r>
            <a:r>
              <a:rPr lang="es-ES" sz="2100"/>
              <a:t>0,4 hay cierta relación (por decir algo... la cosa es un poco más complicada: observaciones anómalas,...)</a:t>
            </a:r>
          </a:p>
          <a:p>
            <a:pPr marL="369888" indent="-369888" defTabSz="987425">
              <a:lnSpc>
                <a:spcPct val="90000"/>
              </a:lnSpc>
            </a:pPr>
            <a:endParaRPr lang="es-ES" sz="2100"/>
          </a:p>
          <a:p>
            <a:pPr marL="801688" lvl="1" indent="-307975" defTabSz="987425">
              <a:lnSpc>
                <a:spcPct val="90000"/>
              </a:lnSpc>
            </a:pPr>
            <a:endParaRPr lang="es-ES" sz="1900"/>
          </a:p>
          <a:p>
            <a:pPr marL="369888" indent="-369888" defTabSz="987425">
              <a:lnSpc>
                <a:spcPct val="90000"/>
              </a:lnSpc>
            </a:pPr>
            <a:endParaRPr lang="es-ES" sz="19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5787"/>
          </a:xfrm>
        </p:spPr>
        <p:txBody>
          <a:bodyPr/>
          <a:lstStyle/>
          <a:p>
            <a:r>
              <a:rPr lang="es-ES" sz="3200" b="1"/>
              <a:t>Regresión</a:t>
            </a:r>
            <a:r>
              <a:rPr lang="es-ES_tradnl" sz="3200" b="1"/>
              <a:t> lineal simple</a:t>
            </a:r>
            <a:endParaRPr lang="es-ES" sz="3200" b="1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1125538"/>
            <a:ext cx="8739187" cy="53514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/>
              <a:t>El análisis de regresión sirve para predecir una medida en función de otra medida (o varias</a:t>
            </a:r>
            <a:r>
              <a:rPr lang="es-ES_tradnl" sz="2800"/>
              <a:t>: regresión múltiple</a:t>
            </a:r>
            <a:r>
              <a:rPr lang="es-ES" sz="2800"/>
              <a:t>).</a:t>
            </a:r>
            <a:endParaRPr lang="es-ES_tradnl" sz="2800"/>
          </a:p>
          <a:p>
            <a:pPr>
              <a:lnSpc>
                <a:spcPct val="90000"/>
              </a:lnSpc>
            </a:pPr>
            <a:endParaRPr lang="es-ES" sz="2800"/>
          </a:p>
          <a:p>
            <a:pPr lvl="1">
              <a:lnSpc>
                <a:spcPct val="90000"/>
              </a:lnSpc>
            </a:pPr>
            <a:r>
              <a:rPr lang="es-ES" sz="2400"/>
              <a:t>Y = </a:t>
            </a:r>
            <a:r>
              <a:rPr lang="es-ES" sz="2400" b="1"/>
              <a:t>Variable dependiente</a:t>
            </a:r>
          </a:p>
          <a:p>
            <a:pPr lvl="2">
              <a:lnSpc>
                <a:spcPct val="90000"/>
              </a:lnSpc>
            </a:pPr>
            <a:r>
              <a:rPr lang="es-ES" sz="2000"/>
              <a:t>predicha</a:t>
            </a:r>
            <a:r>
              <a:rPr lang="es-ES_tradnl" sz="2000"/>
              <a:t>, medida, es una variable aleatoria</a:t>
            </a:r>
            <a:endParaRPr lang="es-ES" sz="2000"/>
          </a:p>
          <a:p>
            <a:pPr lvl="2">
              <a:lnSpc>
                <a:spcPct val="90000"/>
              </a:lnSpc>
            </a:pPr>
            <a:r>
              <a:rPr lang="es-ES" sz="2000"/>
              <a:t>explicada</a:t>
            </a:r>
          </a:p>
          <a:p>
            <a:pPr lvl="1">
              <a:lnSpc>
                <a:spcPct val="90000"/>
              </a:lnSpc>
            </a:pPr>
            <a:r>
              <a:rPr lang="es-ES" sz="2400"/>
              <a:t>X = </a:t>
            </a:r>
            <a:r>
              <a:rPr lang="es-ES" sz="2400" b="1"/>
              <a:t>Variable independiente</a:t>
            </a:r>
          </a:p>
          <a:p>
            <a:pPr lvl="2">
              <a:lnSpc>
                <a:spcPct val="90000"/>
              </a:lnSpc>
            </a:pPr>
            <a:r>
              <a:rPr lang="es-ES" sz="2000"/>
              <a:t>predictora</a:t>
            </a:r>
            <a:r>
              <a:rPr lang="es-ES_tradnl" sz="2000"/>
              <a:t>, controlada, no es una variable aleatoria.</a:t>
            </a:r>
            <a:endParaRPr lang="es-ES" sz="2000"/>
          </a:p>
          <a:p>
            <a:pPr lvl="2">
              <a:lnSpc>
                <a:spcPct val="90000"/>
              </a:lnSpc>
            </a:pPr>
            <a:r>
              <a:rPr lang="es-ES" sz="2000"/>
              <a:t> explicativa</a:t>
            </a:r>
          </a:p>
          <a:p>
            <a:pPr lvl="1">
              <a:lnSpc>
                <a:spcPct val="90000"/>
              </a:lnSpc>
            </a:pPr>
            <a:r>
              <a:rPr lang="es-ES" sz="2400"/>
              <a:t>¿Es posible descubrir una relación?</a:t>
            </a:r>
          </a:p>
          <a:p>
            <a:pPr lvl="2">
              <a:lnSpc>
                <a:spcPct val="90000"/>
              </a:lnSpc>
            </a:pPr>
            <a:r>
              <a:rPr lang="es-ES" sz="2000"/>
              <a:t> Y = f(X) + error</a:t>
            </a:r>
          </a:p>
          <a:p>
            <a:pPr lvl="3">
              <a:lnSpc>
                <a:spcPct val="90000"/>
              </a:lnSpc>
            </a:pPr>
            <a:r>
              <a:rPr lang="es-ES" sz="1800"/>
              <a:t>f es una función de un tipo determinado</a:t>
            </a:r>
          </a:p>
          <a:p>
            <a:pPr lvl="3">
              <a:lnSpc>
                <a:spcPct val="90000"/>
              </a:lnSpc>
            </a:pPr>
            <a:r>
              <a:rPr lang="es-ES" sz="1800"/>
              <a:t>el error es aleatorio, pequeño, y no depende de X</a:t>
            </a:r>
          </a:p>
          <a:p>
            <a:pPr lvl="3">
              <a:lnSpc>
                <a:spcPct val="90000"/>
              </a:lnSpc>
            </a:pPr>
            <a:endParaRPr lang="es-E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85787"/>
          </a:xfrm>
        </p:spPr>
        <p:txBody>
          <a:bodyPr/>
          <a:lstStyle/>
          <a:p>
            <a:r>
              <a:rPr lang="es-ES" sz="3200" b="1"/>
              <a:t>Regresión</a:t>
            </a:r>
            <a:r>
              <a:rPr lang="es-ES_tradnl" sz="3200" b="1"/>
              <a:t> lineal simple</a:t>
            </a:r>
            <a:endParaRPr lang="es-ES" sz="3200" b="1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981075"/>
            <a:ext cx="8375650" cy="5543550"/>
          </a:xfrm>
        </p:spPr>
        <p:txBody>
          <a:bodyPr/>
          <a:lstStyle/>
          <a:p>
            <a:pPr lvl="3">
              <a:lnSpc>
                <a:spcPct val="80000"/>
              </a:lnSpc>
              <a:buFontTx/>
              <a:buNone/>
            </a:pPr>
            <a:endParaRPr lang="es-ES" sz="1600"/>
          </a:p>
          <a:p>
            <a:pPr>
              <a:lnSpc>
                <a:spcPct val="80000"/>
              </a:lnSpc>
            </a:pPr>
            <a:r>
              <a:rPr lang="es-ES" sz="2400"/>
              <a:t>El ejemplo del estudio de la altura en grupos familiares de Pearson es del tipo que desarrollaremos en el resto del tema.</a:t>
            </a:r>
          </a:p>
          <a:p>
            <a:pPr>
              <a:lnSpc>
                <a:spcPct val="80000"/>
              </a:lnSpc>
            </a:pPr>
            <a:endParaRPr lang="es-ES" sz="2400"/>
          </a:p>
          <a:p>
            <a:pPr lvl="1">
              <a:lnSpc>
                <a:spcPct val="80000"/>
              </a:lnSpc>
            </a:pPr>
            <a:r>
              <a:rPr lang="es-ES" sz="2000"/>
              <a:t>Altura del hijo = 85cm + </a:t>
            </a:r>
            <a:r>
              <a:rPr lang="es-ES" sz="2000" b="1">
                <a:solidFill>
                  <a:srgbClr val="CC3300"/>
                </a:solidFill>
              </a:rPr>
              <a:t>0,5</a:t>
            </a:r>
            <a:r>
              <a:rPr lang="es-ES" sz="2000"/>
              <a:t> altura del padre  (Y = 85 + 0,5 X)</a:t>
            </a:r>
          </a:p>
          <a:p>
            <a:pPr lvl="2">
              <a:lnSpc>
                <a:spcPct val="80000"/>
              </a:lnSpc>
            </a:pPr>
            <a:endParaRPr lang="es-ES" sz="1800"/>
          </a:p>
          <a:p>
            <a:pPr lvl="2">
              <a:lnSpc>
                <a:spcPct val="80000"/>
              </a:lnSpc>
            </a:pPr>
            <a:r>
              <a:rPr lang="es-ES" sz="1800"/>
              <a:t>Si el padre mide 200cm ¿cuánto mide el hijo?</a:t>
            </a:r>
          </a:p>
          <a:p>
            <a:pPr lvl="3">
              <a:lnSpc>
                <a:spcPct val="80000"/>
              </a:lnSpc>
            </a:pPr>
            <a:r>
              <a:rPr lang="es-ES" sz="1600"/>
              <a:t>Se espera (predice) 85 + 0,5x200=185 cm.</a:t>
            </a:r>
          </a:p>
          <a:p>
            <a:pPr lvl="4">
              <a:lnSpc>
                <a:spcPct val="80000"/>
              </a:lnSpc>
            </a:pPr>
            <a:r>
              <a:rPr lang="es-ES" sz="1600"/>
              <a:t>Alto, pero no tanto como el padre. Regresa a la media.</a:t>
            </a:r>
          </a:p>
          <a:p>
            <a:pPr lvl="4">
              <a:lnSpc>
                <a:spcPct val="80000"/>
              </a:lnSpc>
            </a:pPr>
            <a:endParaRPr lang="es-ES" sz="1600"/>
          </a:p>
          <a:p>
            <a:pPr lvl="2">
              <a:lnSpc>
                <a:spcPct val="80000"/>
              </a:lnSpc>
            </a:pPr>
            <a:r>
              <a:rPr lang="es-ES" sz="1800"/>
              <a:t>Si el padre mide 120cm ¿cuánto mide el hijo?</a:t>
            </a:r>
          </a:p>
          <a:p>
            <a:pPr lvl="3">
              <a:lnSpc>
                <a:spcPct val="80000"/>
              </a:lnSpc>
            </a:pPr>
            <a:r>
              <a:rPr lang="es-ES" sz="1600"/>
              <a:t>Se espera (predice) 85 + 0,5x120=145 cm.</a:t>
            </a:r>
          </a:p>
          <a:p>
            <a:pPr lvl="4">
              <a:lnSpc>
                <a:spcPct val="80000"/>
              </a:lnSpc>
            </a:pPr>
            <a:r>
              <a:rPr lang="es-ES" sz="1600"/>
              <a:t>Bajo, pero no tanto como el padre. Regresa a la media.</a:t>
            </a:r>
          </a:p>
          <a:p>
            <a:pPr lvl="4">
              <a:lnSpc>
                <a:spcPct val="80000"/>
              </a:lnSpc>
            </a:pPr>
            <a:endParaRPr lang="es-ES" sz="1600"/>
          </a:p>
          <a:p>
            <a:pPr>
              <a:lnSpc>
                <a:spcPct val="80000"/>
              </a:lnSpc>
            </a:pPr>
            <a:r>
              <a:rPr lang="es-ES" sz="2400"/>
              <a:t>Es decir, nos interesaremos por </a:t>
            </a:r>
            <a:r>
              <a:rPr lang="es-ES" sz="2400">
                <a:solidFill>
                  <a:srgbClr val="CC3300"/>
                </a:solidFill>
              </a:rPr>
              <a:t>modelos de regresión lineal simple</a:t>
            </a:r>
            <a:r>
              <a:rPr lang="es-ES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6912"/>
          </a:xfrm>
        </p:spPr>
        <p:txBody>
          <a:bodyPr/>
          <a:lstStyle/>
          <a:p>
            <a:r>
              <a:rPr lang="es-ES" sz="3200" b="1"/>
              <a:t>Modelo de regresión lineal simple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052513"/>
            <a:ext cx="8308975" cy="5653087"/>
          </a:xfrm>
        </p:spPr>
        <p:txBody>
          <a:bodyPr/>
          <a:lstStyle/>
          <a:p>
            <a:pPr marL="369888" indent="-369888" defTabSz="987425"/>
            <a:r>
              <a:rPr lang="es-ES" sz="2400"/>
              <a:t>En el modelo de </a:t>
            </a:r>
            <a:r>
              <a:rPr lang="es-ES" sz="2400">
                <a:solidFill>
                  <a:srgbClr val="CC3300"/>
                </a:solidFill>
              </a:rPr>
              <a:t>regresión lineal simple</a:t>
            </a:r>
            <a:r>
              <a:rPr lang="es-ES" sz="2400"/>
              <a:t>, dado dos variables</a:t>
            </a:r>
          </a:p>
          <a:p>
            <a:pPr marL="801688" lvl="1" indent="-307975" defTabSz="987425"/>
            <a:r>
              <a:rPr lang="es-ES" sz="1900"/>
              <a:t>Y (dependiente)</a:t>
            </a:r>
          </a:p>
          <a:p>
            <a:pPr marL="801688" lvl="1" indent="-307975" defTabSz="987425"/>
            <a:r>
              <a:rPr lang="es-ES" sz="1900"/>
              <a:t>X (independiente, explicativa)</a:t>
            </a:r>
          </a:p>
          <a:p>
            <a:pPr marL="801688" lvl="1" indent="-307975" defTabSz="987425"/>
            <a:endParaRPr lang="es-ES" sz="1900"/>
          </a:p>
          <a:p>
            <a:pPr marL="369888" indent="-369888" defTabSz="987425"/>
            <a:r>
              <a:rPr lang="es-ES" sz="2400"/>
              <a:t>buscamos encontrar una función de X </a:t>
            </a:r>
            <a:r>
              <a:rPr lang="es-ES" sz="2400" i="1">
                <a:solidFill>
                  <a:srgbClr val="0066FF"/>
                </a:solidFill>
              </a:rPr>
              <a:t>muy simple (lineal)</a:t>
            </a:r>
            <a:r>
              <a:rPr lang="es-ES" sz="2400"/>
              <a:t> que nos permita aproximar Y mediante</a:t>
            </a:r>
          </a:p>
          <a:p>
            <a:pPr marL="801688" lvl="1" indent="-307975" defTabSz="987425"/>
            <a:r>
              <a:rPr lang="es-ES" sz="2500">
                <a:solidFill>
                  <a:srgbClr val="CC3300"/>
                </a:solidFill>
              </a:rPr>
              <a:t>Ŷ = b</a:t>
            </a:r>
            <a:r>
              <a:rPr lang="es-ES" sz="2500" baseline="-25000">
                <a:solidFill>
                  <a:srgbClr val="CC3300"/>
                </a:solidFill>
              </a:rPr>
              <a:t>0</a:t>
            </a:r>
            <a:r>
              <a:rPr lang="es-ES" sz="2500">
                <a:solidFill>
                  <a:srgbClr val="CC3300"/>
                </a:solidFill>
              </a:rPr>
              <a:t> + b</a:t>
            </a:r>
            <a:r>
              <a:rPr lang="es-ES" sz="2500" baseline="-25000">
                <a:solidFill>
                  <a:srgbClr val="CC3300"/>
                </a:solidFill>
              </a:rPr>
              <a:t>1</a:t>
            </a:r>
            <a:r>
              <a:rPr lang="es-ES" sz="2500">
                <a:solidFill>
                  <a:srgbClr val="CC3300"/>
                </a:solidFill>
              </a:rPr>
              <a:t>X</a:t>
            </a:r>
          </a:p>
          <a:p>
            <a:pPr marL="1235075" lvl="2" indent="-247650" defTabSz="987425"/>
            <a:r>
              <a:rPr lang="es-ES" sz="1800">
                <a:solidFill>
                  <a:srgbClr val="CC3300"/>
                </a:solidFill>
              </a:rPr>
              <a:t>b</a:t>
            </a:r>
            <a:r>
              <a:rPr lang="es-ES" sz="1800" baseline="-25000">
                <a:solidFill>
                  <a:srgbClr val="CC3300"/>
                </a:solidFill>
              </a:rPr>
              <a:t>0</a:t>
            </a:r>
            <a:r>
              <a:rPr lang="es-ES" sz="1800"/>
              <a:t> </a:t>
            </a:r>
            <a:r>
              <a:rPr lang="es-ES" sz="1800">
                <a:solidFill>
                  <a:srgbClr val="339933"/>
                </a:solidFill>
              </a:rPr>
              <a:t>(ordenada en el origen, constante)</a:t>
            </a:r>
          </a:p>
          <a:p>
            <a:pPr marL="1235075" lvl="2" indent="-247650" defTabSz="987425"/>
            <a:r>
              <a:rPr lang="es-ES" sz="1800">
                <a:solidFill>
                  <a:srgbClr val="CC3300"/>
                </a:solidFill>
              </a:rPr>
              <a:t>b</a:t>
            </a:r>
            <a:r>
              <a:rPr lang="es-ES" sz="1800" baseline="-25000">
                <a:solidFill>
                  <a:srgbClr val="CC3300"/>
                </a:solidFill>
              </a:rPr>
              <a:t>1</a:t>
            </a:r>
            <a:r>
              <a:rPr lang="es-ES" sz="1800"/>
              <a:t> </a:t>
            </a:r>
            <a:r>
              <a:rPr lang="es-ES" sz="1800">
                <a:solidFill>
                  <a:srgbClr val="339933"/>
                </a:solidFill>
              </a:rPr>
              <a:t>(pendiente de la recta)</a:t>
            </a:r>
          </a:p>
          <a:p>
            <a:pPr marL="1235075" lvl="2" indent="-247650" defTabSz="987425"/>
            <a:endParaRPr lang="es-ES" sz="1800">
              <a:solidFill>
                <a:srgbClr val="339933"/>
              </a:solidFill>
            </a:endParaRPr>
          </a:p>
          <a:p>
            <a:pPr marL="369888" indent="-369888" defTabSz="987425"/>
            <a:r>
              <a:rPr lang="es-ES" sz="2400"/>
              <a:t>Y e Ŷ rara vez coincidirán por muy bueno que sea el modelo de regresión. A la cantidad</a:t>
            </a:r>
          </a:p>
          <a:p>
            <a:pPr marL="801688" lvl="1" indent="-307975" defTabSz="987425"/>
            <a:r>
              <a:rPr lang="es-ES" sz="1900"/>
              <a:t> </a:t>
            </a:r>
            <a:r>
              <a:rPr lang="es-ES" sz="2500">
                <a:solidFill>
                  <a:srgbClr val="CC3300"/>
                </a:solidFill>
              </a:rPr>
              <a:t>e</a:t>
            </a:r>
            <a:r>
              <a:rPr lang="es-ES_tradnl" sz="2500">
                <a:solidFill>
                  <a:srgbClr val="CC3300"/>
                </a:solidFill>
              </a:rPr>
              <a:t> </a:t>
            </a:r>
            <a:r>
              <a:rPr lang="es-ES" sz="2500">
                <a:solidFill>
                  <a:srgbClr val="CC3300"/>
                </a:solidFill>
              </a:rPr>
              <a:t>=</a:t>
            </a:r>
            <a:r>
              <a:rPr lang="es-ES_tradnl" sz="2500">
                <a:solidFill>
                  <a:srgbClr val="CC3300"/>
                </a:solidFill>
              </a:rPr>
              <a:t> </a:t>
            </a:r>
            <a:r>
              <a:rPr lang="es-ES" sz="2500">
                <a:solidFill>
                  <a:srgbClr val="CC3300"/>
                </a:solidFill>
              </a:rPr>
              <a:t>Y-Ŷ</a:t>
            </a:r>
            <a:r>
              <a:rPr lang="es-ES" sz="1900"/>
              <a:t> se le denomina </a:t>
            </a:r>
            <a:r>
              <a:rPr lang="es-ES" sz="1900">
                <a:solidFill>
                  <a:srgbClr val="CC3300"/>
                </a:solidFill>
              </a:rPr>
              <a:t>residuo</a:t>
            </a:r>
            <a:r>
              <a:rPr lang="es-ES" sz="1900"/>
              <a:t> o </a:t>
            </a:r>
            <a:r>
              <a:rPr lang="es-ES" sz="1900">
                <a:solidFill>
                  <a:srgbClr val="CC3300"/>
                </a:solidFill>
              </a:rPr>
              <a:t>error residual</a:t>
            </a:r>
            <a:r>
              <a:rPr lang="es-ES" sz="19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434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269875" y="2873375"/>
          <a:ext cx="8540750" cy="3679825"/>
        </p:xfrm>
        <a:graphic>
          <a:graphicData uri="http://schemas.openxmlformats.org/presentationml/2006/ole">
            <p:oleObj spid="_x0000_s146434" name="Gráfico" r:id="rId4" imgW="5438851" imgH="2343302" progId="Excel.Chart.8">
              <p:embed/>
            </p:oleObj>
          </a:graphicData>
        </a:graphic>
      </p:graphicFrame>
      <p:sp>
        <p:nvSpPr>
          <p:cNvPr id="146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0850" y="228600"/>
            <a:ext cx="8242300" cy="2192338"/>
          </a:xfrm>
        </p:spPr>
        <p:txBody>
          <a:bodyPr/>
          <a:lstStyle/>
          <a:p>
            <a:pPr marL="369888" indent="-369888" defTabSz="987425">
              <a:lnSpc>
                <a:spcPct val="90000"/>
              </a:lnSpc>
            </a:pPr>
            <a:r>
              <a:rPr lang="es-ES" sz="2400"/>
              <a:t>En el ejemplo de Pearson y las alturas, él encontró:</a:t>
            </a:r>
          </a:p>
          <a:p>
            <a:pPr marL="801688" lvl="1" indent="-307975" defTabSz="987425">
              <a:lnSpc>
                <a:spcPct val="90000"/>
              </a:lnSpc>
            </a:pPr>
            <a:r>
              <a:rPr lang="es-ES">
                <a:solidFill>
                  <a:srgbClr val="CC3300"/>
                </a:solidFill>
              </a:rPr>
              <a:t>Ŷ = b</a:t>
            </a:r>
            <a:r>
              <a:rPr lang="es-ES" baseline="-25000">
                <a:solidFill>
                  <a:srgbClr val="CC3300"/>
                </a:solidFill>
              </a:rPr>
              <a:t>0</a:t>
            </a:r>
            <a:r>
              <a:rPr lang="es-ES">
                <a:solidFill>
                  <a:srgbClr val="CC3300"/>
                </a:solidFill>
              </a:rPr>
              <a:t> + b</a:t>
            </a:r>
            <a:r>
              <a:rPr lang="es-ES" baseline="-25000">
                <a:solidFill>
                  <a:srgbClr val="CC3300"/>
                </a:solidFill>
              </a:rPr>
              <a:t>1</a:t>
            </a:r>
            <a:r>
              <a:rPr lang="es-ES">
                <a:solidFill>
                  <a:srgbClr val="CC3300"/>
                </a:solidFill>
              </a:rPr>
              <a:t>X</a:t>
            </a:r>
            <a:endParaRPr lang="es-ES_tradnl">
              <a:solidFill>
                <a:srgbClr val="CC3300"/>
              </a:solidFill>
            </a:endParaRPr>
          </a:p>
          <a:p>
            <a:pPr marL="801688" lvl="1" indent="-307975" defTabSz="987425">
              <a:lnSpc>
                <a:spcPct val="90000"/>
              </a:lnSpc>
            </a:pPr>
            <a:endParaRPr lang="es-ES">
              <a:solidFill>
                <a:srgbClr val="CC3300"/>
              </a:solidFill>
            </a:endParaRPr>
          </a:p>
          <a:p>
            <a:pPr marL="1235075" lvl="2" indent="-247650" defTabSz="987425">
              <a:lnSpc>
                <a:spcPct val="90000"/>
              </a:lnSpc>
            </a:pPr>
            <a:r>
              <a:rPr lang="es-ES" sz="1800">
                <a:solidFill>
                  <a:srgbClr val="0066FF"/>
                </a:solidFill>
              </a:rPr>
              <a:t>b</a:t>
            </a:r>
            <a:r>
              <a:rPr lang="es-ES" sz="1800" baseline="-25000">
                <a:solidFill>
                  <a:srgbClr val="0066FF"/>
                </a:solidFill>
              </a:rPr>
              <a:t>0</a:t>
            </a:r>
            <a:r>
              <a:rPr lang="es-ES_tradnl" sz="1800" baseline="-25000">
                <a:solidFill>
                  <a:srgbClr val="0066FF"/>
                </a:solidFill>
              </a:rPr>
              <a:t> </a:t>
            </a:r>
            <a:r>
              <a:rPr lang="es-ES" sz="1800">
                <a:solidFill>
                  <a:srgbClr val="0066FF"/>
                </a:solidFill>
              </a:rPr>
              <a:t>=</a:t>
            </a:r>
            <a:r>
              <a:rPr lang="es-ES_tradnl" sz="1800">
                <a:solidFill>
                  <a:srgbClr val="0066FF"/>
                </a:solidFill>
              </a:rPr>
              <a:t> </a:t>
            </a:r>
            <a:r>
              <a:rPr lang="es-ES" sz="1800">
                <a:solidFill>
                  <a:srgbClr val="0066FF"/>
                </a:solidFill>
              </a:rPr>
              <a:t>85</a:t>
            </a:r>
            <a:r>
              <a:rPr lang="es-ES" sz="1800"/>
              <a:t> cm (No interpretar como altura de un hijo cuyo padre mide 0 cm </a:t>
            </a:r>
            <a:r>
              <a:rPr lang="es-ES" sz="1800">
                <a:solidFill>
                  <a:srgbClr val="0066FF"/>
                </a:solidFill>
              </a:rPr>
              <a:t>¡Extrapolación salvaje!</a:t>
            </a:r>
            <a:r>
              <a:rPr lang="es-ES_tradnl" sz="1800">
                <a:solidFill>
                  <a:srgbClr val="0066FF"/>
                </a:solidFill>
              </a:rPr>
              <a:t>)</a:t>
            </a:r>
            <a:endParaRPr lang="es-ES" sz="1800">
              <a:solidFill>
                <a:srgbClr val="0066FF"/>
              </a:solidFill>
            </a:endParaRPr>
          </a:p>
          <a:p>
            <a:pPr marL="1235075" lvl="2" indent="-247650" defTabSz="987425">
              <a:lnSpc>
                <a:spcPct val="90000"/>
              </a:lnSpc>
            </a:pPr>
            <a:r>
              <a:rPr lang="es-ES" sz="1800">
                <a:solidFill>
                  <a:srgbClr val="0066FF"/>
                </a:solidFill>
              </a:rPr>
              <a:t>b</a:t>
            </a:r>
            <a:r>
              <a:rPr lang="es-ES" sz="1800" baseline="-25000">
                <a:solidFill>
                  <a:srgbClr val="0066FF"/>
                </a:solidFill>
              </a:rPr>
              <a:t>1</a:t>
            </a:r>
            <a:r>
              <a:rPr lang="es-ES" sz="1800">
                <a:solidFill>
                  <a:srgbClr val="0066FF"/>
                </a:solidFill>
              </a:rPr>
              <a:t>=</a:t>
            </a:r>
            <a:r>
              <a:rPr lang="es-ES_tradnl" sz="1800">
                <a:solidFill>
                  <a:srgbClr val="0066FF"/>
                </a:solidFill>
              </a:rPr>
              <a:t> </a:t>
            </a:r>
            <a:r>
              <a:rPr lang="es-ES" sz="1800">
                <a:solidFill>
                  <a:srgbClr val="0066FF"/>
                </a:solidFill>
              </a:rPr>
              <a:t>0,5</a:t>
            </a:r>
            <a:r>
              <a:rPr lang="es-ES" sz="1800"/>
              <a:t> (En media el hijo gana 0,5 cm por cada cm del padre.)</a:t>
            </a:r>
          </a:p>
          <a:p>
            <a:pPr marL="369888" indent="-369888" defTabSz="987425">
              <a:lnSpc>
                <a:spcPct val="90000"/>
              </a:lnSpc>
            </a:pPr>
            <a:endParaRPr lang="es-ES" sz="2400"/>
          </a:p>
        </p:txBody>
      </p:sp>
      <p:sp>
        <p:nvSpPr>
          <p:cNvPr id="146436" name="Line 4"/>
          <p:cNvSpPr>
            <a:spLocks noChangeShapeType="1"/>
          </p:cNvSpPr>
          <p:nvPr/>
        </p:nvSpPr>
        <p:spPr bwMode="auto">
          <a:xfrm flipV="1">
            <a:off x="1781175" y="3038475"/>
            <a:ext cx="6578600" cy="18002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6437" name="AutoShape 5"/>
          <p:cNvSpPr>
            <a:spLocks/>
          </p:cNvSpPr>
          <p:nvPr/>
        </p:nvSpPr>
        <p:spPr bwMode="auto">
          <a:xfrm>
            <a:off x="1846263" y="4838700"/>
            <a:ext cx="133350" cy="1152525"/>
          </a:xfrm>
          <a:prstGeom prst="rightBrace">
            <a:avLst>
              <a:gd name="adj1" fmla="val 7202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6438" name="Text Box 6"/>
          <p:cNvSpPr txBox="1">
            <a:spLocks noChangeArrowheads="1"/>
          </p:cNvSpPr>
          <p:nvPr/>
        </p:nvSpPr>
        <p:spPr bwMode="auto">
          <a:xfrm>
            <a:off x="2028825" y="5205413"/>
            <a:ext cx="1211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>
                <a:solidFill>
                  <a:srgbClr val="0066FF"/>
                </a:solidFill>
              </a:rPr>
              <a:t>b</a:t>
            </a:r>
            <a:r>
              <a:rPr lang="es-ES" sz="1900" baseline="-25000">
                <a:solidFill>
                  <a:srgbClr val="0066FF"/>
                </a:solidFill>
              </a:rPr>
              <a:t>0</a:t>
            </a:r>
            <a:r>
              <a:rPr lang="es-ES" sz="1900">
                <a:solidFill>
                  <a:srgbClr val="0066FF"/>
                </a:solidFill>
              </a:rPr>
              <a:t>=85 cm</a:t>
            </a:r>
          </a:p>
        </p:txBody>
      </p:sp>
      <p:sp>
        <p:nvSpPr>
          <p:cNvPr id="146439" name="Line 7"/>
          <p:cNvSpPr>
            <a:spLocks noChangeShapeType="1"/>
          </p:cNvSpPr>
          <p:nvPr/>
        </p:nvSpPr>
        <p:spPr bwMode="auto">
          <a:xfrm flipV="1">
            <a:off x="2909888" y="3830638"/>
            <a:ext cx="1862137" cy="5032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3224213" y="3621088"/>
            <a:ext cx="88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>
                <a:solidFill>
                  <a:srgbClr val="0066FF"/>
                </a:solidFill>
              </a:rPr>
              <a:t>b</a:t>
            </a:r>
            <a:r>
              <a:rPr lang="es-ES" sz="1900" baseline="-25000">
                <a:solidFill>
                  <a:srgbClr val="0066FF"/>
                </a:solidFill>
              </a:rPr>
              <a:t>1</a:t>
            </a:r>
            <a:r>
              <a:rPr lang="es-ES" sz="1900">
                <a:solidFill>
                  <a:srgbClr val="0066FF"/>
                </a:solidFill>
              </a:rPr>
              <a:t>=0,5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7458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269875" y="2616200"/>
          <a:ext cx="8540750" cy="3679825"/>
        </p:xfrm>
        <a:graphic>
          <a:graphicData uri="http://schemas.openxmlformats.org/presentationml/2006/ole">
            <p:oleObj spid="_x0000_s147458" name="Gráfico" r:id="rId4" imgW="5438851" imgH="2343302" progId="Excel.Chart.8">
              <p:embed/>
            </p:oleObj>
          </a:graphicData>
        </a:graphic>
      </p:graphicFrame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0850" y="549275"/>
            <a:ext cx="8242300" cy="1871663"/>
          </a:xfrm>
        </p:spPr>
        <p:txBody>
          <a:bodyPr/>
          <a:lstStyle/>
          <a:p>
            <a:pPr marL="369888" indent="-369888" defTabSz="987425"/>
            <a:r>
              <a:rPr lang="es-ES" sz="2400"/>
              <a:t>La relación entre las variables no es exacta. Es natural preguntarse entonces:</a:t>
            </a:r>
          </a:p>
          <a:p>
            <a:pPr marL="801688" lvl="1" indent="-307975" defTabSz="987425"/>
            <a:r>
              <a:rPr lang="es-ES" sz="2000"/>
              <a:t> Cuál es la </a:t>
            </a:r>
            <a:r>
              <a:rPr lang="es-ES" sz="2000">
                <a:solidFill>
                  <a:srgbClr val="0066FF"/>
                </a:solidFill>
              </a:rPr>
              <a:t>mejor recta</a:t>
            </a:r>
            <a:r>
              <a:rPr lang="es-ES" sz="2000"/>
              <a:t> que sirve para predecir los valores de Y en función de los de X</a:t>
            </a:r>
          </a:p>
          <a:p>
            <a:pPr marL="801688" lvl="1" indent="-307975" defTabSz="987425"/>
            <a:r>
              <a:rPr lang="es-ES" sz="2000">
                <a:solidFill>
                  <a:srgbClr val="0066FF"/>
                </a:solidFill>
              </a:rPr>
              <a:t>Qué error cometemos</a:t>
            </a:r>
            <a:r>
              <a:rPr lang="es-ES" sz="2000"/>
              <a:t> con dicha aproximación </a:t>
            </a:r>
            <a:r>
              <a:rPr lang="es-ES" sz="2000">
                <a:solidFill>
                  <a:srgbClr val="0066FF"/>
                </a:solidFill>
              </a:rPr>
              <a:t>(residual)</a:t>
            </a:r>
            <a:r>
              <a:rPr lang="es-ES" sz="2000"/>
              <a:t>.</a:t>
            </a:r>
          </a:p>
        </p:txBody>
      </p:sp>
      <p:sp>
        <p:nvSpPr>
          <p:cNvPr id="147460" name="Line 4"/>
          <p:cNvSpPr>
            <a:spLocks noChangeShapeType="1"/>
          </p:cNvSpPr>
          <p:nvPr/>
        </p:nvSpPr>
        <p:spPr bwMode="auto">
          <a:xfrm flipV="1">
            <a:off x="1781175" y="2781300"/>
            <a:ext cx="6578600" cy="18002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7461" name="AutoShape 5"/>
          <p:cNvSpPr>
            <a:spLocks/>
          </p:cNvSpPr>
          <p:nvPr/>
        </p:nvSpPr>
        <p:spPr bwMode="auto">
          <a:xfrm>
            <a:off x="1846263" y="4581525"/>
            <a:ext cx="133350" cy="1152525"/>
          </a:xfrm>
          <a:prstGeom prst="rightBrace">
            <a:avLst>
              <a:gd name="adj1" fmla="val 7202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2028825" y="4948238"/>
            <a:ext cx="1117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>
                <a:solidFill>
                  <a:srgbClr val="0066FF"/>
                </a:solidFill>
              </a:rPr>
              <a:t>b</a:t>
            </a:r>
            <a:r>
              <a:rPr lang="es-ES" sz="1900" baseline="-25000">
                <a:solidFill>
                  <a:srgbClr val="0066FF"/>
                </a:solidFill>
              </a:rPr>
              <a:t>0</a:t>
            </a:r>
            <a:r>
              <a:rPr lang="es-ES" sz="1900">
                <a:solidFill>
                  <a:srgbClr val="0066FF"/>
                </a:solidFill>
              </a:rPr>
              <a:t>=85 cm</a:t>
            </a:r>
          </a:p>
        </p:txBody>
      </p:sp>
      <p:sp>
        <p:nvSpPr>
          <p:cNvPr id="147463" name="Line 7"/>
          <p:cNvSpPr>
            <a:spLocks noChangeShapeType="1"/>
          </p:cNvSpPr>
          <p:nvPr/>
        </p:nvSpPr>
        <p:spPr bwMode="auto">
          <a:xfrm flipV="1">
            <a:off x="2909888" y="3573463"/>
            <a:ext cx="1862137" cy="5032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3224213" y="3363913"/>
            <a:ext cx="8207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>
                <a:solidFill>
                  <a:srgbClr val="0066FF"/>
                </a:solidFill>
              </a:rPr>
              <a:t>b</a:t>
            </a:r>
            <a:r>
              <a:rPr lang="es-ES" sz="1900" baseline="-25000">
                <a:solidFill>
                  <a:srgbClr val="0066FF"/>
                </a:solidFill>
              </a:rPr>
              <a:t>1</a:t>
            </a:r>
            <a:r>
              <a:rPr lang="es-ES" sz="1900">
                <a:solidFill>
                  <a:srgbClr val="0066FF"/>
                </a:solidFill>
              </a:rPr>
              <a:t>=0,5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240588" cy="696912"/>
          </a:xfrm>
        </p:spPr>
        <p:txBody>
          <a:bodyPr/>
          <a:lstStyle/>
          <a:p>
            <a:r>
              <a:rPr lang="es-ES" sz="3200" b="1"/>
              <a:t>Estudio conjunto de dos variables</a:t>
            </a:r>
            <a:r>
              <a:rPr lang="es-ES_tradnl" sz="3200" b="1"/>
              <a:t> aleatorias</a:t>
            </a:r>
            <a:endParaRPr lang="es-ES" sz="3200" b="1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0850" y="1524000"/>
            <a:ext cx="6315075" cy="54006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1800"/>
              <a:t>A la derecha tenemos una posible manera de recoger los datos obtenido observando dos variables </a:t>
            </a:r>
            <a:r>
              <a:rPr lang="es-ES_tradnl" sz="1800"/>
              <a:t>aleatorias </a:t>
            </a:r>
            <a:r>
              <a:rPr lang="es-ES" sz="1800"/>
              <a:t>en varios individuos de una muestra.</a:t>
            </a:r>
          </a:p>
          <a:p>
            <a:pPr>
              <a:lnSpc>
                <a:spcPct val="80000"/>
              </a:lnSpc>
            </a:pPr>
            <a:endParaRPr lang="es-ES" sz="1800"/>
          </a:p>
          <a:p>
            <a:pPr lvl="1">
              <a:lnSpc>
                <a:spcPct val="80000"/>
              </a:lnSpc>
            </a:pPr>
            <a:r>
              <a:rPr lang="es-ES" sz="1600"/>
              <a:t>En cada </a:t>
            </a:r>
            <a:r>
              <a:rPr lang="es-ES" sz="1600">
                <a:solidFill>
                  <a:srgbClr val="0066FF"/>
                </a:solidFill>
              </a:rPr>
              <a:t>fila</a:t>
            </a:r>
            <a:r>
              <a:rPr lang="es-ES" sz="1600"/>
              <a:t> tenemos los datos de un individuo</a:t>
            </a:r>
          </a:p>
          <a:p>
            <a:pPr lvl="1">
              <a:lnSpc>
                <a:spcPct val="80000"/>
              </a:lnSpc>
            </a:pPr>
            <a:endParaRPr lang="es-ES" sz="1600"/>
          </a:p>
          <a:p>
            <a:pPr lvl="1">
              <a:lnSpc>
                <a:spcPct val="80000"/>
              </a:lnSpc>
            </a:pPr>
            <a:r>
              <a:rPr lang="es-ES" sz="1600"/>
              <a:t>Cada </a:t>
            </a:r>
            <a:r>
              <a:rPr lang="es-ES" sz="1600">
                <a:solidFill>
                  <a:srgbClr val="0066FF"/>
                </a:solidFill>
              </a:rPr>
              <a:t>columna</a:t>
            </a:r>
            <a:r>
              <a:rPr lang="es-ES" sz="1600"/>
              <a:t> representa los valores que toma una variable </a:t>
            </a:r>
            <a:r>
              <a:rPr lang="es-ES_tradnl" sz="1600"/>
              <a:t>aleatoria </a:t>
            </a:r>
            <a:r>
              <a:rPr lang="es-ES" sz="1600"/>
              <a:t>sobre los mismos.</a:t>
            </a:r>
          </a:p>
          <a:p>
            <a:pPr lvl="1">
              <a:lnSpc>
                <a:spcPct val="80000"/>
              </a:lnSpc>
            </a:pPr>
            <a:endParaRPr lang="es-ES" sz="1600"/>
          </a:p>
          <a:p>
            <a:pPr lvl="1">
              <a:lnSpc>
                <a:spcPct val="80000"/>
              </a:lnSpc>
            </a:pPr>
            <a:r>
              <a:rPr lang="es-ES" sz="1600"/>
              <a:t>Las individuos no se muestran en </a:t>
            </a:r>
            <a:r>
              <a:rPr lang="es-ES" sz="1600">
                <a:solidFill>
                  <a:srgbClr val="0066FF"/>
                </a:solidFill>
              </a:rPr>
              <a:t>ningún orden</a:t>
            </a:r>
            <a:r>
              <a:rPr lang="es-ES" sz="1600"/>
              <a:t> particular.</a:t>
            </a:r>
          </a:p>
          <a:p>
            <a:pPr>
              <a:lnSpc>
                <a:spcPct val="80000"/>
              </a:lnSpc>
            </a:pPr>
            <a:endParaRPr lang="es-ES" sz="1800"/>
          </a:p>
          <a:p>
            <a:pPr>
              <a:lnSpc>
                <a:spcPct val="80000"/>
              </a:lnSpc>
            </a:pPr>
            <a:r>
              <a:rPr lang="es-ES" sz="1800"/>
              <a:t>Dichas observaciones pueden ser representadas en un </a:t>
            </a:r>
            <a:r>
              <a:rPr lang="es-ES" sz="1800" b="1">
                <a:solidFill>
                  <a:srgbClr val="CC3300"/>
                </a:solidFill>
              </a:rPr>
              <a:t>diagrama de dispersión</a:t>
            </a:r>
            <a:r>
              <a:rPr lang="es-ES" sz="1800"/>
              <a:t> (‘</a:t>
            </a:r>
            <a:r>
              <a:rPr lang="es-ES" sz="1800" i="1"/>
              <a:t>scatterplot</a:t>
            </a:r>
            <a:r>
              <a:rPr lang="es-ES" sz="1800"/>
              <a:t>’). En ellos, cada individuos es un punto cuyas coordenadas son los valores de las variables.</a:t>
            </a:r>
          </a:p>
          <a:p>
            <a:pPr>
              <a:lnSpc>
                <a:spcPct val="80000"/>
              </a:lnSpc>
            </a:pPr>
            <a:endParaRPr lang="es-ES" sz="1800"/>
          </a:p>
          <a:p>
            <a:pPr>
              <a:lnSpc>
                <a:spcPct val="80000"/>
              </a:lnSpc>
            </a:pPr>
            <a:r>
              <a:rPr lang="es-ES" sz="1800"/>
              <a:t>Nuestro objetivo será intentar </a:t>
            </a:r>
            <a:r>
              <a:rPr lang="es-ES" sz="1800">
                <a:solidFill>
                  <a:srgbClr val="339933"/>
                </a:solidFill>
              </a:rPr>
              <a:t>reconocer</a:t>
            </a:r>
            <a:r>
              <a:rPr lang="es-ES" sz="1800"/>
              <a:t> a partir del mismo si hay </a:t>
            </a:r>
            <a:r>
              <a:rPr lang="es-ES" sz="1800">
                <a:solidFill>
                  <a:srgbClr val="339933"/>
                </a:solidFill>
              </a:rPr>
              <a:t>relación</a:t>
            </a:r>
            <a:r>
              <a:rPr lang="es-ES" sz="1800"/>
              <a:t> entre las variables, de qué </a:t>
            </a:r>
            <a:r>
              <a:rPr lang="es-ES" sz="1800">
                <a:solidFill>
                  <a:srgbClr val="339933"/>
                </a:solidFill>
              </a:rPr>
              <a:t>tipo</a:t>
            </a:r>
            <a:r>
              <a:rPr lang="es-ES" sz="1800"/>
              <a:t>, y si es posible </a:t>
            </a:r>
            <a:r>
              <a:rPr lang="es-ES" sz="1800">
                <a:solidFill>
                  <a:srgbClr val="339933"/>
                </a:solidFill>
              </a:rPr>
              <a:t>predecir</a:t>
            </a:r>
            <a:r>
              <a:rPr lang="es-ES" sz="1800"/>
              <a:t> el valor de una de ellas en función de la otra.</a:t>
            </a:r>
          </a:p>
        </p:txBody>
      </p:sp>
      <p:graphicFrame>
        <p:nvGraphicFramePr>
          <p:cNvPr id="129028" name="Group 4"/>
          <p:cNvGraphicFramePr>
            <a:graphicFrameLocks noGrp="1"/>
          </p:cNvGraphicFramePr>
          <p:nvPr>
            <p:ph sz="quarter" idx="2"/>
          </p:nvPr>
        </p:nvGraphicFramePr>
        <p:xfrm>
          <a:off x="6899275" y="1628775"/>
          <a:ext cx="1855788" cy="3474720"/>
        </p:xfrm>
        <a:graphic>
          <a:graphicData uri="http://schemas.openxmlformats.org/drawingml/2006/table">
            <a:tbl>
              <a:tblPr/>
              <a:tblGrid>
                <a:gridCol w="925513"/>
                <a:gridCol w="930275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Altura en cm.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Peso en Kg.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162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154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78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171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169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176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163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</a:t>
                      </a:r>
                      <a:endParaRPr kumimoji="0" lang="es-E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088">
                <a:tc>
                  <a:txBody>
                    <a:bodyPr/>
                    <a:lstStyle/>
                    <a:p>
                      <a:pPr marL="0" marR="0" lvl="0" indent="0" algn="ctr" defTabSz="9874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74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0050" name="Object 2"/>
          <p:cNvGraphicFramePr>
            <a:graphicFrameLocks noChangeAspect="1"/>
          </p:cNvGraphicFramePr>
          <p:nvPr>
            <p:ph idx="1"/>
          </p:nvPr>
        </p:nvGraphicFramePr>
        <p:xfrm>
          <a:off x="0" y="2173288"/>
          <a:ext cx="8958263" cy="4608512"/>
        </p:xfrm>
        <a:graphic>
          <a:graphicData uri="http://schemas.openxmlformats.org/presentationml/2006/ole">
            <p:oleObj spid="_x0000_s130050" name="Gráfico" r:id="rId4" imgW="5505602" imgH="2600249" progId="Excel.Chart.8">
              <p:embed/>
            </p:oleObj>
          </a:graphicData>
        </a:graphic>
      </p:graphicFrame>
      <p:sp>
        <p:nvSpPr>
          <p:cNvPr id="13005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696912"/>
          </a:xfrm>
        </p:spPr>
        <p:txBody>
          <a:bodyPr/>
          <a:lstStyle/>
          <a:p>
            <a:r>
              <a:rPr lang="es-ES" sz="3200" b="1"/>
              <a:t>Diagramas de dispersión o nube de puntos</a:t>
            </a: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6765925" y="3541713"/>
            <a:ext cx="265113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6899275" y="3829050"/>
            <a:ext cx="0" cy="2233613"/>
          </a:xfrm>
          <a:prstGeom prst="line">
            <a:avLst/>
          </a:prstGeom>
          <a:noFill/>
          <a:ln w="9525" cap="rnd">
            <a:solidFill>
              <a:srgbClr val="0066FF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 flipH="1">
            <a:off x="784225" y="3686175"/>
            <a:ext cx="5981700" cy="0"/>
          </a:xfrm>
          <a:prstGeom prst="line">
            <a:avLst/>
          </a:prstGeom>
          <a:noFill/>
          <a:ln w="9525" cap="rnd">
            <a:solidFill>
              <a:srgbClr val="0066FF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0055" name="Oval 7"/>
          <p:cNvSpPr>
            <a:spLocks noChangeArrowheads="1"/>
          </p:cNvSpPr>
          <p:nvPr/>
        </p:nvSpPr>
        <p:spPr bwMode="auto">
          <a:xfrm>
            <a:off x="3376613" y="4908550"/>
            <a:ext cx="265112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0056" name="Line 8"/>
          <p:cNvSpPr>
            <a:spLocks noChangeShapeType="1"/>
          </p:cNvSpPr>
          <p:nvPr/>
        </p:nvSpPr>
        <p:spPr bwMode="auto">
          <a:xfrm>
            <a:off x="3508375" y="5197475"/>
            <a:ext cx="0" cy="865188"/>
          </a:xfrm>
          <a:prstGeom prst="line">
            <a:avLst/>
          </a:prstGeom>
          <a:noFill/>
          <a:ln w="9525" cap="rnd">
            <a:solidFill>
              <a:srgbClr val="0066FF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0057" name="Line 9"/>
          <p:cNvSpPr>
            <a:spLocks noChangeShapeType="1"/>
          </p:cNvSpPr>
          <p:nvPr/>
        </p:nvSpPr>
        <p:spPr bwMode="auto">
          <a:xfrm flipH="1">
            <a:off x="784225" y="5053013"/>
            <a:ext cx="2592388" cy="0"/>
          </a:xfrm>
          <a:prstGeom prst="line">
            <a:avLst/>
          </a:prstGeom>
          <a:noFill/>
          <a:ln w="9525" cap="rnd">
            <a:solidFill>
              <a:srgbClr val="0066FF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 rot="16200000">
            <a:off x="6376988" y="4841875"/>
            <a:ext cx="1689100" cy="381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 b="1">
                <a:solidFill>
                  <a:srgbClr val="CC3300"/>
                </a:solidFill>
              </a:rPr>
              <a:t>Mide 187 cm.</a:t>
            </a:r>
          </a:p>
        </p:txBody>
      </p:sp>
      <p:sp>
        <p:nvSpPr>
          <p:cNvPr id="130059" name="Text Box 11"/>
          <p:cNvSpPr txBox="1">
            <a:spLocks noChangeArrowheads="1"/>
          </p:cNvSpPr>
          <p:nvPr/>
        </p:nvSpPr>
        <p:spPr bwMode="auto">
          <a:xfrm>
            <a:off x="3575050" y="5270500"/>
            <a:ext cx="1689100" cy="381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 b="1">
                <a:solidFill>
                  <a:srgbClr val="CC3300"/>
                </a:solidFill>
              </a:rPr>
              <a:t>Mide 161 cm.</a:t>
            </a:r>
          </a:p>
        </p:txBody>
      </p:sp>
      <p:sp>
        <p:nvSpPr>
          <p:cNvPr id="130060" name="Text Box 12"/>
          <p:cNvSpPr txBox="1">
            <a:spLocks noChangeArrowheads="1"/>
          </p:cNvSpPr>
          <p:nvPr/>
        </p:nvSpPr>
        <p:spPr bwMode="auto">
          <a:xfrm>
            <a:off x="3175000" y="3232150"/>
            <a:ext cx="1501775" cy="381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 b="1">
                <a:solidFill>
                  <a:srgbClr val="CC3300"/>
                </a:solidFill>
              </a:rPr>
              <a:t>Pesa 76 kg.</a:t>
            </a:r>
          </a:p>
        </p:txBody>
      </p:sp>
      <p:sp>
        <p:nvSpPr>
          <p:cNvPr id="130061" name="Text Box 13"/>
          <p:cNvSpPr txBox="1">
            <a:spLocks noChangeArrowheads="1"/>
          </p:cNvSpPr>
          <p:nvPr/>
        </p:nvSpPr>
        <p:spPr bwMode="auto">
          <a:xfrm>
            <a:off x="1447800" y="4621213"/>
            <a:ext cx="1501775" cy="381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 b="1">
                <a:solidFill>
                  <a:srgbClr val="CC3300"/>
                </a:solidFill>
              </a:rPr>
              <a:t>Pesa 50 kg.</a:t>
            </a:r>
          </a:p>
        </p:txBody>
      </p:sp>
      <p:sp>
        <p:nvSpPr>
          <p:cNvPr id="130062" name="Text Box 14"/>
          <p:cNvSpPr txBox="1">
            <a:spLocks noChangeArrowheads="1"/>
          </p:cNvSpPr>
          <p:nvPr/>
        </p:nvSpPr>
        <p:spPr bwMode="auto">
          <a:xfrm>
            <a:off x="184150" y="1103313"/>
            <a:ext cx="8593138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/>
            <a:r>
              <a:rPr lang="es-ES" sz="1900"/>
              <a:t>Tenemos las alturas y los pesos de 30 individuos representados en un diagrama de dispersión.</a:t>
            </a:r>
            <a:r>
              <a:rPr lang="es-ES_tradnl" sz="1900"/>
              <a:t> Cada punto es un valor particular de la variable </a:t>
            </a:r>
          </a:p>
          <a:p>
            <a:pPr defTabSz="987425"/>
            <a:r>
              <a:rPr lang="es-ES_tradnl" sz="1900"/>
              <a:t>aleatoria bidimensional (X, Y).</a:t>
            </a:r>
            <a:endParaRPr lang="es-ES" sz="19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30050" grpId="0" animBg="0"/>
      <p:bldP spid="130052" grpId="0" animBg="1"/>
      <p:bldP spid="130053" grpId="0" animBg="1"/>
      <p:bldP spid="130054" grpId="0" animBg="1"/>
      <p:bldP spid="130055" grpId="0" animBg="1"/>
      <p:bldP spid="130056" grpId="0" animBg="1"/>
      <p:bldP spid="130057" grpId="0" animBg="1"/>
      <p:bldP spid="130058" grpId="0" animBg="1" autoUpdateAnimBg="0"/>
      <p:bldP spid="130059" grpId="0" animBg="1" autoUpdateAnimBg="0"/>
      <p:bldP spid="130060" grpId="0" animBg="1" autoUpdateAnimBg="0"/>
      <p:bldP spid="130061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074" name="Object 2"/>
          <p:cNvGraphicFramePr>
            <a:graphicFrameLocks noChangeAspect="1"/>
          </p:cNvGraphicFramePr>
          <p:nvPr>
            <p:ph idx="1"/>
          </p:nvPr>
        </p:nvGraphicFramePr>
        <p:xfrm>
          <a:off x="0" y="1844675"/>
          <a:ext cx="8958263" cy="4608513"/>
        </p:xfrm>
        <a:graphic>
          <a:graphicData uri="http://schemas.openxmlformats.org/presentationml/2006/ole">
            <p:oleObj spid="_x0000_s131074" name="Gráfico" r:id="rId4" imgW="5505602" imgH="2600249" progId="Excel.Chart.8">
              <p:embed/>
            </p:oleObj>
          </a:graphicData>
        </a:graphic>
      </p:graphicFrame>
      <p:sp>
        <p:nvSpPr>
          <p:cNvPr id="1310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6912"/>
          </a:xfrm>
        </p:spPr>
        <p:txBody>
          <a:bodyPr/>
          <a:lstStyle/>
          <a:p>
            <a:r>
              <a:rPr lang="es-ES" sz="3200" b="1"/>
              <a:t>Relación entre variables</a:t>
            </a: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184150" y="1103313"/>
            <a:ext cx="85931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/>
            <a:r>
              <a:rPr lang="es-ES" sz="1900"/>
              <a:t>Tenemos las alturas y los pesos de 30 individuos representados en un diagrama de dispersión.</a:t>
            </a:r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 rot="-1540274">
            <a:off x="784225" y="2997200"/>
            <a:ext cx="58547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/>
            <a:r>
              <a:rPr lang="es-ES" sz="2500"/>
              <a:t>Parece que el </a:t>
            </a:r>
            <a:r>
              <a:rPr lang="es-ES" sz="2500">
                <a:solidFill>
                  <a:srgbClr val="339933"/>
                </a:solidFill>
              </a:rPr>
              <a:t>peso</a:t>
            </a:r>
            <a:r>
              <a:rPr lang="es-ES" sz="2500"/>
              <a:t> </a:t>
            </a:r>
            <a:r>
              <a:rPr lang="es-ES" sz="2500">
                <a:solidFill>
                  <a:srgbClr val="CC3300"/>
                </a:solidFill>
              </a:rPr>
              <a:t>aumenta</a:t>
            </a:r>
            <a:r>
              <a:rPr lang="es-ES" sz="2500"/>
              <a:t> con la </a:t>
            </a:r>
            <a:r>
              <a:rPr lang="es-ES" sz="2500">
                <a:solidFill>
                  <a:srgbClr val="339933"/>
                </a:solidFill>
              </a:rPr>
              <a:t>altura</a:t>
            </a:r>
          </a:p>
        </p:txBody>
      </p:sp>
      <p:sp>
        <p:nvSpPr>
          <p:cNvPr id="131078" name="Line 6"/>
          <p:cNvSpPr>
            <a:spLocks noChangeShapeType="1"/>
          </p:cNvSpPr>
          <p:nvPr/>
        </p:nvSpPr>
        <p:spPr bwMode="auto">
          <a:xfrm flipV="1">
            <a:off x="1514475" y="2420938"/>
            <a:ext cx="5915025" cy="2663825"/>
          </a:xfrm>
          <a:prstGeom prst="line">
            <a:avLst/>
          </a:prstGeom>
          <a:noFill/>
          <a:ln w="9525" cap="rnd">
            <a:solidFill>
              <a:srgbClr val="0066FF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7" grpId="0" autoUpdateAnimBg="0"/>
      <p:bldP spid="1310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098" name="Object 2"/>
          <p:cNvGraphicFramePr>
            <a:graphicFrameLocks noChangeAspect="1"/>
          </p:cNvGraphicFramePr>
          <p:nvPr>
            <p:ph idx="1"/>
          </p:nvPr>
        </p:nvGraphicFramePr>
        <p:xfrm>
          <a:off x="57150" y="1916113"/>
          <a:ext cx="8902700" cy="4537075"/>
        </p:xfrm>
        <a:graphic>
          <a:graphicData uri="http://schemas.openxmlformats.org/presentationml/2006/ole">
            <p:oleObj spid="_x0000_s132098" name="Gráfico" r:id="rId4" imgW="5419649" imgH="2305202" progId="Excel.Chart.8">
              <p:embed/>
            </p:oleObj>
          </a:graphicData>
        </a:graphic>
      </p:graphicFrame>
      <p:sp>
        <p:nvSpPr>
          <p:cNvPr id="13209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696912"/>
          </a:xfrm>
        </p:spPr>
        <p:txBody>
          <a:bodyPr/>
          <a:lstStyle/>
          <a:p>
            <a:pPr algn="l"/>
            <a:r>
              <a:rPr lang="es-ES" sz="3200" b="1"/>
              <a:t>Predicción de una variable en función de </a:t>
            </a:r>
            <a:r>
              <a:rPr lang="es-ES_tradnl" sz="3200" b="1"/>
              <a:t>o</a:t>
            </a:r>
            <a:r>
              <a:rPr lang="es-ES" sz="3200" b="1"/>
              <a:t>tra</a:t>
            </a: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184150" y="1103313"/>
            <a:ext cx="85931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/>
            <a:r>
              <a:rPr lang="es-ES" sz="1900"/>
              <a:t>Aparentemente el peso aumenta 10Kg por cada 10 cm de altura... </a:t>
            </a:r>
            <a:r>
              <a:rPr lang="es-ES_tradnl" sz="1900"/>
              <a:t>O</a:t>
            </a:r>
            <a:r>
              <a:rPr lang="es-ES" sz="1900"/>
              <a:t> sea,</a:t>
            </a:r>
          </a:p>
          <a:p>
            <a:pPr defTabSz="987425"/>
            <a:r>
              <a:rPr lang="es-ES" sz="1900"/>
              <a:t>el peso aumenta en una unidad por cada unidad de altura.</a:t>
            </a:r>
          </a:p>
        </p:txBody>
      </p:sp>
      <p:sp>
        <p:nvSpPr>
          <p:cNvPr id="132101" name="Line 5"/>
          <p:cNvSpPr>
            <a:spLocks noChangeShapeType="1"/>
          </p:cNvSpPr>
          <p:nvPr/>
        </p:nvSpPr>
        <p:spPr bwMode="auto">
          <a:xfrm flipV="1">
            <a:off x="1514475" y="2492375"/>
            <a:ext cx="5915025" cy="2592388"/>
          </a:xfrm>
          <a:prstGeom prst="line">
            <a:avLst/>
          </a:prstGeom>
          <a:noFill/>
          <a:ln w="9525" cap="rnd">
            <a:solidFill>
              <a:srgbClr val="0066FF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V="1">
            <a:off x="3376613" y="4292600"/>
            <a:ext cx="0" cy="1368425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 flipH="1">
            <a:off x="849313" y="4221163"/>
            <a:ext cx="25273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2104" name="Line 8"/>
          <p:cNvSpPr>
            <a:spLocks noChangeShapeType="1"/>
          </p:cNvSpPr>
          <p:nvPr/>
        </p:nvSpPr>
        <p:spPr bwMode="auto">
          <a:xfrm flipV="1">
            <a:off x="4638675" y="3789363"/>
            <a:ext cx="0" cy="1944687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2105" name="Line 9"/>
          <p:cNvSpPr>
            <a:spLocks noChangeShapeType="1"/>
          </p:cNvSpPr>
          <p:nvPr/>
        </p:nvSpPr>
        <p:spPr bwMode="auto">
          <a:xfrm flipH="1">
            <a:off x="784225" y="3716338"/>
            <a:ext cx="3787775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2106" name="AutoShape 10"/>
          <p:cNvSpPr>
            <a:spLocks noChangeArrowheads="1"/>
          </p:cNvSpPr>
          <p:nvPr/>
        </p:nvSpPr>
        <p:spPr bwMode="auto">
          <a:xfrm flipH="1">
            <a:off x="3441700" y="3789363"/>
            <a:ext cx="1130300" cy="503237"/>
          </a:xfrm>
          <a:prstGeom prst="rtTriangle">
            <a:avLst/>
          </a:prstGeom>
          <a:solidFill>
            <a:srgbClr val="FF0000">
              <a:alpha val="2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2107" name="Text Box 11"/>
          <p:cNvSpPr txBox="1">
            <a:spLocks noChangeArrowheads="1"/>
          </p:cNvSpPr>
          <p:nvPr/>
        </p:nvSpPr>
        <p:spPr bwMode="auto">
          <a:xfrm>
            <a:off x="3575050" y="4941888"/>
            <a:ext cx="865188" cy="381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 b="1">
                <a:solidFill>
                  <a:srgbClr val="CC3300"/>
                </a:solidFill>
              </a:rPr>
              <a:t>10 cm.</a:t>
            </a:r>
          </a:p>
        </p:txBody>
      </p:sp>
      <p:sp>
        <p:nvSpPr>
          <p:cNvPr id="132108" name="Text Box 12"/>
          <p:cNvSpPr txBox="1">
            <a:spLocks noChangeArrowheads="1"/>
          </p:cNvSpPr>
          <p:nvPr/>
        </p:nvSpPr>
        <p:spPr bwMode="auto">
          <a:xfrm>
            <a:off x="1182688" y="3789363"/>
            <a:ext cx="803275" cy="3810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87425"/>
            <a:r>
              <a:rPr lang="es-ES" sz="1900" b="1">
                <a:solidFill>
                  <a:srgbClr val="CC3300"/>
                </a:solidFill>
              </a:rPr>
              <a:t>10 kg.</a:t>
            </a:r>
          </a:p>
        </p:txBody>
      </p:sp>
      <p:sp>
        <p:nvSpPr>
          <p:cNvPr id="132109" name="AutoShape 13"/>
          <p:cNvSpPr>
            <a:spLocks noChangeArrowheads="1"/>
          </p:cNvSpPr>
          <p:nvPr/>
        </p:nvSpPr>
        <p:spPr bwMode="auto">
          <a:xfrm flipH="1">
            <a:off x="4705350" y="3213100"/>
            <a:ext cx="1130300" cy="503238"/>
          </a:xfrm>
          <a:prstGeom prst="rtTriangle">
            <a:avLst/>
          </a:prstGeom>
          <a:solidFill>
            <a:srgbClr val="FF0000">
              <a:alpha val="2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2110" name="AutoShape 14"/>
          <p:cNvSpPr>
            <a:spLocks noChangeArrowheads="1"/>
          </p:cNvSpPr>
          <p:nvPr/>
        </p:nvSpPr>
        <p:spPr bwMode="auto">
          <a:xfrm flipH="1">
            <a:off x="5900738" y="2708275"/>
            <a:ext cx="1130300" cy="503238"/>
          </a:xfrm>
          <a:prstGeom prst="rtTriangle">
            <a:avLst/>
          </a:prstGeom>
          <a:solidFill>
            <a:srgbClr val="FF0000">
              <a:alpha val="2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2111" name="Line 15"/>
          <p:cNvSpPr>
            <a:spLocks noChangeShapeType="1"/>
          </p:cNvSpPr>
          <p:nvPr/>
        </p:nvSpPr>
        <p:spPr bwMode="auto">
          <a:xfrm>
            <a:off x="3441700" y="5516563"/>
            <a:ext cx="11303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2112" name="Line 16"/>
          <p:cNvSpPr>
            <a:spLocks noChangeShapeType="1"/>
          </p:cNvSpPr>
          <p:nvPr/>
        </p:nvSpPr>
        <p:spPr bwMode="auto">
          <a:xfrm flipV="1">
            <a:off x="982663" y="3789363"/>
            <a:ext cx="0" cy="3603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13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autoUpdateAnimBg="0"/>
      <p:bldP spid="132101" grpId="0" animBg="1"/>
      <p:bldP spid="132102" grpId="0" animBg="1"/>
      <p:bldP spid="132103" grpId="0" animBg="1"/>
      <p:bldP spid="132104" grpId="0" animBg="1"/>
      <p:bldP spid="132105" grpId="0" animBg="1"/>
      <p:bldP spid="132106" grpId="0" animBg="1"/>
      <p:bldP spid="132107" grpId="0" animBg="1" autoUpdateAnimBg="0"/>
      <p:bldP spid="132108" grpId="0" animBg="1" autoUpdateAnimBg="0"/>
      <p:bldP spid="132109" grpId="0" animBg="1"/>
      <p:bldP spid="132110" grpId="0" animBg="1"/>
      <p:bldP spid="132111" grpId="0" animBg="1"/>
      <p:bldP spid="1321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22" name="Group 2"/>
          <p:cNvGrpSpPr>
            <a:grpSpLocks noChangeAspect="1"/>
          </p:cNvGrpSpPr>
          <p:nvPr/>
        </p:nvGrpSpPr>
        <p:grpSpPr bwMode="auto">
          <a:xfrm>
            <a:off x="517525" y="981075"/>
            <a:ext cx="3933825" cy="2017713"/>
            <a:chOff x="347" y="618"/>
            <a:chExt cx="2685" cy="1271"/>
          </a:xfrm>
        </p:grpSpPr>
        <p:sp>
          <p:nvSpPr>
            <p:cNvPr id="133123" name="AutoShape 3"/>
            <p:cNvSpPr>
              <a:spLocks noChangeAspect="1" noChangeArrowheads="1" noTextEdit="1"/>
            </p:cNvSpPr>
            <p:nvPr/>
          </p:nvSpPr>
          <p:spPr bwMode="auto">
            <a:xfrm>
              <a:off x="347" y="618"/>
              <a:ext cx="2685" cy="1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24" name="Rectangle 4"/>
            <p:cNvSpPr>
              <a:spLocks noChangeArrowheads="1"/>
            </p:cNvSpPr>
            <p:nvPr/>
          </p:nvSpPr>
          <p:spPr bwMode="auto">
            <a:xfrm>
              <a:off x="370" y="641"/>
              <a:ext cx="2634" cy="122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25" name="Rectangle 5"/>
            <p:cNvSpPr>
              <a:spLocks noChangeArrowheads="1"/>
            </p:cNvSpPr>
            <p:nvPr/>
          </p:nvSpPr>
          <p:spPr bwMode="auto">
            <a:xfrm>
              <a:off x="570" y="711"/>
              <a:ext cx="2351" cy="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26" name="Rectangle 6"/>
            <p:cNvSpPr>
              <a:spLocks noChangeArrowheads="1"/>
            </p:cNvSpPr>
            <p:nvPr/>
          </p:nvSpPr>
          <p:spPr bwMode="auto">
            <a:xfrm>
              <a:off x="570" y="711"/>
              <a:ext cx="2351" cy="988"/>
            </a:xfrm>
            <a:prstGeom prst="rect">
              <a:avLst/>
            </a:prstGeom>
            <a:noFill/>
            <a:ln w="7938">
              <a:solidFill>
                <a:srgbClr val="80808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27" name="Line 7"/>
            <p:cNvSpPr>
              <a:spLocks noChangeShapeType="1"/>
            </p:cNvSpPr>
            <p:nvPr/>
          </p:nvSpPr>
          <p:spPr bwMode="auto">
            <a:xfrm>
              <a:off x="570" y="711"/>
              <a:ext cx="1" cy="9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28" name="Line 8"/>
            <p:cNvSpPr>
              <a:spLocks noChangeShapeType="1"/>
            </p:cNvSpPr>
            <p:nvPr/>
          </p:nvSpPr>
          <p:spPr bwMode="auto">
            <a:xfrm>
              <a:off x="546" y="1699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29" name="Line 9"/>
            <p:cNvSpPr>
              <a:spLocks noChangeShapeType="1"/>
            </p:cNvSpPr>
            <p:nvPr/>
          </p:nvSpPr>
          <p:spPr bwMode="auto">
            <a:xfrm>
              <a:off x="546" y="1536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0" name="Line 10"/>
            <p:cNvSpPr>
              <a:spLocks noChangeShapeType="1"/>
            </p:cNvSpPr>
            <p:nvPr/>
          </p:nvSpPr>
          <p:spPr bwMode="auto">
            <a:xfrm>
              <a:off x="546" y="1369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1" name="Line 11"/>
            <p:cNvSpPr>
              <a:spLocks noChangeShapeType="1"/>
            </p:cNvSpPr>
            <p:nvPr/>
          </p:nvSpPr>
          <p:spPr bwMode="auto">
            <a:xfrm>
              <a:off x="546" y="1207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2" name="Line 12"/>
            <p:cNvSpPr>
              <a:spLocks noChangeShapeType="1"/>
            </p:cNvSpPr>
            <p:nvPr/>
          </p:nvSpPr>
          <p:spPr bwMode="auto">
            <a:xfrm>
              <a:off x="546" y="1040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3" name="Line 13"/>
            <p:cNvSpPr>
              <a:spLocks noChangeShapeType="1"/>
            </p:cNvSpPr>
            <p:nvPr/>
          </p:nvSpPr>
          <p:spPr bwMode="auto">
            <a:xfrm>
              <a:off x="546" y="878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4" name="Line 14"/>
            <p:cNvSpPr>
              <a:spLocks noChangeShapeType="1"/>
            </p:cNvSpPr>
            <p:nvPr/>
          </p:nvSpPr>
          <p:spPr bwMode="auto">
            <a:xfrm>
              <a:off x="546" y="711"/>
              <a:ext cx="2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5" name="Line 15"/>
            <p:cNvSpPr>
              <a:spLocks noChangeShapeType="1"/>
            </p:cNvSpPr>
            <p:nvPr/>
          </p:nvSpPr>
          <p:spPr bwMode="auto">
            <a:xfrm>
              <a:off x="570" y="1699"/>
              <a:ext cx="235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6" name="Line 16"/>
            <p:cNvSpPr>
              <a:spLocks noChangeShapeType="1"/>
            </p:cNvSpPr>
            <p:nvPr/>
          </p:nvSpPr>
          <p:spPr bwMode="auto">
            <a:xfrm flipV="1">
              <a:off x="570" y="1699"/>
              <a:ext cx="1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7" name="Line 17"/>
            <p:cNvSpPr>
              <a:spLocks noChangeShapeType="1"/>
            </p:cNvSpPr>
            <p:nvPr/>
          </p:nvSpPr>
          <p:spPr bwMode="auto">
            <a:xfrm flipV="1">
              <a:off x="964" y="1699"/>
              <a:ext cx="1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8" name="Line 18"/>
            <p:cNvSpPr>
              <a:spLocks noChangeShapeType="1"/>
            </p:cNvSpPr>
            <p:nvPr/>
          </p:nvSpPr>
          <p:spPr bwMode="auto">
            <a:xfrm flipV="1">
              <a:off x="1353" y="1699"/>
              <a:ext cx="1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39" name="Line 19"/>
            <p:cNvSpPr>
              <a:spLocks noChangeShapeType="1"/>
            </p:cNvSpPr>
            <p:nvPr/>
          </p:nvSpPr>
          <p:spPr bwMode="auto">
            <a:xfrm flipV="1">
              <a:off x="1747" y="1699"/>
              <a:ext cx="1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0" name="Line 20"/>
            <p:cNvSpPr>
              <a:spLocks noChangeShapeType="1"/>
            </p:cNvSpPr>
            <p:nvPr/>
          </p:nvSpPr>
          <p:spPr bwMode="auto">
            <a:xfrm flipV="1">
              <a:off x="2137" y="1699"/>
              <a:ext cx="1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1" name="Line 21"/>
            <p:cNvSpPr>
              <a:spLocks noChangeShapeType="1"/>
            </p:cNvSpPr>
            <p:nvPr/>
          </p:nvSpPr>
          <p:spPr bwMode="auto">
            <a:xfrm flipV="1">
              <a:off x="2531" y="1699"/>
              <a:ext cx="1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2" name="Line 22"/>
            <p:cNvSpPr>
              <a:spLocks noChangeShapeType="1"/>
            </p:cNvSpPr>
            <p:nvPr/>
          </p:nvSpPr>
          <p:spPr bwMode="auto">
            <a:xfrm flipV="1">
              <a:off x="2921" y="1699"/>
              <a:ext cx="1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3" name="Freeform 23"/>
            <p:cNvSpPr>
              <a:spLocks/>
            </p:cNvSpPr>
            <p:nvPr/>
          </p:nvSpPr>
          <p:spPr bwMode="auto">
            <a:xfrm>
              <a:off x="1655" y="1504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4" name="Freeform 24"/>
            <p:cNvSpPr>
              <a:spLocks/>
            </p:cNvSpPr>
            <p:nvPr/>
          </p:nvSpPr>
          <p:spPr bwMode="auto">
            <a:xfrm>
              <a:off x="1418" y="1407"/>
              <a:ext cx="28" cy="27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3"/>
                </a:cxn>
                <a:cxn ang="0">
                  <a:pos x="14" y="27"/>
                </a:cxn>
                <a:cxn ang="0">
                  <a:pos x="0" y="13"/>
                </a:cxn>
                <a:cxn ang="0">
                  <a:pos x="14" y="0"/>
                </a:cxn>
              </a:cxnLst>
              <a:rect l="0" t="0" r="r" b="b"/>
              <a:pathLst>
                <a:path w="28" h="27">
                  <a:moveTo>
                    <a:pt x="14" y="0"/>
                  </a:moveTo>
                  <a:lnTo>
                    <a:pt x="28" y="13"/>
                  </a:lnTo>
                  <a:lnTo>
                    <a:pt x="14" y="27"/>
                  </a:lnTo>
                  <a:lnTo>
                    <a:pt x="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5" name="Freeform 25"/>
            <p:cNvSpPr>
              <a:spLocks/>
            </p:cNvSpPr>
            <p:nvPr/>
          </p:nvSpPr>
          <p:spPr bwMode="auto">
            <a:xfrm>
              <a:off x="1103" y="1133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6" name="Freeform 26"/>
            <p:cNvSpPr>
              <a:spLocks/>
            </p:cNvSpPr>
            <p:nvPr/>
          </p:nvSpPr>
          <p:spPr bwMode="auto">
            <a:xfrm>
              <a:off x="2123" y="1407"/>
              <a:ext cx="28" cy="27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3"/>
                </a:cxn>
                <a:cxn ang="0">
                  <a:pos x="14" y="27"/>
                </a:cxn>
                <a:cxn ang="0">
                  <a:pos x="0" y="13"/>
                </a:cxn>
                <a:cxn ang="0">
                  <a:pos x="14" y="0"/>
                </a:cxn>
              </a:cxnLst>
              <a:rect l="0" t="0" r="r" b="b"/>
              <a:pathLst>
                <a:path w="28" h="27">
                  <a:moveTo>
                    <a:pt x="14" y="0"/>
                  </a:moveTo>
                  <a:lnTo>
                    <a:pt x="28" y="13"/>
                  </a:lnTo>
                  <a:lnTo>
                    <a:pt x="14" y="27"/>
                  </a:lnTo>
                  <a:lnTo>
                    <a:pt x="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7" name="Freeform 27"/>
            <p:cNvSpPr>
              <a:spLocks/>
            </p:cNvSpPr>
            <p:nvPr/>
          </p:nvSpPr>
          <p:spPr bwMode="auto">
            <a:xfrm>
              <a:off x="1261" y="1230"/>
              <a:ext cx="27" cy="2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27" y="14"/>
                </a:cxn>
                <a:cxn ang="0">
                  <a:pos x="13" y="28"/>
                </a:cxn>
                <a:cxn ang="0">
                  <a:pos x="0" y="14"/>
                </a:cxn>
                <a:cxn ang="0">
                  <a:pos x="13" y="0"/>
                </a:cxn>
              </a:cxnLst>
              <a:rect l="0" t="0" r="r" b="b"/>
              <a:pathLst>
                <a:path w="27" h="28">
                  <a:moveTo>
                    <a:pt x="13" y="0"/>
                  </a:moveTo>
                  <a:lnTo>
                    <a:pt x="27" y="14"/>
                  </a:lnTo>
                  <a:lnTo>
                    <a:pt x="13" y="28"/>
                  </a:lnTo>
                  <a:lnTo>
                    <a:pt x="0" y="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8" name="Freeform 28"/>
            <p:cNvSpPr>
              <a:spLocks/>
            </p:cNvSpPr>
            <p:nvPr/>
          </p:nvSpPr>
          <p:spPr bwMode="auto">
            <a:xfrm>
              <a:off x="1771" y="1564"/>
              <a:ext cx="27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7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7" h="28">
                  <a:moveTo>
                    <a:pt x="14" y="0"/>
                  </a:moveTo>
                  <a:lnTo>
                    <a:pt x="27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49" name="Freeform 29"/>
            <p:cNvSpPr>
              <a:spLocks/>
            </p:cNvSpPr>
            <p:nvPr/>
          </p:nvSpPr>
          <p:spPr bwMode="auto">
            <a:xfrm>
              <a:off x="1965" y="1017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0" name="Freeform 30"/>
            <p:cNvSpPr>
              <a:spLocks/>
            </p:cNvSpPr>
            <p:nvPr/>
          </p:nvSpPr>
          <p:spPr bwMode="auto">
            <a:xfrm>
              <a:off x="1455" y="1151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1" name="Freeform 31"/>
            <p:cNvSpPr>
              <a:spLocks/>
            </p:cNvSpPr>
            <p:nvPr/>
          </p:nvSpPr>
          <p:spPr bwMode="auto">
            <a:xfrm>
              <a:off x="1887" y="1625"/>
              <a:ext cx="27" cy="27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27" y="13"/>
                </a:cxn>
                <a:cxn ang="0">
                  <a:pos x="13" y="27"/>
                </a:cxn>
                <a:cxn ang="0">
                  <a:pos x="0" y="13"/>
                </a:cxn>
                <a:cxn ang="0">
                  <a:pos x="13" y="0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lnTo>
                    <a:pt x="27" y="13"/>
                  </a:lnTo>
                  <a:lnTo>
                    <a:pt x="13" y="27"/>
                  </a:lnTo>
                  <a:lnTo>
                    <a:pt x="0" y="1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2" name="Freeform 32"/>
            <p:cNvSpPr>
              <a:spLocks/>
            </p:cNvSpPr>
            <p:nvPr/>
          </p:nvSpPr>
          <p:spPr bwMode="auto">
            <a:xfrm>
              <a:off x="1771" y="864"/>
              <a:ext cx="27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7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7" h="28">
                  <a:moveTo>
                    <a:pt x="14" y="0"/>
                  </a:moveTo>
                  <a:lnTo>
                    <a:pt x="27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3" name="Freeform 33"/>
            <p:cNvSpPr>
              <a:spLocks/>
            </p:cNvSpPr>
            <p:nvPr/>
          </p:nvSpPr>
          <p:spPr bwMode="auto">
            <a:xfrm>
              <a:off x="2438" y="1100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4" name="Freeform 34"/>
            <p:cNvSpPr>
              <a:spLocks/>
            </p:cNvSpPr>
            <p:nvPr/>
          </p:nvSpPr>
          <p:spPr bwMode="auto">
            <a:xfrm>
              <a:off x="1729" y="1439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5" name="Freeform 35"/>
            <p:cNvSpPr>
              <a:spLocks/>
            </p:cNvSpPr>
            <p:nvPr/>
          </p:nvSpPr>
          <p:spPr bwMode="auto">
            <a:xfrm>
              <a:off x="2281" y="1207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6" name="Freeform 36"/>
            <p:cNvSpPr>
              <a:spLocks/>
            </p:cNvSpPr>
            <p:nvPr/>
          </p:nvSpPr>
          <p:spPr bwMode="auto">
            <a:xfrm>
              <a:off x="2007" y="952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7" name="Freeform 37"/>
            <p:cNvSpPr>
              <a:spLocks/>
            </p:cNvSpPr>
            <p:nvPr/>
          </p:nvSpPr>
          <p:spPr bwMode="auto">
            <a:xfrm>
              <a:off x="1887" y="1031"/>
              <a:ext cx="27" cy="2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27" y="14"/>
                </a:cxn>
                <a:cxn ang="0">
                  <a:pos x="13" y="28"/>
                </a:cxn>
                <a:cxn ang="0">
                  <a:pos x="0" y="14"/>
                </a:cxn>
                <a:cxn ang="0">
                  <a:pos x="13" y="0"/>
                </a:cxn>
              </a:cxnLst>
              <a:rect l="0" t="0" r="r" b="b"/>
              <a:pathLst>
                <a:path w="27" h="28">
                  <a:moveTo>
                    <a:pt x="13" y="0"/>
                  </a:moveTo>
                  <a:lnTo>
                    <a:pt x="27" y="14"/>
                  </a:lnTo>
                  <a:lnTo>
                    <a:pt x="13" y="28"/>
                  </a:lnTo>
                  <a:lnTo>
                    <a:pt x="0" y="14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8" name="Freeform 38"/>
            <p:cNvSpPr>
              <a:spLocks/>
            </p:cNvSpPr>
            <p:nvPr/>
          </p:nvSpPr>
          <p:spPr bwMode="auto">
            <a:xfrm>
              <a:off x="2086" y="1147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59" name="Freeform 39"/>
            <p:cNvSpPr>
              <a:spLocks/>
            </p:cNvSpPr>
            <p:nvPr/>
          </p:nvSpPr>
          <p:spPr bwMode="auto">
            <a:xfrm>
              <a:off x="1576" y="1509"/>
              <a:ext cx="28" cy="27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3"/>
                </a:cxn>
                <a:cxn ang="0">
                  <a:pos x="14" y="27"/>
                </a:cxn>
                <a:cxn ang="0">
                  <a:pos x="0" y="13"/>
                </a:cxn>
                <a:cxn ang="0">
                  <a:pos x="14" y="0"/>
                </a:cxn>
              </a:cxnLst>
              <a:rect l="0" t="0" r="r" b="b"/>
              <a:pathLst>
                <a:path w="28" h="27">
                  <a:moveTo>
                    <a:pt x="14" y="0"/>
                  </a:moveTo>
                  <a:lnTo>
                    <a:pt x="28" y="13"/>
                  </a:lnTo>
                  <a:lnTo>
                    <a:pt x="14" y="27"/>
                  </a:lnTo>
                  <a:lnTo>
                    <a:pt x="0" y="1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60" name="Freeform 40"/>
            <p:cNvSpPr>
              <a:spLocks/>
            </p:cNvSpPr>
            <p:nvPr/>
          </p:nvSpPr>
          <p:spPr bwMode="auto">
            <a:xfrm>
              <a:off x="1928" y="1207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61" name="Freeform 41"/>
            <p:cNvSpPr>
              <a:spLocks/>
            </p:cNvSpPr>
            <p:nvPr/>
          </p:nvSpPr>
          <p:spPr bwMode="auto">
            <a:xfrm>
              <a:off x="1418" y="1249"/>
              <a:ext cx="28" cy="2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8" y="14"/>
                </a:cxn>
                <a:cxn ang="0">
                  <a:pos x="14" y="28"/>
                </a:cxn>
                <a:cxn ang="0">
                  <a:pos x="0" y="14"/>
                </a:cxn>
                <a:cxn ang="0">
                  <a:pos x="14" y="0"/>
                </a:cxn>
              </a:cxnLst>
              <a:rect l="0" t="0" r="r" b="b"/>
              <a:pathLst>
                <a:path w="28" h="28">
                  <a:moveTo>
                    <a:pt x="14" y="0"/>
                  </a:moveTo>
                  <a:lnTo>
                    <a:pt x="28" y="14"/>
                  </a:lnTo>
                  <a:lnTo>
                    <a:pt x="14" y="28"/>
                  </a:lnTo>
                  <a:lnTo>
                    <a:pt x="0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80"/>
            </a:solidFill>
            <a:ln w="7938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33162" name="Rectangle 42"/>
            <p:cNvSpPr>
              <a:spLocks noChangeArrowheads="1"/>
            </p:cNvSpPr>
            <p:nvPr/>
          </p:nvSpPr>
          <p:spPr bwMode="auto">
            <a:xfrm>
              <a:off x="639" y="776"/>
              <a:ext cx="655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1300" b="1">
                  <a:solidFill>
                    <a:srgbClr val="000000"/>
                  </a:solidFill>
                </a:rPr>
                <a:t>Incorrelación</a:t>
              </a:r>
              <a:endParaRPr lang="es-ES" sz="1900"/>
            </a:p>
          </p:txBody>
        </p:sp>
        <p:sp>
          <p:nvSpPr>
            <p:cNvPr id="133163" name="Rectangle 43"/>
            <p:cNvSpPr>
              <a:spLocks noChangeArrowheads="1"/>
            </p:cNvSpPr>
            <p:nvPr/>
          </p:nvSpPr>
          <p:spPr bwMode="auto">
            <a:xfrm>
              <a:off x="426" y="1657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30</a:t>
              </a:r>
              <a:endParaRPr lang="es-ES" sz="1900"/>
            </a:p>
          </p:txBody>
        </p:sp>
        <p:sp>
          <p:nvSpPr>
            <p:cNvPr id="133164" name="Rectangle 44"/>
            <p:cNvSpPr>
              <a:spLocks noChangeArrowheads="1"/>
            </p:cNvSpPr>
            <p:nvPr/>
          </p:nvSpPr>
          <p:spPr bwMode="auto">
            <a:xfrm>
              <a:off x="426" y="1495"/>
              <a:ext cx="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80</a:t>
              </a:r>
              <a:endParaRPr lang="es-ES" sz="1900"/>
            </a:p>
          </p:txBody>
        </p:sp>
        <p:sp>
          <p:nvSpPr>
            <p:cNvPr id="133165" name="Rectangle 45"/>
            <p:cNvSpPr>
              <a:spLocks noChangeArrowheads="1"/>
            </p:cNvSpPr>
            <p:nvPr/>
          </p:nvSpPr>
          <p:spPr bwMode="auto">
            <a:xfrm>
              <a:off x="384" y="1328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130</a:t>
              </a:r>
              <a:endParaRPr lang="es-ES" sz="1900"/>
            </a:p>
          </p:txBody>
        </p:sp>
        <p:sp>
          <p:nvSpPr>
            <p:cNvPr id="133166" name="Rectangle 46"/>
            <p:cNvSpPr>
              <a:spLocks noChangeArrowheads="1"/>
            </p:cNvSpPr>
            <p:nvPr/>
          </p:nvSpPr>
          <p:spPr bwMode="auto">
            <a:xfrm>
              <a:off x="384" y="1165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180</a:t>
              </a:r>
              <a:endParaRPr lang="es-ES" sz="1900"/>
            </a:p>
          </p:txBody>
        </p:sp>
        <p:sp>
          <p:nvSpPr>
            <p:cNvPr id="133167" name="Rectangle 47"/>
            <p:cNvSpPr>
              <a:spLocks noChangeArrowheads="1"/>
            </p:cNvSpPr>
            <p:nvPr/>
          </p:nvSpPr>
          <p:spPr bwMode="auto">
            <a:xfrm>
              <a:off x="384" y="998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230</a:t>
              </a:r>
              <a:endParaRPr lang="es-ES" sz="1900"/>
            </a:p>
          </p:txBody>
        </p:sp>
        <p:sp>
          <p:nvSpPr>
            <p:cNvPr id="133168" name="Rectangle 48"/>
            <p:cNvSpPr>
              <a:spLocks noChangeArrowheads="1"/>
            </p:cNvSpPr>
            <p:nvPr/>
          </p:nvSpPr>
          <p:spPr bwMode="auto">
            <a:xfrm>
              <a:off x="384" y="836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280</a:t>
              </a:r>
              <a:endParaRPr lang="es-ES" sz="1900"/>
            </a:p>
          </p:txBody>
        </p:sp>
        <p:sp>
          <p:nvSpPr>
            <p:cNvPr id="133169" name="Rectangle 49"/>
            <p:cNvSpPr>
              <a:spLocks noChangeArrowheads="1"/>
            </p:cNvSpPr>
            <p:nvPr/>
          </p:nvSpPr>
          <p:spPr bwMode="auto">
            <a:xfrm>
              <a:off x="384" y="669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330</a:t>
              </a:r>
              <a:endParaRPr lang="es-ES" sz="1900"/>
            </a:p>
          </p:txBody>
        </p:sp>
        <p:sp>
          <p:nvSpPr>
            <p:cNvPr id="133170" name="Rectangle 50"/>
            <p:cNvSpPr>
              <a:spLocks noChangeArrowheads="1"/>
            </p:cNvSpPr>
            <p:nvPr/>
          </p:nvSpPr>
          <p:spPr bwMode="auto">
            <a:xfrm>
              <a:off x="509" y="1764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140</a:t>
              </a:r>
              <a:endParaRPr lang="es-ES" sz="1900"/>
            </a:p>
          </p:txBody>
        </p:sp>
        <p:sp>
          <p:nvSpPr>
            <p:cNvPr id="133171" name="Rectangle 51"/>
            <p:cNvSpPr>
              <a:spLocks noChangeArrowheads="1"/>
            </p:cNvSpPr>
            <p:nvPr/>
          </p:nvSpPr>
          <p:spPr bwMode="auto">
            <a:xfrm>
              <a:off x="903" y="1764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150</a:t>
              </a:r>
              <a:endParaRPr lang="es-ES" sz="1900"/>
            </a:p>
          </p:txBody>
        </p:sp>
        <p:sp>
          <p:nvSpPr>
            <p:cNvPr id="133172" name="Rectangle 52"/>
            <p:cNvSpPr>
              <a:spLocks noChangeArrowheads="1"/>
            </p:cNvSpPr>
            <p:nvPr/>
          </p:nvSpPr>
          <p:spPr bwMode="auto">
            <a:xfrm>
              <a:off x="1293" y="1764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160</a:t>
              </a:r>
              <a:endParaRPr lang="es-ES" sz="1900"/>
            </a:p>
          </p:txBody>
        </p:sp>
        <p:sp>
          <p:nvSpPr>
            <p:cNvPr id="133173" name="Rectangle 53"/>
            <p:cNvSpPr>
              <a:spLocks noChangeArrowheads="1"/>
            </p:cNvSpPr>
            <p:nvPr/>
          </p:nvSpPr>
          <p:spPr bwMode="auto">
            <a:xfrm>
              <a:off x="1687" y="1764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170</a:t>
              </a:r>
              <a:endParaRPr lang="es-ES" sz="1900"/>
            </a:p>
          </p:txBody>
        </p:sp>
        <p:sp>
          <p:nvSpPr>
            <p:cNvPr id="133174" name="Rectangle 54"/>
            <p:cNvSpPr>
              <a:spLocks noChangeArrowheads="1"/>
            </p:cNvSpPr>
            <p:nvPr/>
          </p:nvSpPr>
          <p:spPr bwMode="auto">
            <a:xfrm>
              <a:off x="2077" y="1764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180</a:t>
              </a:r>
              <a:endParaRPr lang="es-ES" sz="1900"/>
            </a:p>
          </p:txBody>
        </p:sp>
        <p:sp>
          <p:nvSpPr>
            <p:cNvPr id="133175" name="Rectangle 55"/>
            <p:cNvSpPr>
              <a:spLocks noChangeArrowheads="1"/>
            </p:cNvSpPr>
            <p:nvPr/>
          </p:nvSpPr>
          <p:spPr bwMode="auto">
            <a:xfrm>
              <a:off x="2471" y="1764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190</a:t>
              </a:r>
              <a:endParaRPr lang="es-ES" sz="1900"/>
            </a:p>
          </p:txBody>
        </p:sp>
        <p:sp>
          <p:nvSpPr>
            <p:cNvPr id="133176" name="Rectangle 56"/>
            <p:cNvSpPr>
              <a:spLocks noChangeArrowheads="1"/>
            </p:cNvSpPr>
            <p:nvPr/>
          </p:nvSpPr>
          <p:spPr bwMode="auto">
            <a:xfrm>
              <a:off x="2860" y="1764"/>
              <a:ext cx="12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87425"/>
              <a:r>
                <a:rPr lang="es-ES" sz="900">
                  <a:solidFill>
                    <a:srgbClr val="000000"/>
                  </a:solidFill>
                </a:rPr>
                <a:t>200</a:t>
              </a:r>
              <a:endParaRPr lang="es-ES" sz="1900"/>
            </a:p>
          </p:txBody>
        </p:sp>
        <p:sp>
          <p:nvSpPr>
            <p:cNvPr id="133177" name="Rectangle 57"/>
            <p:cNvSpPr>
              <a:spLocks noChangeArrowheads="1"/>
            </p:cNvSpPr>
            <p:nvPr/>
          </p:nvSpPr>
          <p:spPr bwMode="auto">
            <a:xfrm>
              <a:off x="370" y="641"/>
              <a:ext cx="2634" cy="1225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33178" name="Oval 58"/>
          <p:cNvSpPr>
            <a:spLocks noChangeArrowheads="1"/>
          </p:cNvSpPr>
          <p:nvPr/>
        </p:nvSpPr>
        <p:spPr bwMode="auto">
          <a:xfrm>
            <a:off x="849313" y="1052513"/>
            <a:ext cx="11303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79" name="Rectangle 59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458200" cy="585787"/>
          </a:xfrm>
        </p:spPr>
        <p:txBody>
          <a:bodyPr/>
          <a:lstStyle/>
          <a:p>
            <a:r>
              <a:rPr lang="es-ES" sz="3200" b="1"/>
              <a:t>Cómo reconocer relación directa e inversa</a:t>
            </a:r>
          </a:p>
        </p:txBody>
      </p:sp>
      <p:graphicFrame>
        <p:nvGraphicFramePr>
          <p:cNvPr id="133180" name="Object 60"/>
          <p:cNvGraphicFramePr>
            <a:graphicFrameLocks noChangeAspect="1"/>
          </p:cNvGraphicFramePr>
          <p:nvPr>
            <p:ph sz="quarter" idx="2"/>
          </p:nvPr>
        </p:nvGraphicFramePr>
        <p:xfrm>
          <a:off x="4699000" y="1057275"/>
          <a:ext cx="3935413" cy="1858963"/>
        </p:xfrm>
        <a:graphic>
          <a:graphicData uri="http://schemas.openxmlformats.org/presentationml/2006/ole">
            <p:oleObj spid="_x0000_s133180" name="Gráfico" r:id="rId4" imgW="5505602" imgH="2600249" progId="Excel.Chart.8">
              <p:embed/>
            </p:oleObj>
          </a:graphicData>
        </a:graphic>
      </p:graphicFrame>
      <p:graphicFrame>
        <p:nvGraphicFramePr>
          <p:cNvPr id="133181" name="Object 61"/>
          <p:cNvGraphicFramePr>
            <a:graphicFrameLocks noChangeAspect="1"/>
          </p:cNvGraphicFramePr>
          <p:nvPr>
            <p:ph sz="quarter" idx="3"/>
          </p:nvPr>
        </p:nvGraphicFramePr>
        <p:xfrm>
          <a:off x="508000" y="4584700"/>
          <a:ext cx="3935413" cy="1862138"/>
        </p:xfrm>
        <a:graphic>
          <a:graphicData uri="http://schemas.openxmlformats.org/presentationml/2006/ole">
            <p:oleObj spid="_x0000_s133181" name="Gráfico" r:id="rId5" imgW="5515051" imgH="2610002" progId="Excel.Chart.8">
              <p:embed/>
            </p:oleObj>
          </a:graphicData>
        </a:graphic>
      </p:graphicFrame>
      <p:sp>
        <p:nvSpPr>
          <p:cNvPr id="133182" name="Text Box 62"/>
          <p:cNvSpPr txBox="1">
            <a:spLocks noChangeArrowheads="1"/>
          </p:cNvSpPr>
          <p:nvPr/>
        </p:nvSpPr>
        <p:spPr bwMode="auto">
          <a:xfrm>
            <a:off x="450850" y="2997200"/>
            <a:ext cx="39878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/>
            <a:r>
              <a:rPr lang="es-ES" sz="1500"/>
              <a:t>Para valores de X por encima de la media tenemos valores de Y por encima y por debajo en proporciones similares. </a:t>
            </a:r>
            <a:r>
              <a:rPr lang="es-ES" sz="1500">
                <a:solidFill>
                  <a:srgbClr val="CC3300"/>
                </a:solidFill>
              </a:rPr>
              <a:t>Incorrelación</a:t>
            </a:r>
            <a:r>
              <a:rPr lang="es-ES" sz="1500"/>
              <a:t>.</a:t>
            </a:r>
          </a:p>
        </p:txBody>
      </p:sp>
      <p:grpSp>
        <p:nvGrpSpPr>
          <p:cNvPr id="133183" name="Group 63"/>
          <p:cNvGrpSpPr>
            <a:grpSpLocks/>
          </p:cNvGrpSpPr>
          <p:nvPr/>
        </p:nvGrpSpPr>
        <p:grpSpPr bwMode="auto">
          <a:xfrm>
            <a:off x="5103813" y="1125538"/>
            <a:ext cx="3322637" cy="1582737"/>
            <a:chOff x="3484" y="709"/>
            <a:chExt cx="2267" cy="997"/>
          </a:xfrm>
        </p:grpSpPr>
        <p:sp>
          <p:nvSpPr>
            <p:cNvPr id="133184" name="Line 64"/>
            <p:cNvSpPr>
              <a:spLocks noChangeShapeType="1"/>
            </p:cNvSpPr>
            <p:nvPr/>
          </p:nvSpPr>
          <p:spPr bwMode="auto">
            <a:xfrm flipV="1">
              <a:off x="4662" y="709"/>
              <a:ext cx="0" cy="99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33185" name="Line 65"/>
            <p:cNvSpPr>
              <a:spLocks noChangeShapeType="1"/>
            </p:cNvSpPr>
            <p:nvPr/>
          </p:nvSpPr>
          <p:spPr bwMode="auto">
            <a:xfrm>
              <a:off x="3484" y="1207"/>
              <a:ext cx="2267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33186" name="Group 66"/>
          <p:cNvGrpSpPr>
            <a:grpSpLocks/>
          </p:cNvGrpSpPr>
          <p:nvPr/>
        </p:nvGrpSpPr>
        <p:grpSpPr bwMode="auto">
          <a:xfrm>
            <a:off x="784225" y="4652963"/>
            <a:ext cx="3454400" cy="1512887"/>
            <a:chOff x="535" y="2931"/>
            <a:chExt cx="2357" cy="953"/>
          </a:xfrm>
        </p:grpSpPr>
        <p:sp>
          <p:nvSpPr>
            <p:cNvPr id="133187" name="Line 67"/>
            <p:cNvSpPr>
              <a:spLocks noChangeShapeType="1"/>
            </p:cNvSpPr>
            <p:nvPr/>
          </p:nvSpPr>
          <p:spPr bwMode="auto">
            <a:xfrm flipH="1" flipV="1">
              <a:off x="1714" y="2931"/>
              <a:ext cx="0" cy="95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33188" name="Line 68"/>
            <p:cNvSpPr>
              <a:spLocks noChangeShapeType="1"/>
            </p:cNvSpPr>
            <p:nvPr/>
          </p:nvSpPr>
          <p:spPr bwMode="auto">
            <a:xfrm flipV="1">
              <a:off x="535" y="3475"/>
              <a:ext cx="2357" cy="1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33189" name="Text Box 69"/>
          <p:cNvSpPr txBox="1">
            <a:spLocks noChangeArrowheads="1"/>
          </p:cNvSpPr>
          <p:nvPr/>
        </p:nvSpPr>
        <p:spPr bwMode="auto">
          <a:xfrm>
            <a:off x="4438650" y="5734050"/>
            <a:ext cx="378777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/>
            <a:r>
              <a:rPr lang="es-ES" sz="1500"/>
              <a:t>Para los valores de X mayores que la media le corresponden valores de Y menores. Esto es </a:t>
            </a:r>
            <a:r>
              <a:rPr lang="es-ES" sz="1500">
                <a:solidFill>
                  <a:srgbClr val="CC3300"/>
                </a:solidFill>
              </a:rPr>
              <a:t>relación inversa</a:t>
            </a:r>
            <a:r>
              <a:rPr lang="es-ES" sz="1500"/>
              <a:t> o decreciente.</a:t>
            </a:r>
          </a:p>
        </p:txBody>
      </p:sp>
      <p:sp>
        <p:nvSpPr>
          <p:cNvPr id="133190" name="Oval 70"/>
          <p:cNvSpPr>
            <a:spLocks noChangeArrowheads="1"/>
          </p:cNvSpPr>
          <p:nvPr/>
        </p:nvSpPr>
        <p:spPr bwMode="auto">
          <a:xfrm>
            <a:off x="5053013" y="1100138"/>
            <a:ext cx="112871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91" name="Oval 71"/>
          <p:cNvSpPr>
            <a:spLocks noChangeArrowheads="1"/>
          </p:cNvSpPr>
          <p:nvPr/>
        </p:nvSpPr>
        <p:spPr bwMode="auto">
          <a:xfrm>
            <a:off x="3175000" y="4648200"/>
            <a:ext cx="11303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92" name="Text Box 72"/>
          <p:cNvSpPr txBox="1">
            <a:spLocks noChangeArrowheads="1"/>
          </p:cNvSpPr>
          <p:nvPr/>
        </p:nvSpPr>
        <p:spPr bwMode="auto">
          <a:xfrm>
            <a:off x="5900738" y="3068638"/>
            <a:ext cx="31908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>
              <a:buFontTx/>
              <a:buChar char="•"/>
            </a:pPr>
            <a:r>
              <a:rPr lang="es-ES" sz="1500"/>
              <a:t>Para los valores de X mayores que la media le corresponden valores de Y mayores también.</a:t>
            </a:r>
          </a:p>
          <a:p>
            <a:pPr defTabSz="987425"/>
            <a:endParaRPr lang="es-ES" sz="1500"/>
          </a:p>
          <a:p>
            <a:pPr defTabSz="987425">
              <a:buFontTx/>
              <a:buChar char="•"/>
            </a:pPr>
            <a:r>
              <a:rPr lang="es-ES" sz="1500"/>
              <a:t>Para los valores de X menores que la media le corresponden valores de Y menores también.</a:t>
            </a:r>
          </a:p>
          <a:p>
            <a:pPr defTabSz="987425"/>
            <a:endParaRPr lang="es-ES" sz="1500"/>
          </a:p>
          <a:p>
            <a:pPr defTabSz="987425">
              <a:buFontTx/>
              <a:buChar char="•"/>
            </a:pPr>
            <a:r>
              <a:rPr lang="es-ES" sz="1500"/>
              <a:t>Esto se llama </a:t>
            </a:r>
            <a:r>
              <a:rPr lang="es-ES" sz="1500">
                <a:solidFill>
                  <a:srgbClr val="CC3300"/>
                </a:solidFill>
              </a:rPr>
              <a:t>relación directa</a:t>
            </a:r>
            <a:r>
              <a:rPr lang="es-ES" sz="1500"/>
              <a:t> o creciente entre X e Y.</a:t>
            </a:r>
          </a:p>
        </p:txBody>
      </p:sp>
      <p:grpSp>
        <p:nvGrpSpPr>
          <p:cNvPr id="133193" name="Group 73"/>
          <p:cNvGrpSpPr>
            <a:grpSpLocks/>
          </p:cNvGrpSpPr>
          <p:nvPr/>
        </p:nvGrpSpPr>
        <p:grpSpPr bwMode="auto">
          <a:xfrm>
            <a:off x="849313" y="1125538"/>
            <a:ext cx="3322637" cy="1582737"/>
            <a:chOff x="580" y="709"/>
            <a:chExt cx="2267" cy="997"/>
          </a:xfrm>
        </p:grpSpPr>
        <p:sp>
          <p:nvSpPr>
            <p:cNvPr id="133194" name="Line 74"/>
            <p:cNvSpPr>
              <a:spLocks noChangeShapeType="1"/>
            </p:cNvSpPr>
            <p:nvPr/>
          </p:nvSpPr>
          <p:spPr bwMode="auto">
            <a:xfrm flipV="1">
              <a:off x="1759" y="709"/>
              <a:ext cx="0" cy="99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33195" name="Line 75"/>
            <p:cNvSpPr>
              <a:spLocks noChangeShapeType="1"/>
            </p:cNvSpPr>
            <p:nvPr/>
          </p:nvSpPr>
          <p:spPr bwMode="auto">
            <a:xfrm>
              <a:off x="580" y="1253"/>
              <a:ext cx="2267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33196" name="Rectangle 76"/>
          <p:cNvSpPr>
            <a:spLocks noChangeArrowheads="1"/>
          </p:cNvSpPr>
          <p:nvPr/>
        </p:nvSpPr>
        <p:spPr bwMode="auto">
          <a:xfrm>
            <a:off x="1050925" y="4797425"/>
            <a:ext cx="1460500" cy="719138"/>
          </a:xfrm>
          <a:prstGeom prst="rect">
            <a:avLst/>
          </a:prstGeom>
          <a:solidFill>
            <a:srgbClr val="FF99CC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97" name="Rectangle 77"/>
          <p:cNvSpPr>
            <a:spLocks noChangeArrowheads="1"/>
          </p:cNvSpPr>
          <p:nvPr/>
        </p:nvSpPr>
        <p:spPr bwMode="auto">
          <a:xfrm>
            <a:off x="2511425" y="5516563"/>
            <a:ext cx="1460500" cy="719137"/>
          </a:xfrm>
          <a:prstGeom prst="rect">
            <a:avLst/>
          </a:prstGeom>
          <a:solidFill>
            <a:srgbClr val="FF99CC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98" name="Rectangle 78"/>
          <p:cNvSpPr>
            <a:spLocks noChangeArrowheads="1"/>
          </p:cNvSpPr>
          <p:nvPr/>
        </p:nvSpPr>
        <p:spPr bwMode="auto">
          <a:xfrm>
            <a:off x="5370513" y="1916113"/>
            <a:ext cx="1460500" cy="719137"/>
          </a:xfrm>
          <a:prstGeom prst="rect">
            <a:avLst/>
          </a:prstGeom>
          <a:solidFill>
            <a:srgbClr val="FF99CC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99" name="Rectangle 79"/>
          <p:cNvSpPr>
            <a:spLocks noChangeArrowheads="1"/>
          </p:cNvSpPr>
          <p:nvPr/>
        </p:nvSpPr>
        <p:spPr bwMode="auto">
          <a:xfrm>
            <a:off x="6831013" y="1196975"/>
            <a:ext cx="1462087" cy="719138"/>
          </a:xfrm>
          <a:prstGeom prst="rect">
            <a:avLst/>
          </a:prstGeom>
          <a:solidFill>
            <a:srgbClr val="FF99CC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33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3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3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8" grpId="0" animBg="1"/>
      <p:bldP spid="133182" grpId="0" autoUpdateAnimBg="0"/>
      <p:bldP spid="133189" grpId="0" autoUpdateAnimBg="0"/>
      <p:bldP spid="133190" grpId="0" animBg="1"/>
      <p:bldP spid="133191" grpId="0" animBg="1"/>
      <p:bldP spid="133192" grpId="0" autoUpdateAnimBg="0"/>
      <p:bldP spid="133196" grpId="0" animBg="1"/>
      <p:bldP spid="133197" grpId="0" animBg="1"/>
      <p:bldP spid="133198" grpId="0" animBg="1"/>
      <p:bldP spid="1331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229600" cy="585787"/>
          </a:xfrm>
        </p:spPr>
        <p:txBody>
          <a:bodyPr/>
          <a:lstStyle/>
          <a:p>
            <a:r>
              <a:rPr lang="es-ES" sz="3200" b="1"/>
              <a:t>Cómo reconocer buena o mala relación</a:t>
            </a:r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508000" y="1058863"/>
          <a:ext cx="3935413" cy="1862137"/>
        </p:xfrm>
        <a:graphic>
          <a:graphicData uri="http://schemas.openxmlformats.org/presentationml/2006/ole">
            <p:oleObj spid="_x0000_s134147" name="Gráfico" r:id="rId4" imgW="5515051" imgH="2610002" progId="Excel.Chart.8">
              <p:embed/>
            </p:oleObj>
          </a:graphicData>
        </a:graphic>
      </p:graphicFrame>
      <p:graphicFrame>
        <p:nvGraphicFramePr>
          <p:cNvPr id="13414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4705350" y="1058863"/>
          <a:ext cx="3933825" cy="1857375"/>
        </p:xfrm>
        <a:graphic>
          <a:graphicData uri="http://schemas.openxmlformats.org/presentationml/2006/ole">
            <p:oleObj spid="_x0000_s134148" name="Gráfico" r:id="rId5" imgW="5505602" imgH="2600249" progId="Excel.Chart.8">
              <p:embed/>
            </p:oleObj>
          </a:graphicData>
        </a:graphic>
      </p:graphicFrame>
      <p:graphicFrame>
        <p:nvGraphicFramePr>
          <p:cNvPr id="134149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508000" y="4584700"/>
          <a:ext cx="3935413" cy="1862138"/>
        </p:xfrm>
        <a:graphic>
          <a:graphicData uri="http://schemas.openxmlformats.org/presentationml/2006/ole">
            <p:oleObj spid="_x0000_s134149" name="Gráfico" r:id="rId6" imgW="5515051" imgH="2610002" progId="Excel.Chart.8">
              <p:embed/>
            </p:oleObj>
          </a:graphicData>
        </a:graphic>
      </p:graphicFrame>
      <p:sp>
        <p:nvSpPr>
          <p:cNvPr id="134150" name="Text Box 6"/>
          <p:cNvSpPr txBox="1">
            <a:spLocks noChangeArrowheads="1"/>
          </p:cNvSpPr>
          <p:nvPr/>
        </p:nvSpPr>
        <p:spPr bwMode="auto">
          <a:xfrm>
            <a:off x="450850" y="2997200"/>
            <a:ext cx="37877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/>
            <a:r>
              <a:rPr lang="es-ES" sz="1500"/>
              <a:t>Dado un valor de X no podemos decir gran cosa sobre Y. </a:t>
            </a:r>
            <a:r>
              <a:rPr lang="es-ES" sz="1500">
                <a:solidFill>
                  <a:srgbClr val="CC3300"/>
                </a:solidFill>
              </a:rPr>
              <a:t>Mala relación. Independencia</a:t>
            </a:r>
            <a:r>
              <a:rPr lang="es-ES" sz="1500"/>
              <a:t>.</a:t>
            </a:r>
          </a:p>
        </p:txBody>
      </p:sp>
      <p:sp>
        <p:nvSpPr>
          <p:cNvPr id="134151" name="Rectangle 7"/>
          <p:cNvSpPr>
            <a:spLocks noChangeArrowheads="1"/>
          </p:cNvSpPr>
          <p:nvPr/>
        </p:nvSpPr>
        <p:spPr bwMode="auto">
          <a:xfrm>
            <a:off x="2446338" y="1268413"/>
            <a:ext cx="198437" cy="1296987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2776538" y="1341438"/>
            <a:ext cx="200025" cy="1296987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6299200" y="1773238"/>
            <a:ext cx="200025" cy="431800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6699250" y="1557338"/>
            <a:ext cx="200025" cy="431800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55" name="Rectangle 11"/>
          <p:cNvSpPr>
            <a:spLocks noChangeArrowheads="1"/>
          </p:cNvSpPr>
          <p:nvPr/>
        </p:nvSpPr>
        <p:spPr bwMode="auto">
          <a:xfrm>
            <a:off x="7164388" y="1412875"/>
            <a:ext cx="198437" cy="431800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56" name="Rectangle 12"/>
          <p:cNvSpPr>
            <a:spLocks noChangeArrowheads="1"/>
          </p:cNvSpPr>
          <p:nvPr/>
        </p:nvSpPr>
        <p:spPr bwMode="auto">
          <a:xfrm>
            <a:off x="2046288" y="5084763"/>
            <a:ext cx="198437" cy="576262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57" name="Rectangle 13"/>
          <p:cNvSpPr>
            <a:spLocks noChangeArrowheads="1"/>
          </p:cNvSpPr>
          <p:nvPr/>
        </p:nvSpPr>
        <p:spPr bwMode="auto">
          <a:xfrm>
            <a:off x="2446338" y="5084763"/>
            <a:ext cx="198437" cy="792162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58" name="Rectangle 14"/>
          <p:cNvSpPr>
            <a:spLocks noChangeArrowheads="1"/>
          </p:cNvSpPr>
          <p:nvPr/>
        </p:nvSpPr>
        <p:spPr bwMode="auto">
          <a:xfrm>
            <a:off x="2976563" y="5373688"/>
            <a:ext cx="198437" cy="792162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59" name="Rectangle 15"/>
          <p:cNvSpPr>
            <a:spLocks noChangeArrowheads="1"/>
          </p:cNvSpPr>
          <p:nvPr/>
        </p:nvSpPr>
        <p:spPr bwMode="auto">
          <a:xfrm>
            <a:off x="7696200" y="1268413"/>
            <a:ext cx="200025" cy="431800"/>
          </a:xfrm>
          <a:prstGeom prst="rect">
            <a:avLst/>
          </a:prstGeom>
          <a:solidFill>
            <a:srgbClr val="FF99CC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60" name="Text Box 16"/>
          <p:cNvSpPr txBox="1">
            <a:spLocks noChangeArrowheads="1"/>
          </p:cNvSpPr>
          <p:nvPr/>
        </p:nvSpPr>
        <p:spPr bwMode="auto">
          <a:xfrm>
            <a:off x="5103813" y="2997200"/>
            <a:ext cx="37877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>
              <a:buFontTx/>
              <a:buChar char="•"/>
            </a:pPr>
            <a:r>
              <a:rPr lang="es-ES" sz="1500"/>
              <a:t>Conocido  X sabemos que Y se mueve por una horquilla estrecha. </a:t>
            </a:r>
            <a:r>
              <a:rPr lang="es-ES" sz="1500">
                <a:solidFill>
                  <a:srgbClr val="CC3300"/>
                </a:solidFill>
              </a:rPr>
              <a:t>Buena relación</a:t>
            </a:r>
            <a:r>
              <a:rPr lang="es-ES" sz="1500"/>
              <a:t>. </a:t>
            </a:r>
          </a:p>
        </p:txBody>
      </p:sp>
      <p:sp>
        <p:nvSpPr>
          <p:cNvPr id="134161" name="Oval 17"/>
          <p:cNvSpPr>
            <a:spLocks noChangeArrowheads="1"/>
          </p:cNvSpPr>
          <p:nvPr/>
        </p:nvSpPr>
        <p:spPr bwMode="auto">
          <a:xfrm>
            <a:off x="849313" y="1052513"/>
            <a:ext cx="1130300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62" name="Oval 18"/>
          <p:cNvSpPr>
            <a:spLocks noChangeArrowheads="1"/>
          </p:cNvSpPr>
          <p:nvPr/>
        </p:nvSpPr>
        <p:spPr bwMode="auto">
          <a:xfrm>
            <a:off x="5038725" y="1052513"/>
            <a:ext cx="112871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63" name="Oval 19"/>
          <p:cNvSpPr>
            <a:spLocks noChangeArrowheads="1"/>
          </p:cNvSpPr>
          <p:nvPr/>
        </p:nvSpPr>
        <p:spPr bwMode="auto">
          <a:xfrm>
            <a:off x="3175000" y="4581525"/>
            <a:ext cx="1130300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4165" name="Text Box 21"/>
          <p:cNvSpPr txBox="1">
            <a:spLocks noChangeArrowheads="1"/>
          </p:cNvSpPr>
          <p:nvPr/>
        </p:nvSpPr>
        <p:spPr bwMode="auto">
          <a:xfrm>
            <a:off x="5038725" y="3860800"/>
            <a:ext cx="3787775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87425">
              <a:buFontTx/>
              <a:buChar char="•"/>
            </a:pPr>
            <a:r>
              <a:rPr lang="es-ES" sz="1500"/>
              <a:t>Lo de “horquilla estrecha” hay que entenderlo con respecto a la dispersión que tiene la variable Y por si sola, cuando no se considera X. </a:t>
            </a:r>
          </a:p>
          <a:p>
            <a:pPr defTabSz="987425">
              <a:buFontTx/>
              <a:buChar char="•"/>
            </a:pPr>
            <a:endParaRPr lang="es-ES" sz="15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3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3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3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0" grpId="0" autoUpdateAnimBg="0"/>
      <p:bldP spid="134151" grpId="0" animBg="1"/>
      <p:bldP spid="134152" grpId="0" animBg="1"/>
      <p:bldP spid="134153" grpId="0" animBg="1"/>
      <p:bldP spid="134154" grpId="0" animBg="1"/>
      <p:bldP spid="134155" grpId="0" animBg="1"/>
      <p:bldP spid="134156" grpId="0" animBg="1"/>
      <p:bldP spid="134157" grpId="0" animBg="1"/>
      <p:bldP spid="134158" grpId="0" animBg="1"/>
      <p:bldP spid="134159" grpId="0" animBg="1"/>
      <p:bldP spid="134160" grpId="0" autoUpdateAnimBg="0"/>
      <p:bldP spid="134161" grpId="0" animBg="1"/>
      <p:bldP spid="134162" grpId="0" animBg="1"/>
      <p:bldP spid="134163" grpId="0" animBg="1"/>
      <p:bldP spid="13416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84175" y="1052513"/>
            <a:ext cx="7910513" cy="5500687"/>
          </a:xfrm>
        </p:spPr>
        <p:txBody>
          <a:bodyPr/>
          <a:lstStyle/>
          <a:p>
            <a:pPr marL="369888" indent="-369888" defTabSz="987425"/>
            <a:r>
              <a:rPr lang="es-ES" sz="2800"/>
              <a:t>La </a:t>
            </a:r>
            <a:r>
              <a:rPr lang="es-ES" sz="2800">
                <a:solidFill>
                  <a:srgbClr val="CC3300"/>
                </a:solidFill>
              </a:rPr>
              <a:t>covarianza</a:t>
            </a:r>
            <a:r>
              <a:rPr lang="es-ES" sz="2800"/>
              <a:t> entre dos variables, </a:t>
            </a:r>
            <a:r>
              <a:rPr lang="es-ES" sz="2800" b="1"/>
              <a:t>S</a:t>
            </a:r>
            <a:r>
              <a:rPr lang="es-ES" sz="2800" b="1" baseline="-25000"/>
              <a:t>xy</a:t>
            </a:r>
            <a:r>
              <a:rPr lang="es-ES" sz="2800"/>
              <a:t>,  nos indica si la posible relación entre dos variables es directa o inversa</a:t>
            </a:r>
            <a:r>
              <a:rPr lang="es-ES_tradnl" sz="2800"/>
              <a:t>:</a:t>
            </a:r>
          </a:p>
          <a:p>
            <a:pPr marL="369888" indent="-369888" defTabSz="987425"/>
            <a:endParaRPr lang="es-ES" sz="2800"/>
          </a:p>
          <a:p>
            <a:pPr marL="801688" lvl="1" indent="-307975" defTabSz="987425"/>
            <a:r>
              <a:rPr lang="es-ES" sz="2400">
                <a:solidFill>
                  <a:srgbClr val="0066FF"/>
                </a:solidFill>
              </a:rPr>
              <a:t>Directa</a:t>
            </a:r>
            <a:r>
              <a:rPr lang="es-ES" sz="2400"/>
              <a:t>: S</a:t>
            </a:r>
            <a:r>
              <a:rPr lang="es-ES" sz="2400" baseline="-25000"/>
              <a:t>xy </a:t>
            </a:r>
            <a:r>
              <a:rPr lang="es-ES" sz="2400"/>
              <a:t>&gt;</a:t>
            </a:r>
            <a:r>
              <a:rPr lang="es-ES_tradnl" sz="2400"/>
              <a:t> </a:t>
            </a:r>
            <a:r>
              <a:rPr lang="es-ES" sz="2400"/>
              <a:t>0 </a:t>
            </a:r>
          </a:p>
          <a:p>
            <a:pPr marL="801688" lvl="1" indent="-307975" defTabSz="987425"/>
            <a:r>
              <a:rPr lang="es-ES" sz="2400">
                <a:solidFill>
                  <a:srgbClr val="0066FF"/>
                </a:solidFill>
              </a:rPr>
              <a:t>Inversa</a:t>
            </a:r>
            <a:r>
              <a:rPr lang="es-ES" sz="2400"/>
              <a:t>: S</a:t>
            </a:r>
            <a:r>
              <a:rPr lang="es-ES" sz="2400" baseline="-25000"/>
              <a:t>xy </a:t>
            </a:r>
            <a:r>
              <a:rPr lang="es-ES" sz="2400"/>
              <a:t>&lt;</a:t>
            </a:r>
            <a:r>
              <a:rPr lang="es-ES_tradnl" sz="2400"/>
              <a:t> </a:t>
            </a:r>
            <a:r>
              <a:rPr lang="es-ES" sz="2400"/>
              <a:t>0</a:t>
            </a:r>
          </a:p>
          <a:p>
            <a:pPr marL="801688" lvl="1" indent="-307975" defTabSz="987425"/>
            <a:r>
              <a:rPr lang="es-ES" sz="2400">
                <a:solidFill>
                  <a:srgbClr val="0066FF"/>
                </a:solidFill>
              </a:rPr>
              <a:t>Incorreladas</a:t>
            </a:r>
            <a:r>
              <a:rPr lang="es-ES" sz="2400"/>
              <a:t>: S</a:t>
            </a:r>
            <a:r>
              <a:rPr lang="es-ES" sz="2400" baseline="-25000"/>
              <a:t>xy </a:t>
            </a:r>
            <a:r>
              <a:rPr lang="es-ES" sz="2400"/>
              <a:t>=</a:t>
            </a:r>
            <a:r>
              <a:rPr lang="es-ES_tradnl" sz="2400"/>
              <a:t> </a:t>
            </a:r>
            <a:r>
              <a:rPr lang="es-ES" sz="2400"/>
              <a:t>0</a:t>
            </a:r>
          </a:p>
          <a:p>
            <a:pPr marL="801688" lvl="1" indent="-307975" defTabSz="987425"/>
            <a:endParaRPr lang="es-ES" sz="2400"/>
          </a:p>
          <a:p>
            <a:pPr marL="369888" indent="-369888" defTabSz="987425"/>
            <a:r>
              <a:rPr lang="es-ES" sz="2800"/>
              <a:t>El signo de la covarianza nos dice si el aspecto de la nube de puntos es creciente o no, pero no nos dice nada sobre el </a:t>
            </a:r>
            <a:r>
              <a:rPr lang="es-ES" sz="2800">
                <a:solidFill>
                  <a:srgbClr val="339933"/>
                </a:solidFill>
              </a:rPr>
              <a:t>grado de relación</a:t>
            </a:r>
            <a:r>
              <a:rPr lang="es-ES" sz="2800"/>
              <a:t> entre las variables.</a:t>
            </a:r>
          </a:p>
          <a:p>
            <a:pPr marL="369888" indent="-369888" defTabSz="987425"/>
            <a:endParaRPr lang="es-ES" sz="2800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585787"/>
          </a:xfrm>
        </p:spPr>
        <p:txBody>
          <a:bodyPr/>
          <a:lstStyle/>
          <a:p>
            <a:r>
              <a:rPr lang="es-ES" sz="3200" b="1"/>
              <a:t>Covarianza de dos variables </a:t>
            </a:r>
            <a:r>
              <a:rPr lang="es-ES_tradnl" sz="3200" b="1"/>
              <a:t>aleatorias </a:t>
            </a:r>
            <a:r>
              <a:rPr lang="es-ES" sz="3200" b="1"/>
              <a:t>X e Y</a:t>
            </a:r>
          </a:p>
        </p:txBody>
      </p:sp>
      <p:graphicFrame>
        <p:nvGraphicFramePr>
          <p:cNvPr id="13517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4438650" y="2935288"/>
          <a:ext cx="4044950" cy="1103312"/>
        </p:xfrm>
        <a:graphic>
          <a:graphicData uri="http://schemas.openxmlformats.org/presentationml/2006/ole">
            <p:oleObj spid="_x0000_s135172" name="Ecuación" r:id="rId4" imgW="15872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r>
              <a:rPr lang="es-ES" sz="3200" b="1"/>
              <a:t>Coef</a:t>
            </a:r>
            <a:r>
              <a:rPr lang="es-ES_tradnl" sz="3200" b="1"/>
              <a:t>iciente</a:t>
            </a:r>
            <a:r>
              <a:rPr lang="es-ES" sz="3200" b="1"/>
              <a:t> de correlación lineal de Pearson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105525" cy="4525963"/>
          </a:xfrm>
        </p:spPr>
        <p:txBody>
          <a:bodyPr/>
          <a:lstStyle/>
          <a:p>
            <a:r>
              <a:rPr lang="es-ES_tradnl" sz="2000"/>
              <a:t>El</a:t>
            </a:r>
            <a:r>
              <a:rPr lang="es-ES" sz="2000"/>
              <a:t> </a:t>
            </a:r>
            <a:r>
              <a:rPr lang="es-ES" sz="2000">
                <a:solidFill>
                  <a:srgbClr val="CC3300"/>
                </a:solidFill>
              </a:rPr>
              <a:t>coeficiente de correlación lineal de Pearson</a:t>
            </a:r>
            <a:r>
              <a:rPr lang="es-ES" sz="2000"/>
              <a:t> de dos variables, </a:t>
            </a:r>
            <a:r>
              <a:rPr lang="es-ES" sz="2000" b="1"/>
              <a:t>r</a:t>
            </a:r>
            <a:r>
              <a:rPr lang="es-ES" sz="2000"/>
              <a:t>, nos indica si los puntos tienen una </a:t>
            </a:r>
            <a:r>
              <a:rPr lang="es-ES" sz="2000">
                <a:solidFill>
                  <a:srgbClr val="0066FF"/>
                </a:solidFill>
              </a:rPr>
              <a:t>tendencia a disponerse alineadamente</a:t>
            </a:r>
            <a:r>
              <a:rPr lang="es-ES" sz="2000"/>
              <a:t> (excluyendo rectas horizontales y verticales).</a:t>
            </a:r>
          </a:p>
          <a:p>
            <a:endParaRPr lang="es-ES" sz="2000"/>
          </a:p>
          <a:p>
            <a:endParaRPr lang="es-ES" sz="2000"/>
          </a:p>
          <a:p>
            <a:r>
              <a:rPr lang="es-ES_tradnl" sz="2000"/>
              <a:t>T</a:t>
            </a:r>
            <a:r>
              <a:rPr lang="es-ES" sz="2000"/>
              <a:t>iene el mismo signo que S</a:t>
            </a:r>
            <a:r>
              <a:rPr lang="es-ES" sz="2000" baseline="-25000"/>
              <a:t>xy</a:t>
            </a:r>
            <a:r>
              <a:rPr lang="es-ES" sz="2000"/>
              <a:t> </a:t>
            </a:r>
            <a:r>
              <a:rPr lang="es-ES_tradnl" sz="2000"/>
              <a:t>. P</a:t>
            </a:r>
            <a:r>
              <a:rPr lang="es-ES" sz="2000"/>
              <a:t>or tanto de su signo obtenemos el que la posible relación sea directa o inversa.</a:t>
            </a:r>
          </a:p>
          <a:p>
            <a:pPr lvl="1"/>
            <a:endParaRPr lang="es-ES" sz="1800"/>
          </a:p>
          <a:p>
            <a:r>
              <a:rPr lang="es-ES" sz="2000"/>
              <a:t>r es útil para determinar si hay relación </a:t>
            </a:r>
            <a:r>
              <a:rPr lang="es-ES" sz="2000">
                <a:solidFill>
                  <a:srgbClr val="339933"/>
                </a:solidFill>
              </a:rPr>
              <a:t>lineal</a:t>
            </a:r>
            <a:r>
              <a:rPr lang="es-ES" sz="2000"/>
              <a:t> entre dos variables, pero </a:t>
            </a:r>
            <a:r>
              <a:rPr lang="es-ES" sz="2000">
                <a:solidFill>
                  <a:srgbClr val="339933"/>
                </a:solidFill>
              </a:rPr>
              <a:t>no servirá para otro tipo de relaciones</a:t>
            </a:r>
            <a:r>
              <a:rPr lang="es-ES" sz="2000"/>
              <a:t> (cuadrática, logarítmica,...)</a:t>
            </a:r>
          </a:p>
          <a:p>
            <a:endParaRPr lang="es-ES" sz="2000"/>
          </a:p>
        </p:txBody>
      </p:sp>
      <p:graphicFrame>
        <p:nvGraphicFramePr>
          <p:cNvPr id="13619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7424738" y="4891088"/>
          <a:ext cx="1203325" cy="998537"/>
        </p:xfrm>
        <a:graphic>
          <a:graphicData uri="http://schemas.openxmlformats.org/presentationml/2006/ole">
            <p:oleObj spid="_x0000_s136196" name="Ecuación" r:id="rId4" imgW="583920" imgH="469800" progId="Equation.3">
              <p:embed/>
            </p:oleObj>
          </a:graphicData>
        </a:graphic>
      </p:graphicFrame>
      <p:pic>
        <p:nvPicPr>
          <p:cNvPr id="136197" name="Picture 5" descr="Pearson"/>
          <p:cNvPicPr>
            <a:picLocks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6840538" y="1425575"/>
            <a:ext cx="1925637" cy="27654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2776</TotalTime>
  <Words>1285</Words>
  <Application>Microsoft Office PowerPoint</Application>
  <PresentationFormat>Presentación en pantalla (4:3)</PresentationFormat>
  <Paragraphs>209</Paragraphs>
  <Slides>19</Slides>
  <Notes>19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Wingdings</vt:lpstr>
      <vt:lpstr>Default Design</vt:lpstr>
      <vt:lpstr>Gráfico de Microsoft Excel</vt:lpstr>
      <vt:lpstr>Microsoft Editor de ecuaciones 3.0</vt:lpstr>
      <vt:lpstr>Imagen de mapa de bits</vt:lpstr>
      <vt:lpstr>Relaciones entre variables aleatorias y regresión lineal</vt:lpstr>
      <vt:lpstr>Estudio conjunto de dos variables aleatorias</vt:lpstr>
      <vt:lpstr>Diagramas de dispersión o nube de puntos</vt:lpstr>
      <vt:lpstr>Relación entre variables</vt:lpstr>
      <vt:lpstr>Predicción de una variable en función de otra</vt:lpstr>
      <vt:lpstr>Cómo reconocer relación directa e inversa</vt:lpstr>
      <vt:lpstr>Cómo reconocer buena o mala relación</vt:lpstr>
      <vt:lpstr>Covarianza de dos variables aleatorias X e Y</vt:lpstr>
      <vt:lpstr>Coeficiente de correlación lineal de Pearson</vt:lpstr>
      <vt:lpstr>Propiedades de r</vt:lpstr>
      <vt:lpstr>Entrenando el ojo: correlaciones positivas.</vt:lpstr>
      <vt:lpstr>Entrenando el ojo: casi perfectas y positivas</vt:lpstr>
      <vt:lpstr>Entrenando el ojo: correlaciones negativas</vt:lpstr>
      <vt:lpstr>Diapositiva 14</vt:lpstr>
      <vt:lpstr>Regresión lineal simple</vt:lpstr>
      <vt:lpstr>Regresión lineal simple</vt:lpstr>
      <vt:lpstr>Modelo de regresión lineal simple</vt:lpstr>
      <vt:lpstr>Diapositiva 18</vt:lpstr>
      <vt:lpstr>Diapositiva 19</vt:lpstr>
    </vt:vector>
  </TitlesOfParts>
  <Company>INAOE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Itziar</dc:creator>
  <cp:lastModifiedBy>PERSONAL</cp:lastModifiedBy>
  <cp:revision>86</cp:revision>
  <dcterms:created xsi:type="dcterms:W3CDTF">2002-08-24T21:47:28Z</dcterms:created>
  <dcterms:modified xsi:type="dcterms:W3CDTF">2012-08-29T18:58:34Z</dcterms:modified>
</cp:coreProperties>
</file>