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271" r:id="rId3"/>
    <p:sldId id="258" r:id="rId4"/>
    <p:sldId id="272" r:id="rId5"/>
    <p:sldId id="284" r:id="rId6"/>
    <p:sldId id="261" r:id="rId7"/>
    <p:sldId id="262" r:id="rId8"/>
    <p:sldId id="285" r:id="rId9"/>
    <p:sldId id="263" r:id="rId10"/>
    <p:sldId id="274" r:id="rId11"/>
    <p:sldId id="275" r:id="rId12"/>
    <p:sldId id="277" r:id="rId13"/>
    <p:sldId id="276" r:id="rId14"/>
    <p:sldId id="279" r:id="rId15"/>
    <p:sldId id="28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2613" autoAdjust="0"/>
  </p:normalViewPr>
  <p:slideViewPr>
    <p:cSldViewPr>
      <p:cViewPr varScale="1">
        <p:scale>
          <a:sx n="36" d="100"/>
          <a:sy n="36" d="100"/>
        </p:scale>
        <p:origin x="-9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3D7A92-8DE9-456D-9164-C9BD49D6C676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13634-3BCE-4DC6-8BB7-ADA1C8CFDF6F}" type="slidenum">
              <a:rPr lang="en-US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A65C0E-01EA-47C3-824B-6EB8D63D9B12}" type="slidenum">
              <a:rPr lang="en-US"/>
              <a:pPr/>
              <a:t>5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1B668B-C1C4-4D61-BF35-87BD0AF1D76E}" type="slidenum">
              <a:rPr lang="en-US"/>
              <a:pPr/>
              <a:t>6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Description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9C1E66-55F4-4AFC-9AD8-49BBFC51C93F}" type="slidenum">
              <a:rPr lang="en-US"/>
              <a:pPr/>
              <a:t>7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Description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FB77E0-1540-4B26-AD13-5C8A3AEE464B}" type="slidenum">
              <a:rPr lang="en-US"/>
              <a:pPr/>
              <a:t>8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3E4520-391C-4845-8D46-BEE237F12CF7}" type="slidenum">
              <a:rPr lang="en-US"/>
              <a:pPr/>
              <a:t>9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Description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D369DC-C334-4914-ABA9-C10E0F577DF4}" type="slidenum">
              <a:rPr lang="en-US"/>
              <a:pPr/>
              <a:t>11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Researchers often want to answer questions about some large group of individuals (this group is called the </a:t>
            </a:r>
            <a:r>
              <a:rPr lang="en-US" b="1">
                <a:solidFill>
                  <a:schemeClr val="tx2"/>
                </a:solidFill>
              </a:rPr>
              <a:t>population</a:t>
            </a:r>
            <a:r>
              <a:rPr lang="en-US"/>
              <a:t>).  Often researchers can’t measure all individuals in the population, </a:t>
            </a:r>
          </a:p>
          <a:p>
            <a:pPr lvl="1"/>
            <a:r>
              <a:rPr lang="en-US"/>
              <a:t>So they measure a subset of individuals that is chosen to represent the entire population (this subset is called a </a:t>
            </a:r>
            <a:r>
              <a:rPr lang="en-US" b="1">
                <a:solidFill>
                  <a:schemeClr val="tx2"/>
                </a:solidFill>
              </a:rPr>
              <a:t>sample</a:t>
            </a:r>
            <a:r>
              <a:rPr lang="en-US"/>
              <a:t>)</a:t>
            </a:r>
          </a:p>
          <a:p>
            <a:pPr lvl="1"/>
            <a:r>
              <a:rPr lang="en-US"/>
              <a:t>The researchers then use </a:t>
            </a:r>
            <a:r>
              <a:rPr lang="en-US" i="1">
                <a:solidFill>
                  <a:schemeClr val="tx2"/>
                </a:solidFill>
              </a:rPr>
              <a:t>statistical techniques</a:t>
            </a:r>
            <a:r>
              <a:rPr lang="en-US"/>
              <a:t> to make conclusions about the population based on the sample</a:t>
            </a:r>
            <a:endParaRPr lang="en-US" sz="1100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ECC318-48FB-4999-9FB2-088F0C75EAC2}" type="slidenum">
              <a:rPr lang="en-US"/>
              <a:pPr/>
              <a:t>12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3EBCE2-FB65-4767-884B-F0563A2D5D8E}" type="slidenum">
              <a:rPr lang="en-US"/>
              <a:pPr/>
              <a:t>14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sz="2400">
                <a:latin typeface="Times New Roman" pitchFamily="18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5126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5127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5129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5130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51C9857-B936-4FE0-AA77-F6EBAFDED1F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426718-1BC6-4316-B985-12CB180D7F7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2E5EC-731C-4A5B-AEC4-931A5D1F8C6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A9E6F-2B6E-4AB3-AA8D-9B94BA387A2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861F1-6E65-4EC7-9FA7-5073526531B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66BAE-2E4B-4239-BF38-C3C440B5DCE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75001-F3E3-454B-9497-D170D6C822F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F8333-F23D-40E2-AA71-273009E9305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9AC47-CA33-477A-B52B-CFCCBA80918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A5CE5-C293-47FC-A7E9-DF045B7607C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63CA7-FC02-418C-B35D-325C1335AE2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 sz="2400">
                <a:latin typeface="Times New Roman" pitchFamily="18" charset="0"/>
              </a:endParaRPr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558257A6-8B63-48A6-8666-52EBBBB1A3D1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4400" dirty="0" smtClean="0"/>
              <a:t>Capítulo 1:</a:t>
            </a:r>
            <a:endParaRPr lang="es-MX" sz="4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MX" sz="2400" dirty="0" smtClean="0"/>
              <a:t>1.1: ¿Cómo podemos investigar utilizando datos? </a:t>
            </a:r>
          </a:p>
          <a:p>
            <a:pPr algn="l"/>
            <a:r>
              <a:rPr lang="es-MX" sz="2400" dirty="0" smtClean="0"/>
              <a:t>1.2: ¿Qué rol juegan las computadoras en la estadística? </a:t>
            </a:r>
            <a:endParaRPr lang="es-MX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Sujetos</a:t>
            </a:r>
            <a:endParaRPr lang="es-MX" sz="3200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Son las entidades que medimos en un estudio. Pueden ser individuos, escuelas, ratones, países, etc. </a:t>
            </a:r>
          </a:p>
          <a:p>
            <a:pPr lvl="1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Oval 2"/>
          <p:cNvSpPr>
            <a:spLocks noChangeArrowheads="1"/>
          </p:cNvSpPr>
          <p:nvPr/>
        </p:nvSpPr>
        <p:spPr bwMode="auto">
          <a:xfrm>
            <a:off x="1981200" y="3505200"/>
            <a:ext cx="4572000" cy="279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b"/>
          <a:lstStyle/>
          <a:p>
            <a:pPr algn="ctr" eaLnBrk="0" hangingPunct="0"/>
            <a:endParaRPr lang="en-US" sz="2400">
              <a:latin typeface="Times New Roman" pitchFamily="18" charset="0"/>
            </a:endParaRPr>
          </a:p>
          <a:p>
            <a:pPr algn="ctr" eaLnBrk="0" hangingPunct="0"/>
            <a:endParaRPr lang="en-US" sz="2400">
              <a:latin typeface="Times New Roman" pitchFamily="18" charset="0"/>
            </a:endParaRPr>
          </a:p>
          <a:p>
            <a:pPr algn="ctr" eaLnBrk="0" hangingPunct="0"/>
            <a:r>
              <a:rPr lang="en-US" sz="2400">
                <a:latin typeface="Times New Roman" pitchFamily="18" charset="0"/>
              </a:rPr>
              <a:t>Population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572000" y="4267200"/>
            <a:ext cx="1066800" cy="990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Sample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Población y muestras</a:t>
            </a:r>
            <a:endParaRPr lang="es-MX" sz="3200" dirty="0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MX" dirty="0" smtClean="0"/>
              <a:t>Población: todo lo que es objeto de estudio </a:t>
            </a:r>
            <a:br>
              <a:rPr lang="es-MX" dirty="0" smtClean="0"/>
            </a:br>
            <a:endParaRPr lang="es-MX" dirty="0" smtClean="0"/>
          </a:p>
          <a:p>
            <a:pPr>
              <a:lnSpc>
                <a:spcPct val="80000"/>
              </a:lnSpc>
            </a:pPr>
            <a:r>
              <a:rPr lang="es-MX" dirty="0" smtClean="0"/>
              <a:t>Muestra: Subconjunto de la población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8" name="7 CuadroTexto"/>
          <p:cNvSpPr txBox="1"/>
          <p:nvPr/>
        </p:nvSpPr>
        <p:spPr>
          <a:xfrm>
            <a:off x="3429000" y="5562600"/>
            <a:ext cx="1828800" cy="381000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 smtClean="0"/>
              <a:t>Población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4572000" y="4572000"/>
            <a:ext cx="1018227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s-MX" dirty="0" smtClean="0"/>
              <a:t>muestra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 autoUpdateAnimBg="0"/>
      <p:bldP spid="32771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77150" cy="1219200"/>
          </a:xfrm>
          <a:noFill/>
        </p:spPr>
        <p:txBody>
          <a:bodyPr/>
          <a:lstStyle/>
          <a:p>
            <a:r>
              <a:rPr lang="es-MX" sz="3200" dirty="0" smtClean="0">
                <a:solidFill>
                  <a:schemeClr val="tx1"/>
                </a:solidFill>
              </a:rPr>
              <a:t>La muestra y la población para unas elecciones</a:t>
            </a:r>
            <a:endParaRPr lang="es-MX" sz="3200" dirty="0">
              <a:solidFill>
                <a:schemeClr val="tx1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297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2400" b="1" dirty="0" smtClean="0"/>
              <a:t>En California en el 2003, se realizaron elecciones especiales para ver sí el gobernador Gray Davis sería reelegido</a:t>
            </a:r>
          </a:p>
          <a:p>
            <a:pPr>
              <a:lnSpc>
                <a:spcPct val="90000"/>
              </a:lnSpc>
            </a:pPr>
            <a:endParaRPr lang="en-US" sz="800" b="1" dirty="0"/>
          </a:p>
          <a:p>
            <a:pPr>
              <a:lnSpc>
                <a:spcPct val="90000"/>
              </a:lnSpc>
            </a:pPr>
            <a:r>
              <a:rPr lang="es-MX" sz="2400" b="1" dirty="0" smtClean="0"/>
              <a:t>La comisión electoral tomo una muestra de 3160 personas de los 8 millones de personas que votaron. Define la muestra y la población para esta encuesta. </a:t>
            </a:r>
            <a:endParaRPr lang="es-MX" sz="900" b="1" dirty="0" smtClean="0"/>
          </a:p>
          <a:p>
            <a:pPr>
              <a:lnSpc>
                <a:spcPct val="90000"/>
              </a:lnSpc>
            </a:pPr>
            <a:endParaRPr lang="es-MX" sz="900" b="1" dirty="0" smtClean="0"/>
          </a:p>
          <a:p>
            <a:pPr lvl="1">
              <a:lnSpc>
                <a:spcPct val="90000"/>
              </a:lnSpc>
            </a:pPr>
            <a:r>
              <a:rPr lang="es-MX" sz="2400" b="1" dirty="0" smtClean="0"/>
              <a:t>La población fueron los 8 millones que votaron en la elección</a:t>
            </a:r>
          </a:p>
          <a:p>
            <a:pPr lvl="1">
              <a:lnSpc>
                <a:spcPct val="90000"/>
              </a:lnSpc>
            </a:pPr>
            <a:r>
              <a:rPr lang="es-MX" sz="2400" b="1" dirty="0" smtClean="0"/>
              <a:t>La muestra fueron los 3160 votantes que fueron entrevistados en la encuesta</a:t>
            </a:r>
            <a:endParaRPr lang="es-MX" sz="2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smtClean="0"/>
              <a:t>Estadística inferencial vs. descriptiva</a:t>
            </a:r>
            <a:endParaRPr lang="es-MX" sz="320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La estadística descriptiva se refiere a los métodos para resumir los datos. Los resúmenes consisten en graficas y números tales como promedios y porcentajes</a:t>
            </a:r>
          </a:p>
          <a:p>
            <a:r>
              <a:rPr lang="es-MX" dirty="0" smtClean="0"/>
              <a:t>La inferencia estadística se refiere a los métodos utilizados para hacer decisiones o predicciones acerca de una población basándose en los datos obtenidos de una muestra de esa población</a:t>
            </a:r>
            <a:endParaRPr lang="es-MX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>
                <a:solidFill>
                  <a:schemeClr val="tx1"/>
                </a:solidFill>
              </a:rPr>
              <a:t>Ejemplo de estadística descriptiva</a:t>
            </a:r>
            <a:endParaRPr lang="es-MX" sz="3200" dirty="0">
              <a:solidFill>
                <a:schemeClr val="tx1"/>
              </a:solidFill>
            </a:endParaRPr>
          </a:p>
        </p:txBody>
      </p:sp>
      <p:pic>
        <p:nvPicPr>
          <p:cNvPr id="39939" name="Picture 3" descr="p11_fig1"/>
          <p:cNvPicPr>
            <a:picLocks noChangeAspect="1" noChangeArrowheads="1"/>
          </p:cNvPicPr>
          <p:nvPr/>
        </p:nvPicPr>
        <p:blipFill>
          <a:blip r:embed="rId3" cstate="print"/>
          <a:srcRect b="14996"/>
          <a:stretch>
            <a:fillRect/>
          </a:stretch>
        </p:blipFill>
        <p:spPr bwMode="auto">
          <a:xfrm>
            <a:off x="609600" y="1552575"/>
            <a:ext cx="6629400" cy="5103813"/>
          </a:xfrm>
          <a:prstGeom prst="rect">
            <a:avLst/>
          </a:prstGeom>
          <a:noFill/>
        </p:spPr>
      </p:pic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600200" y="2133600"/>
            <a:ext cx="434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tx2"/>
                </a:solidFill>
              </a:rPr>
              <a:t>Types of U.S. Households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>
                <a:solidFill>
                  <a:schemeClr val="tx1"/>
                </a:solidFill>
              </a:rPr>
              <a:t>Ejemplo de inferencia estadística</a:t>
            </a:r>
            <a:endParaRPr lang="es-MX" sz="3200" dirty="0">
              <a:solidFill>
                <a:schemeClr val="tx1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MX" dirty="0" smtClean="0"/>
              <a:t>Calcular un intervalo de confianza:</a:t>
            </a:r>
          </a:p>
          <a:p>
            <a:r>
              <a:rPr lang="es-MX" dirty="0" smtClean="0"/>
              <a:t>Por medio de una encuesta a 1000 posibles votantes, se encontró que una proporción de la muestra de 39% aprobó el trabajo realizado por el presidente Fox.</a:t>
            </a:r>
          </a:p>
          <a:p>
            <a:r>
              <a:rPr lang="es-MX" dirty="0" smtClean="0"/>
              <a:t>Tenemos un 95% de nivel de confianza de que la proporción de la población de posibles votantes que aprueben el trabajo de Fox este entre 36% y 42%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Los datos: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MX" dirty="0" smtClean="0"/>
              <a:t>Los datos es la información que se </a:t>
            </a:r>
            <a:r>
              <a:rPr lang="es-MX" dirty="0" smtClean="0"/>
              <a:t>reúne </a:t>
            </a:r>
            <a:r>
              <a:rPr lang="es-MX" dirty="0" smtClean="0"/>
              <a:t>por medio de experimentos y encuestas </a:t>
            </a:r>
          </a:p>
          <a:p>
            <a:pPr>
              <a:lnSpc>
                <a:spcPct val="90000"/>
              </a:lnSpc>
            </a:pPr>
            <a:r>
              <a:rPr lang="es-MX" dirty="0" smtClean="0"/>
              <a:t>Ejemplo: Experimentar sobre una dieta de carbohidratos baja en calorías </a:t>
            </a:r>
          </a:p>
          <a:p>
            <a:pPr lvl="1">
              <a:lnSpc>
                <a:spcPct val="90000"/>
              </a:lnSpc>
            </a:pPr>
            <a:r>
              <a:rPr lang="es-MX" dirty="0" smtClean="0"/>
              <a:t>Los datos podrían ser mediciones sobre los entes antes y después de un experimento </a:t>
            </a:r>
          </a:p>
          <a:p>
            <a:pPr>
              <a:lnSpc>
                <a:spcPct val="90000"/>
              </a:lnSpc>
            </a:pPr>
            <a:r>
              <a:rPr lang="es-MX" dirty="0" smtClean="0"/>
              <a:t>Ejemplo: Encuesta sobre la efectividad de los anuncios de TV </a:t>
            </a:r>
          </a:p>
          <a:p>
            <a:pPr lvl="1">
              <a:lnSpc>
                <a:spcPct val="90000"/>
              </a:lnSpc>
            </a:pPr>
            <a:r>
              <a:rPr lang="es-MX" dirty="0" smtClean="0"/>
              <a:t>Los datos podrían ser el porcentaje de gente que va a Starbucks desde que </a:t>
            </a:r>
            <a:r>
              <a:rPr lang="es-MX" dirty="0" smtClean="0"/>
              <a:t>abrió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Definición de estadística:</a:t>
            </a:r>
            <a:endParaRPr lang="es-MX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7772400" cy="4073525"/>
          </a:xfrm>
        </p:spPr>
        <p:txBody>
          <a:bodyPr/>
          <a:lstStyle/>
          <a:p>
            <a:r>
              <a:rPr lang="es-MX" b="1" dirty="0" smtClean="0"/>
              <a:t>La estadística es el arte y la ciencia de: </a:t>
            </a:r>
          </a:p>
          <a:p>
            <a:pPr lvl="1"/>
            <a:r>
              <a:rPr lang="es-MX" b="1" dirty="0" smtClean="0"/>
              <a:t>Diseñar estudios</a:t>
            </a:r>
          </a:p>
          <a:p>
            <a:pPr lvl="1"/>
            <a:r>
              <a:rPr lang="es-MX" b="1" dirty="0" smtClean="0"/>
              <a:t>Analizar datos resultantes </a:t>
            </a:r>
          </a:p>
          <a:p>
            <a:pPr lvl="1"/>
            <a:r>
              <a:rPr lang="es-MX" b="1" dirty="0" smtClean="0"/>
              <a:t>Trasladar </a:t>
            </a:r>
            <a:r>
              <a:rPr lang="es-MX" b="1" dirty="0" smtClean="0"/>
              <a:t>datos en conocimiento y comprensión</a:t>
            </a:r>
            <a:endParaRPr lang="es-MX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Métodos estadísticos</a:t>
            </a:r>
            <a:endParaRPr lang="es-MX" sz="32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Diseño: Planear cómo obtener los datos </a:t>
            </a:r>
            <a:br>
              <a:rPr lang="es-MX" dirty="0" smtClean="0"/>
            </a:br>
            <a:endParaRPr lang="es-MX" dirty="0" smtClean="0"/>
          </a:p>
          <a:p>
            <a:r>
              <a:rPr lang="es-MX" dirty="0" smtClean="0"/>
              <a:t>Descripción: Resumir los datos</a:t>
            </a:r>
            <a:br>
              <a:rPr lang="es-MX" dirty="0" smtClean="0"/>
            </a:br>
            <a:endParaRPr lang="es-MX" dirty="0" smtClean="0"/>
          </a:p>
          <a:p>
            <a:r>
              <a:rPr lang="es-MX" dirty="0" smtClean="0"/>
              <a:t>Inferencia: Hacer predicciones</a:t>
            </a: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Estadística descriptiva:</a:t>
            </a:r>
            <a:br>
              <a:rPr lang="es-MX" sz="3200" dirty="0" smtClean="0"/>
            </a:br>
            <a:endParaRPr lang="es-MX" sz="3200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12963"/>
            <a:ext cx="7772400" cy="4017962"/>
          </a:xfrm>
        </p:spPr>
        <p:txBody>
          <a:bodyPr/>
          <a:lstStyle/>
          <a:p>
            <a:r>
              <a:rPr lang="es-MX" b="1" dirty="0" smtClean="0"/>
              <a:t>Métodos para resumir datos</a:t>
            </a:r>
          </a:p>
          <a:p>
            <a:endParaRPr lang="es-MX" sz="900" b="1" dirty="0" smtClean="0"/>
          </a:p>
          <a:p>
            <a:r>
              <a:rPr lang="es-MX" b="1" dirty="0" smtClean="0"/>
              <a:t>Resúmenes que consisten en forma de gráficas y resúmenes numéricos de los datos</a:t>
            </a:r>
            <a:endParaRPr lang="es-MX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Ejemplos de estadística descriptiva: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4838"/>
            <a:ext cx="8229600" cy="4525962"/>
          </a:xfrm>
        </p:spPr>
        <p:txBody>
          <a:bodyPr/>
          <a:lstStyle/>
          <a:p>
            <a:pPr marL="609600" indent="-609600"/>
            <a:r>
              <a:rPr lang="es-MX" sz="2400" dirty="0" smtClean="0"/>
              <a:t>Preguntas de diseño:</a:t>
            </a:r>
          </a:p>
          <a:p>
            <a:pPr marL="990600" lvl="1" indent="-533400"/>
            <a:r>
              <a:rPr lang="es-MX" sz="2200" dirty="0" smtClean="0"/>
              <a:t>Como conducir el experimento, o</a:t>
            </a:r>
          </a:p>
          <a:p>
            <a:pPr marL="990600" lvl="1" indent="-533400"/>
            <a:r>
              <a:rPr lang="es-MX" sz="2200" dirty="0" smtClean="0"/>
              <a:t>Como seleccionar gente para la encuesta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s-MX" sz="2200" dirty="0" smtClean="0"/>
              <a:t>Para asegurar resultados confiables</a:t>
            </a:r>
          </a:p>
          <a:p>
            <a:pPr marL="609600" indent="-609600"/>
            <a:r>
              <a:rPr lang="es-MX" sz="2400" dirty="0" smtClean="0"/>
              <a:t>Ejemplos:</a:t>
            </a:r>
          </a:p>
          <a:p>
            <a:pPr marL="990600" lvl="1" indent="-533400"/>
            <a:r>
              <a:rPr lang="es-MX" sz="2200" dirty="0" smtClean="0"/>
              <a:t>Planear los métodos para recolectar datos para estudiar los efectos de la vitamina E en la fuerza atlética de los deportistas</a:t>
            </a:r>
          </a:p>
          <a:p>
            <a:pPr marL="990600" lvl="1" indent="-533400"/>
            <a:r>
              <a:rPr lang="es-MX" sz="2200" dirty="0" smtClean="0"/>
              <a:t>¿Cómo seleccionar gente para que una encuesta proporcione una cobertura apropiada?</a:t>
            </a:r>
          </a:p>
          <a:p>
            <a:pPr marL="990600" lvl="1" indent="-533400">
              <a:buFontTx/>
              <a:buAutoNum type="arabicPeriod"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Ejemplos de estadística descriptiva</a:t>
            </a:r>
            <a:endParaRPr lang="es-MX" sz="32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4838"/>
            <a:ext cx="8229600" cy="4525962"/>
          </a:xfrm>
        </p:spPr>
        <p:txBody>
          <a:bodyPr/>
          <a:lstStyle/>
          <a:p>
            <a:pPr marL="609600" indent="-609600"/>
            <a:r>
              <a:rPr lang="es-MX" dirty="0" smtClean="0"/>
              <a:t>Descripción:</a:t>
            </a:r>
          </a:p>
          <a:p>
            <a:pPr marL="990600" lvl="1" indent="-533400"/>
            <a:r>
              <a:rPr lang="es-MX" dirty="0" smtClean="0"/>
              <a:t>Resumir los datos brutos y presentarlos en un formato útil (por ejemplo, promedio, tablas o gráficas)</a:t>
            </a:r>
          </a:p>
          <a:p>
            <a:pPr marL="609600" indent="-609600"/>
            <a:r>
              <a:rPr lang="es-MX" dirty="0" smtClean="0"/>
              <a:t>Ejemplos:</a:t>
            </a:r>
          </a:p>
          <a:p>
            <a:pPr marL="990600" lvl="1" indent="-533400"/>
            <a:r>
              <a:rPr lang="es-MX" dirty="0" smtClean="0"/>
              <a:t>Un </a:t>
            </a:r>
            <a:r>
              <a:rPr lang="es-MX" dirty="0" smtClean="0"/>
              <a:t>meteorólogo </a:t>
            </a:r>
            <a:r>
              <a:rPr lang="es-MX" dirty="0" smtClean="0"/>
              <a:t>construye una gráfica mostrando la precipitación total en el D.F. para cada uno de los meses del 2011. </a:t>
            </a:r>
          </a:p>
          <a:p>
            <a:pPr marL="990600" lvl="1" indent="-533400"/>
            <a:r>
              <a:rPr lang="es-MX" dirty="0" smtClean="0"/>
              <a:t>La edad promedio de los estudiantes en una clase de estadística es de 25 años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Inferencia</a:t>
            </a:r>
            <a:endParaRPr lang="es-MX" sz="3200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27238"/>
            <a:ext cx="7772400" cy="4103687"/>
          </a:xfrm>
        </p:spPr>
        <p:txBody>
          <a:bodyPr/>
          <a:lstStyle/>
          <a:p>
            <a:r>
              <a:rPr lang="es-MX" b="1" dirty="0" smtClean="0"/>
              <a:t>Métodos para hacer decisiones o predicciones acerca de poblaciones basándose en la información obtenida en una muestra</a:t>
            </a:r>
            <a:endParaRPr lang="es-MX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Ejemplos de inferencia estadística</a:t>
            </a:r>
            <a:endParaRPr lang="es-MX" sz="32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4838"/>
            <a:ext cx="8229600" cy="4525962"/>
          </a:xfrm>
        </p:spPr>
        <p:txBody>
          <a:bodyPr/>
          <a:lstStyle/>
          <a:p>
            <a:pPr marL="590550" indent="-533400"/>
            <a:r>
              <a:rPr lang="es-MX" dirty="0" smtClean="0"/>
              <a:t>Hay una relación entre fumar cigarros y tener enfisema pulmonar</a:t>
            </a:r>
          </a:p>
          <a:p>
            <a:pPr marL="590550" indent="-533400"/>
            <a:r>
              <a:rPr lang="es-MX" dirty="0" smtClean="0"/>
              <a:t>De datos recientes, se predice que 47% de los votantes registrados en Illinois votarán en las próximas elecciones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540</TotalTime>
  <Words>660</Words>
  <Application>Microsoft Office PowerPoint</Application>
  <PresentationFormat>Presentación en pantalla (4:3)</PresentationFormat>
  <Paragraphs>83</Paragraphs>
  <Slides>15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Layers</vt:lpstr>
      <vt:lpstr>Capítulo 1:</vt:lpstr>
      <vt:lpstr>Los datos: </vt:lpstr>
      <vt:lpstr>Definición de estadística:</vt:lpstr>
      <vt:lpstr>Métodos estadísticos</vt:lpstr>
      <vt:lpstr>Estadística descriptiva: </vt:lpstr>
      <vt:lpstr>Ejemplos de estadística descriptiva: </vt:lpstr>
      <vt:lpstr>Ejemplos de estadística descriptiva</vt:lpstr>
      <vt:lpstr>Inferencia</vt:lpstr>
      <vt:lpstr>Ejemplos de inferencia estadística</vt:lpstr>
      <vt:lpstr>Sujetos</vt:lpstr>
      <vt:lpstr>Población y muestras</vt:lpstr>
      <vt:lpstr>La muestra y la población para unas elecciones</vt:lpstr>
      <vt:lpstr>Estadística inferencial vs. descriptiva</vt:lpstr>
      <vt:lpstr>Ejemplo de estadística descriptiva</vt:lpstr>
      <vt:lpstr>Ejemplo de inferencia estadística</vt:lpstr>
    </vt:vector>
  </TitlesOfParts>
  <Company>State Farm Insurance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1:Statistics: The Art and Science of Learning from Data</dc:title>
  <dc:creator>Daniel Rowe</dc:creator>
  <cp:lastModifiedBy>RUBEN TELLEZ S.</cp:lastModifiedBy>
  <cp:revision>35</cp:revision>
  <dcterms:created xsi:type="dcterms:W3CDTF">2007-02-24T17:37:19Z</dcterms:created>
  <dcterms:modified xsi:type="dcterms:W3CDTF">2012-08-03T17:11:56Z</dcterms:modified>
</cp:coreProperties>
</file>