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57" r:id="rId2"/>
    <p:sldId id="293" r:id="rId3"/>
    <p:sldId id="259" r:id="rId4"/>
    <p:sldId id="260" r:id="rId5"/>
    <p:sldId id="261" r:id="rId6"/>
    <p:sldId id="262" r:id="rId7"/>
    <p:sldId id="264" r:id="rId8"/>
    <p:sldId id="265" r:id="rId9"/>
    <p:sldId id="269" r:id="rId10"/>
    <p:sldId id="270" r:id="rId11"/>
    <p:sldId id="271" r:id="rId12"/>
    <p:sldId id="273" r:id="rId13"/>
    <p:sldId id="274" r:id="rId14"/>
    <p:sldId id="275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4226346-FDBA-4E18-84F2-8C888012D0B5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729BB5-04B3-47EA-B6F1-53EC2862220B}" type="slidenum">
              <a:rPr lang="en-US"/>
              <a:pPr/>
              <a:t>3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E6FF74-A70B-42B6-82BB-ED4F7986AFAD}" type="slidenum">
              <a:rPr lang="en-US"/>
              <a:pPr/>
              <a:t>12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86F97B-A8D6-447A-AB88-0F6C8A0DAB32}" type="slidenum">
              <a:rPr lang="en-US"/>
              <a:pPr/>
              <a:t>13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C54A64-DEA8-4BEF-9E70-4B06EF462BCD}" type="slidenum">
              <a:rPr lang="en-US"/>
              <a:pPr/>
              <a:t>14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2247A5-EABA-4157-9E67-5C6EAE396122}" type="slidenum">
              <a:rPr lang="en-US"/>
              <a:pPr/>
              <a:t>4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9283A7-18DC-43FE-A9B4-5A3C5CA9EB55}" type="slidenum">
              <a:rPr lang="en-US"/>
              <a:pPr/>
              <a:t>5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0A5B09-2ADF-4996-B731-96458E1CF695}" type="slidenum">
              <a:rPr lang="en-US"/>
              <a:pPr/>
              <a:t>6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D7C784-20AA-4EDB-B915-65553F2D2F18}" type="slidenum">
              <a:rPr lang="en-US"/>
              <a:pPr/>
              <a:t>7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3BEA1B-5CFF-4D32-9532-7B20E299C253}" type="slidenum">
              <a:rPr lang="en-US"/>
              <a:pPr/>
              <a:t>8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F21839-B761-4FD9-B32D-364BAD1A0ECC}" type="slidenum">
              <a:rPr lang="en-US"/>
              <a:pPr/>
              <a:t>9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D8B0FE-5A90-4143-802A-C2ADC020969D}" type="slidenum">
              <a:rPr lang="en-US"/>
              <a:pPr/>
              <a:t>10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A65E26-4A67-4556-A64E-268AA14B765D}" type="slidenum">
              <a:rPr lang="en-US"/>
              <a:pPr/>
              <a:t>11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614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MX" sz="2400">
                <a:latin typeface="Times New Roman" pitchFamily="16" charset="0"/>
              </a:endParaRPr>
            </a:p>
          </p:txBody>
        </p:sp>
        <p:grpSp>
          <p:nvGrpSpPr>
            <p:cNvPr id="6148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6149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MX" sz="2400">
                  <a:latin typeface="Times New Roman" pitchFamily="16" charset="0"/>
                </a:endParaRPr>
              </a:p>
            </p:txBody>
          </p:sp>
          <p:sp>
            <p:nvSpPr>
              <p:cNvPr id="6150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MX" sz="2400">
                  <a:latin typeface="Times New Roman" pitchFamily="16" charset="0"/>
                </a:endParaRPr>
              </a:p>
            </p:txBody>
          </p:sp>
          <p:sp>
            <p:nvSpPr>
              <p:cNvPr id="6151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MX"/>
              </a:p>
            </p:txBody>
          </p:sp>
        </p:grpSp>
        <p:grpSp>
          <p:nvGrpSpPr>
            <p:cNvPr id="6152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6153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MX" sz="2400">
                  <a:latin typeface="Times New Roman" pitchFamily="16" charset="0"/>
                </a:endParaRPr>
              </a:p>
            </p:txBody>
          </p:sp>
          <p:sp>
            <p:nvSpPr>
              <p:cNvPr id="6154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MX"/>
              </a:p>
            </p:txBody>
          </p:sp>
        </p:grp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16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6325403-BD8F-49D2-9624-D2838235CC3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DE01F6-6300-4B7F-8B2A-EB35A1B86DD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66091D-923B-407A-A3B4-99972B63DEA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D4C6E1A-77F3-4E5C-A14D-4C08AE3601E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2CD2C-71F7-49DA-B8AF-EF7AB66FA23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6F026C-BD13-4F47-98EE-4DA78B9DDA0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7985A7-A179-4465-BE0B-642944813B1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64318-44DD-4AAF-91C3-6FB70EEA01D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3FD5FA-4595-4340-91D3-52FAE94FA60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DA9D2-365D-4CFC-AA77-D73204B30DF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06BE7B-CDB5-4C47-B0B9-50FEC427CA9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AF0531-D58A-4F3A-95AE-B162CEC76B1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MX" sz="2400">
                <a:latin typeface="Times New Roman" pitchFamily="16" charset="0"/>
              </a:endParaRPr>
            </a:p>
          </p:txBody>
        </p:sp>
        <p:grpSp>
          <p:nvGrpSpPr>
            <p:cNvPr id="512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512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MX" sz="2400">
                  <a:latin typeface="Times New Roman" pitchFamily="16" charset="0"/>
                </a:endParaRPr>
              </a:p>
            </p:txBody>
          </p:sp>
          <p:sp>
            <p:nvSpPr>
              <p:cNvPr id="512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MX"/>
              </a:p>
            </p:txBody>
          </p:sp>
        </p:grpSp>
      </p:grp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92E8677B-2572-4A80-B55A-9E5E67662548}" type="slidenum">
              <a:rPr lang="en-US"/>
              <a:pPr/>
              <a:t>‹Nº›</a:t>
            </a:fld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73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16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16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16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16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16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16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16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16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16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28C6C8EF-34DE-4F28-AB2C-88B7CBC92EE9}" type="slidenum">
              <a:rPr lang="en-US"/>
              <a:pPr/>
              <a:t>1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/>
        </p:nvSpPr>
        <p:spPr bwMode="auto">
          <a:xfrm>
            <a:off x="533400" y="19050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/>
            <a:endParaRPr lang="es-MX" sz="2400" b="1">
              <a:solidFill>
                <a:schemeClr val="tx2"/>
              </a:solidFill>
              <a:latin typeface="Verdana" pitchFamily="16" charset="0"/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762000" y="1066800"/>
            <a:ext cx="754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endParaRPr lang="es-MX" sz="2000">
              <a:latin typeface="Times" pitchFamily="16" charset="0"/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Distribuciones de Probabilidad </a:t>
            </a:r>
            <a:endParaRPr lang="es-MX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Sección 1.1 ¿Cómo podemos resumir los posibles resultados y sus probabilidades? 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3BEC7-3C86-437D-9224-D647823B7DBE}" type="slidenum">
              <a:rPr lang="en-US"/>
              <a:pPr/>
              <a:t>10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Objetivo de aprendizaje 3</a:t>
            </a:r>
            <a:r>
              <a:rPr lang="es-MX" sz="3000" dirty="0" smtClean="0">
                <a:solidFill>
                  <a:schemeClr val="tx1"/>
                </a:solidFill>
              </a:rPr>
              <a:t>:</a:t>
            </a:r>
            <a:br>
              <a:rPr lang="es-MX" sz="3000" dirty="0" smtClean="0">
                <a:solidFill>
                  <a:schemeClr val="tx1"/>
                </a:solidFill>
              </a:rPr>
            </a:br>
            <a:r>
              <a:rPr lang="es-MX" sz="3000" dirty="0" smtClean="0"/>
              <a:t>Valor esperado de </a:t>
            </a:r>
            <a:r>
              <a:rPr lang="es-MX" sz="3000" i="1" dirty="0" smtClean="0"/>
              <a:t>X</a:t>
            </a:r>
            <a:endParaRPr lang="es-MX" sz="3000" i="1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2600" dirty="0" smtClean="0"/>
              <a:t>La media de una distribución de probabilidad de una variable aleatoria </a:t>
            </a:r>
            <a:r>
              <a:rPr lang="es-MX" sz="2600" i="1" dirty="0" smtClean="0"/>
              <a:t>X</a:t>
            </a:r>
            <a:r>
              <a:rPr lang="es-MX" sz="2600" dirty="0" smtClean="0"/>
              <a:t> se llama también el </a:t>
            </a:r>
            <a:r>
              <a:rPr lang="es-MX" sz="2600" i="1" dirty="0" smtClean="0"/>
              <a:t>valor esperado de </a:t>
            </a:r>
            <a:r>
              <a:rPr lang="es-MX" sz="2600" i="1" dirty="0" smtClean="0">
                <a:solidFill>
                  <a:schemeClr val="tx2"/>
                </a:solidFill>
              </a:rPr>
              <a:t>X</a:t>
            </a:r>
            <a:r>
              <a:rPr lang="es-MX" sz="2600" dirty="0" smtClean="0">
                <a:solidFill>
                  <a:schemeClr val="tx2"/>
                </a:solidFill>
              </a:rPr>
              <a:t>.</a:t>
            </a:r>
            <a:r>
              <a:rPr lang="es-MX" sz="2600" dirty="0" smtClean="0"/>
              <a:t>  </a:t>
            </a:r>
          </a:p>
          <a:p>
            <a:r>
              <a:rPr lang="es-MX" sz="2600" dirty="0" smtClean="0"/>
              <a:t>El valor esperado refleja no solo lo que se observara en una </a:t>
            </a:r>
            <a:r>
              <a:rPr lang="es-MX" sz="2600" i="1" dirty="0" smtClean="0"/>
              <a:t>sola </a:t>
            </a:r>
            <a:r>
              <a:rPr lang="es-MX" sz="2600" dirty="0" smtClean="0"/>
              <a:t>observación, sino lo que se espera para el </a:t>
            </a:r>
            <a:r>
              <a:rPr lang="es-MX" sz="2600" i="1" dirty="0" smtClean="0"/>
              <a:t>promedio </a:t>
            </a:r>
            <a:r>
              <a:rPr lang="es-MX" sz="2600" dirty="0" smtClean="0"/>
              <a:t>de una gran cantidad de observaciones. </a:t>
            </a:r>
          </a:p>
          <a:p>
            <a:r>
              <a:rPr lang="es-MX" sz="2600" dirty="0" smtClean="0"/>
              <a:t>No es usual para el valor esperado de una variable aleatoria ser igual a un número que </a:t>
            </a:r>
            <a:r>
              <a:rPr lang="es-MX" sz="2600" b="1" dirty="0" smtClean="0"/>
              <a:t>no</a:t>
            </a:r>
            <a:r>
              <a:rPr lang="es-MX" sz="2600" dirty="0" smtClean="0"/>
              <a:t> es un resultado posible.  </a:t>
            </a:r>
            <a:endParaRPr lang="es-MX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2BB64-AEC6-4C1D-992B-63EDA59FBAF5}" type="slidenum">
              <a:rPr lang="en-US"/>
              <a:pPr/>
              <a:t>11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7772400" cy="1143000"/>
          </a:xfrm>
          <a:noFill/>
        </p:spPr>
        <p:txBody>
          <a:bodyPr/>
          <a:lstStyle/>
          <a:p>
            <a:r>
              <a:rPr lang="es-MX" sz="3000" dirty="0" smtClean="0">
                <a:solidFill>
                  <a:schemeClr val="tx1"/>
                </a:solidFill>
              </a:rPr>
              <a:t>Objetivo de aprendizaje 3:</a:t>
            </a:r>
            <a:br>
              <a:rPr lang="es-MX" sz="3000" dirty="0" smtClean="0">
                <a:solidFill>
                  <a:schemeClr val="tx1"/>
                </a:solidFill>
              </a:rPr>
            </a:br>
            <a:r>
              <a:rPr lang="es-MX" sz="3000" dirty="0" smtClean="0">
                <a:solidFill>
                  <a:schemeClr val="tx1"/>
                </a:solidFill>
              </a:rPr>
              <a:t>Ejemplo</a:t>
            </a:r>
            <a:endParaRPr lang="es-MX" sz="3000" dirty="0">
              <a:solidFill>
                <a:schemeClr val="tx1"/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143000"/>
            <a:ext cx="7618413" cy="4835525"/>
          </a:xfrm>
        </p:spPr>
        <p:txBody>
          <a:bodyPr/>
          <a:lstStyle/>
          <a:p>
            <a:r>
              <a:rPr lang="es-MX" sz="2400" b="1" dirty="0" smtClean="0"/>
              <a:t>Encuentra la media de esta distribución de probabilidad.</a:t>
            </a:r>
          </a:p>
          <a:p>
            <a:endParaRPr lang="en-US" sz="2400" b="1" dirty="0"/>
          </a:p>
        </p:txBody>
      </p:sp>
      <p:pic>
        <p:nvPicPr>
          <p:cNvPr id="35844" name="Picture 4" descr="p247_table6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1219200" y="2133600"/>
            <a:ext cx="6096000" cy="3060700"/>
          </a:xfrm>
          <a:noFill/>
          <a:ln/>
        </p:spPr>
      </p:pic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1828800" y="5181600"/>
            <a:ext cx="45720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800" b="1" dirty="0" smtClean="0"/>
              <a:t>La media:</a:t>
            </a:r>
          </a:p>
          <a:p>
            <a:endParaRPr lang="es-MX" sz="1800" b="1" dirty="0" smtClean="0"/>
          </a:p>
          <a:p>
            <a:endParaRPr lang="es-MX" sz="1800" b="1" dirty="0" smtClean="0"/>
          </a:p>
          <a:p>
            <a:r>
              <a:rPr lang="es-MX" sz="1800" b="1" dirty="0" smtClean="0"/>
              <a:t>  = 0(0.23) + 1(0.38) + 2(0.22) +  3(0.13) + 4(0.03) + 5(0.01) = 1.38</a:t>
            </a:r>
            <a:endParaRPr lang="es-MX" sz="1800" b="1" dirty="0"/>
          </a:p>
        </p:txBody>
      </p:sp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3352800" y="5257800"/>
          <a:ext cx="3429000" cy="700088"/>
        </p:xfrm>
        <a:graphic>
          <a:graphicData uri="http://schemas.openxmlformats.org/presentationml/2006/ole">
            <p:oleObj spid="_x0000_s35846" name="Equation" r:id="rId5" imgW="92700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4A492-07AB-4F87-B366-814DAD76E624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696200" cy="1143000"/>
          </a:xfrm>
        </p:spPr>
        <p:txBody>
          <a:bodyPr/>
          <a:lstStyle/>
          <a:p>
            <a:r>
              <a:rPr lang="es-MX" sz="3000" dirty="0" smtClean="0"/>
              <a:t>Objetivo de aprendizaje </a:t>
            </a:r>
            <a:r>
              <a:rPr lang="es-MX" sz="3000" dirty="0" smtClean="0">
                <a:solidFill>
                  <a:schemeClr val="tx1"/>
                </a:solidFill>
              </a:rPr>
              <a:t>4:</a:t>
            </a:r>
            <a:br>
              <a:rPr lang="es-MX" sz="3000" dirty="0" smtClean="0">
                <a:solidFill>
                  <a:schemeClr val="tx1"/>
                </a:solidFill>
              </a:rPr>
            </a:br>
            <a:r>
              <a:rPr lang="es-MX" sz="3000" dirty="0" smtClean="0">
                <a:solidFill>
                  <a:schemeClr val="tx1"/>
                </a:solidFill>
              </a:rPr>
              <a:t>La desviación estándar de una distribución de probabilidad</a:t>
            </a:r>
            <a:endParaRPr lang="es-MX" sz="3000" dirty="0">
              <a:solidFill>
                <a:schemeClr val="tx1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05000"/>
            <a:ext cx="7772400" cy="4225925"/>
          </a:xfrm>
        </p:spPr>
        <p:txBody>
          <a:bodyPr/>
          <a:lstStyle/>
          <a:p>
            <a:pPr>
              <a:buFont typeface="Wingdings" pitchFamily="16" charset="2"/>
              <a:buNone/>
            </a:pPr>
            <a:r>
              <a:rPr lang="es-MX" dirty="0" smtClean="0"/>
              <a:t>La </a:t>
            </a:r>
            <a:r>
              <a:rPr lang="es-MX" b="1" i="1" dirty="0" smtClean="0"/>
              <a:t>desviación </a:t>
            </a:r>
            <a:r>
              <a:rPr lang="es-MX" b="1" i="1" dirty="0" err="1" smtClean="0"/>
              <a:t>estandar</a:t>
            </a:r>
            <a:r>
              <a:rPr lang="es-MX" b="1" i="1" dirty="0" smtClean="0"/>
              <a:t> de una distribución de probabilidad, </a:t>
            </a:r>
            <a:r>
              <a:rPr lang="es-MX" dirty="0" smtClean="0"/>
              <a:t>denotada por el parámetro, </a:t>
            </a:r>
            <a:r>
              <a:rPr lang="es-MX" i="1" dirty="0" smtClean="0">
                <a:solidFill>
                  <a:schemeClr val="tx2"/>
                </a:solidFill>
              </a:rPr>
              <a:t>σ</a:t>
            </a:r>
            <a:r>
              <a:rPr lang="es-MX" dirty="0" smtClean="0"/>
              <a:t>, mide su grado de distanciamiento.</a:t>
            </a:r>
            <a:endParaRPr lang="es-MX" sz="1600" dirty="0" smtClean="0"/>
          </a:p>
          <a:p>
            <a:pPr lvl="1">
              <a:lnSpc>
                <a:spcPct val="120000"/>
              </a:lnSpc>
            </a:pPr>
            <a:r>
              <a:rPr lang="es-MX" dirty="0" smtClean="0"/>
              <a:t>Mayores valores de </a:t>
            </a:r>
            <a:r>
              <a:rPr lang="es-MX" i="1" dirty="0" smtClean="0"/>
              <a:t>σ</a:t>
            </a:r>
            <a:r>
              <a:rPr lang="es-MX" dirty="0" smtClean="0"/>
              <a:t> corresponden a un mayor grado de distanciamiento. </a:t>
            </a:r>
          </a:p>
          <a:p>
            <a:pPr lvl="1">
              <a:lnSpc>
                <a:spcPct val="110000"/>
              </a:lnSpc>
            </a:pPr>
            <a:r>
              <a:rPr lang="es-MX" dirty="0" smtClean="0"/>
              <a:t>A grandes rasgos, </a:t>
            </a:r>
            <a:r>
              <a:rPr lang="es-MX" i="1" dirty="0" smtClean="0"/>
              <a:t>σ </a:t>
            </a:r>
            <a:r>
              <a:rPr lang="es-MX" dirty="0" smtClean="0"/>
              <a:t>describe </a:t>
            </a:r>
            <a:r>
              <a:rPr lang="es-MX" dirty="0" smtClean="0"/>
              <a:t>qué tan lejos la variable aleatoria </a:t>
            </a:r>
            <a:r>
              <a:rPr lang="es-MX" dirty="0" smtClean="0"/>
              <a:t>cae, en </a:t>
            </a:r>
            <a:r>
              <a:rPr lang="es-MX" dirty="0" smtClean="0"/>
              <a:t>promedio</a:t>
            </a:r>
            <a:r>
              <a:rPr lang="el-GR" dirty="0" smtClean="0"/>
              <a:t>, </a:t>
            </a:r>
            <a:r>
              <a:rPr lang="es-MX" dirty="0" smtClean="0"/>
              <a:t>de la media de su distribución</a:t>
            </a:r>
            <a:endParaRPr lang="el-GR" i="1" dirty="0"/>
          </a:p>
        </p:txBody>
      </p:sp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7065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19400" y="5715000"/>
            <a:ext cx="3066047" cy="83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13E9-D28F-486A-B85C-EFDC031C540A}" type="slidenum">
              <a:rPr lang="en-US"/>
              <a:pPr/>
              <a:t>13</a:t>
            </a:fld>
            <a:endParaRPr lang="en-US"/>
          </a:p>
        </p:txBody>
      </p:sp>
      <p:pic>
        <p:nvPicPr>
          <p:cNvPr id="41992" name="Picture 8"/>
          <p:cNvPicPr>
            <a:picLocks noChangeAspect="1" noChangeArrowheads="1"/>
          </p:cNvPicPr>
          <p:nvPr/>
        </p:nvPicPr>
        <p:blipFill>
          <a:blip r:embed="rId3" cstate="print"/>
          <a:srcRect t="31027"/>
          <a:stretch>
            <a:fillRect/>
          </a:stretch>
        </p:blipFill>
        <p:spPr bwMode="auto">
          <a:xfrm>
            <a:off x="4648200" y="4648200"/>
            <a:ext cx="4495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>
                <a:solidFill>
                  <a:schemeClr val="tx1"/>
                </a:solidFill>
              </a:rPr>
              <a:t>Objetivo de aprendizaje 5:</a:t>
            </a:r>
            <a:br>
              <a:rPr lang="es-MX" sz="3000" dirty="0" smtClean="0">
                <a:solidFill>
                  <a:schemeClr val="tx1"/>
                </a:solidFill>
              </a:rPr>
            </a:br>
            <a:r>
              <a:rPr lang="es-MX" sz="3000" dirty="0" smtClean="0">
                <a:solidFill>
                  <a:schemeClr val="tx1"/>
                </a:solidFill>
              </a:rPr>
              <a:t>Variable aleatoria continua</a:t>
            </a:r>
            <a:endParaRPr lang="es-MX" sz="3000" dirty="0">
              <a:solidFill>
                <a:schemeClr val="tx1"/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2971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MX" sz="3000" dirty="0" smtClean="0"/>
              <a:t>Una variable aleatoria continua tiene un número infinito de posibles resultados en un intervalo . </a:t>
            </a:r>
          </a:p>
          <a:p>
            <a:pPr>
              <a:lnSpc>
                <a:spcPct val="90000"/>
              </a:lnSpc>
            </a:pPr>
            <a:r>
              <a:rPr lang="es-MX" sz="3000" dirty="0" smtClean="0"/>
              <a:t>Ejemplos son: tiempo, edad y medidas de tamaño como altura y peso. </a:t>
            </a:r>
            <a:endParaRPr lang="es-MX" sz="3000" b="1" dirty="0" smtClean="0"/>
          </a:p>
          <a:p>
            <a:pPr>
              <a:lnSpc>
                <a:spcPct val="90000"/>
              </a:lnSpc>
            </a:pPr>
            <a:r>
              <a:rPr lang="es-MX" sz="3000" dirty="0" smtClean="0"/>
              <a:t>Variables continuas se miden de manera discreta por redondeo. </a:t>
            </a:r>
            <a:endParaRPr lang="es-MX" sz="1100" b="1" dirty="0" smtClean="0"/>
          </a:p>
          <a:p>
            <a:pPr>
              <a:lnSpc>
                <a:spcPct val="90000"/>
              </a:lnSpc>
              <a:buFont typeface="Wingdings" pitchFamily="16" charset="2"/>
              <a:buNone/>
            </a:pPr>
            <a:endParaRPr lang="en-US" sz="1100" b="1" dirty="0"/>
          </a:p>
          <a:p>
            <a:pPr>
              <a:lnSpc>
                <a:spcPct val="90000"/>
              </a:lnSpc>
            </a:pP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282D3-4B80-49CD-934D-38655E31BD40}" type="slidenum">
              <a:rPr lang="en-US"/>
              <a:pPr/>
              <a:t>14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Objetivo de aprendizaje </a:t>
            </a:r>
            <a:r>
              <a:rPr lang="es-MX" sz="3000" dirty="0" smtClean="0">
                <a:solidFill>
                  <a:schemeClr val="tx1"/>
                </a:solidFill>
              </a:rPr>
              <a:t>5:</a:t>
            </a:r>
            <a:br>
              <a:rPr lang="es-MX" sz="3000" dirty="0" smtClean="0">
                <a:solidFill>
                  <a:schemeClr val="tx1"/>
                </a:solidFill>
              </a:rPr>
            </a:br>
            <a:r>
              <a:rPr lang="es-MX" sz="3000" dirty="0" smtClean="0"/>
              <a:t>Distribución de probabilidad de una variable aleatoria continua</a:t>
            </a:r>
            <a:endParaRPr lang="es-MX" sz="3000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524000"/>
            <a:ext cx="7772400" cy="4265613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es-MX" sz="2600" dirty="0" smtClean="0"/>
              <a:t>Una variable aleatoria continua toma valores posibles que forman un intervalo. </a:t>
            </a:r>
          </a:p>
          <a:p>
            <a:pPr>
              <a:lnSpc>
                <a:spcPct val="90000"/>
              </a:lnSpc>
            </a:pPr>
            <a:r>
              <a:rPr lang="es-MX" sz="2600" dirty="0" smtClean="0"/>
              <a:t>Su distribución de probabilidad se especifica por una curva. </a:t>
            </a:r>
          </a:p>
          <a:p>
            <a:pPr>
              <a:lnSpc>
                <a:spcPct val="90000"/>
              </a:lnSpc>
            </a:pPr>
            <a:r>
              <a:rPr lang="es-MX" sz="2600" dirty="0" smtClean="0"/>
              <a:t>Cada intervalo tiene probabilidad entre 0 y 1.</a:t>
            </a:r>
          </a:p>
          <a:p>
            <a:pPr>
              <a:lnSpc>
                <a:spcPct val="90000"/>
              </a:lnSpc>
            </a:pPr>
            <a:r>
              <a:rPr lang="es-MX" sz="2600" dirty="0" smtClean="0"/>
              <a:t>El intervalo que tiene todos los valores posibles tiene probabilidad igual a 1. </a:t>
            </a:r>
            <a:endParaRPr lang="es-MX" sz="2600" dirty="0"/>
          </a:p>
        </p:txBody>
      </p:sp>
      <p:pic>
        <p:nvPicPr>
          <p:cNvPr id="440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4648200"/>
            <a:ext cx="2733675" cy="203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403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19613" y="4394200"/>
            <a:ext cx="4624387" cy="246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01F30-D22F-4ED5-B5FE-0A12C9965BDD}" type="slidenum">
              <a:rPr lang="en-US"/>
              <a:pPr/>
              <a:t>2</a:t>
            </a:fld>
            <a:endParaRPr 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Objetivos de aprendizaje</a:t>
            </a:r>
            <a:endParaRPr lang="es-MX" dirty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pitchFamily="16" charset="2"/>
              <a:buAutoNum type="arabicPeriod"/>
            </a:pPr>
            <a:r>
              <a:rPr lang="es-MX" dirty="0" smtClean="0"/>
              <a:t>Variable aleatoria</a:t>
            </a:r>
          </a:p>
          <a:p>
            <a:pPr marL="533400" indent="-533400">
              <a:buFont typeface="Wingdings" pitchFamily="16" charset="2"/>
              <a:buAutoNum type="arabicPeriod"/>
            </a:pPr>
            <a:r>
              <a:rPr lang="es-MX" dirty="0" smtClean="0"/>
              <a:t>Distribuciones de probabilidad para variables aleatorias discretas </a:t>
            </a:r>
          </a:p>
          <a:p>
            <a:pPr marL="533400" indent="-533400">
              <a:buFont typeface="Wingdings" pitchFamily="16" charset="2"/>
              <a:buAutoNum type="arabicPeriod"/>
            </a:pPr>
            <a:r>
              <a:rPr lang="es-MX" dirty="0" smtClean="0"/>
              <a:t>Media de una distribución de probabilidad</a:t>
            </a:r>
          </a:p>
          <a:p>
            <a:pPr marL="533400" indent="-533400">
              <a:buFont typeface="Wingdings" pitchFamily="16" charset="2"/>
              <a:buAutoNum type="arabicPeriod"/>
            </a:pPr>
            <a:r>
              <a:rPr lang="es-MX" dirty="0" smtClean="0"/>
              <a:t>Resumiendo el grado de distanciamiento de una distribución de probabilidad</a:t>
            </a:r>
          </a:p>
          <a:p>
            <a:pPr marL="533400" indent="-533400">
              <a:buFont typeface="Wingdings" pitchFamily="16" charset="2"/>
              <a:buAutoNum type="arabicPeriod"/>
            </a:pPr>
            <a:r>
              <a:rPr lang="es-MX" dirty="0" smtClean="0"/>
              <a:t>Distribución de probabilidad para variables aleatorias continuas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8EC03-15BD-4379-809F-49D178D79EE5}" type="slidenum">
              <a:rPr lang="en-US"/>
              <a:pPr/>
              <a:t>3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Objetivo de aprendizaje</a:t>
            </a:r>
            <a:r>
              <a:rPr lang="es-MX" sz="3000" dirty="0" smtClean="0">
                <a:solidFill>
                  <a:schemeClr val="tx1"/>
                </a:solidFill>
              </a:rPr>
              <a:t>1:</a:t>
            </a:r>
            <a:br>
              <a:rPr lang="es-MX" sz="3000" dirty="0" smtClean="0">
                <a:solidFill>
                  <a:schemeClr val="tx1"/>
                </a:solidFill>
              </a:rPr>
            </a:br>
            <a:r>
              <a:rPr lang="es-MX" sz="3000" dirty="0" smtClean="0"/>
              <a:t>Aleatoriedad</a:t>
            </a:r>
            <a:endParaRPr lang="es-MX" sz="30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3200" dirty="0" smtClean="0"/>
              <a:t>Los valores numéricos que una variable asume son el resultado de algún fenómeno aleatorio:</a:t>
            </a:r>
          </a:p>
          <a:p>
            <a:pPr lvl="1"/>
            <a:r>
              <a:rPr lang="es-MX" sz="3200" dirty="0" smtClean="0"/>
              <a:t>Seleccionar una muestra aleatoria para una población ó </a:t>
            </a:r>
          </a:p>
          <a:p>
            <a:pPr lvl="1"/>
            <a:r>
              <a:rPr lang="es-MX" sz="3200" dirty="0" smtClean="0"/>
              <a:t>Desempeñar un experimento aleatorio</a:t>
            </a:r>
            <a:endParaRPr lang="es-MX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9FB89-C5E5-4599-9EF2-1FA0EE2C2EFB}" type="slidenum">
              <a:rPr lang="en-US"/>
              <a:pPr/>
              <a:t>4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696200" cy="914400"/>
          </a:xfrm>
        </p:spPr>
        <p:txBody>
          <a:bodyPr/>
          <a:lstStyle/>
          <a:p>
            <a:r>
              <a:rPr lang="es-MX" sz="3000" dirty="0" smtClean="0"/>
              <a:t>Objetivo de aprendizaje</a:t>
            </a:r>
            <a:r>
              <a:rPr lang="es-MX" sz="3000" dirty="0" smtClean="0">
                <a:solidFill>
                  <a:schemeClr val="tx1"/>
                </a:solidFill>
              </a:rPr>
              <a:t>1:</a:t>
            </a:r>
            <a:br>
              <a:rPr lang="es-MX" sz="3000" dirty="0" smtClean="0">
                <a:solidFill>
                  <a:schemeClr val="tx1"/>
                </a:solidFill>
              </a:rPr>
            </a:br>
            <a:r>
              <a:rPr lang="es-MX" sz="3000" dirty="0" smtClean="0"/>
              <a:t>Aleatoriedad</a:t>
            </a:r>
            <a:endParaRPr lang="en-US" sz="3000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85925"/>
            <a:ext cx="7772400" cy="4225925"/>
          </a:xfrm>
        </p:spPr>
        <p:txBody>
          <a:bodyPr/>
          <a:lstStyle/>
          <a:p>
            <a:r>
              <a:rPr lang="en-US" dirty="0"/>
              <a:t> </a:t>
            </a:r>
            <a:r>
              <a:rPr lang="es-MX" dirty="0" smtClean="0"/>
              <a:t>Una variable aleatoria es una medición numérica del resultado de un fenómeno aleatorio. 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55EA-A56E-4E0D-8EC4-3BB1FA65E521}" type="slidenum">
              <a:rPr lang="en-US"/>
              <a:pPr/>
              <a:t>5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Objetivo de aprendizaje</a:t>
            </a:r>
            <a:r>
              <a:rPr lang="es-MX" sz="3000" dirty="0" smtClean="0">
                <a:solidFill>
                  <a:schemeClr val="tx1"/>
                </a:solidFill>
              </a:rPr>
              <a:t>1:</a:t>
            </a:r>
            <a:br>
              <a:rPr lang="es-MX" sz="3000" dirty="0" smtClean="0">
                <a:solidFill>
                  <a:schemeClr val="tx1"/>
                </a:solidFill>
              </a:rPr>
            </a:br>
            <a:r>
              <a:rPr lang="es-MX" sz="3000" dirty="0" smtClean="0"/>
              <a:t>Aleatoriedad</a:t>
            </a: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MX" sz="2400" dirty="0" smtClean="0"/>
              <a:t>Se utilizan letras cerca del fin del alfabeto, como </a:t>
            </a:r>
            <a:r>
              <a:rPr lang="es-MX" sz="2400" i="1" dirty="0" smtClean="0"/>
              <a:t>x</a:t>
            </a:r>
            <a:r>
              <a:rPr lang="es-MX" sz="2400" dirty="0" smtClean="0"/>
              <a:t>, para simbolizar </a:t>
            </a:r>
          </a:p>
          <a:p>
            <a:pPr lvl="1">
              <a:lnSpc>
                <a:spcPct val="90000"/>
              </a:lnSpc>
            </a:pPr>
            <a:r>
              <a:rPr lang="es-MX" sz="2200" dirty="0" smtClean="0"/>
              <a:t>Variables</a:t>
            </a:r>
          </a:p>
          <a:p>
            <a:pPr lvl="1">
              <a:lnSpc>
                <a:spcPct val="90000"/>
              </a:lnSpc>
            </a:pPr>
            <a:r>
              <a:rPr lang="es-MX" sz="2200" dirty="0" smtClean="0"/>
              <a:t>Un valor particular de la variable aleatoria</a:t>
            </a:r>
          </a:p>
          <a:p>
            <a:pPr>
              <a:lnSpc>
                <a:spcPct val="90000"/>
              </a:lnSpc>
              <a:buFont typeface="Wingdings" pitchFamily="16" charset="2"/>
              <a:buNone/>
            </a:pPr>
            <a:endParaRPr lang="es-MX" sz="2400" dirty="0" smtClean="0"/>
          </a:p>
          <a:p>
            <a:pPr>
              <a:lnSpc>
                <a:spcPct val="90000"/>
              </a:lnSpc>
            </a:pPr>
            <a:r>
              <a:rPr lang="es-MX" sz="2400" dirty="0" smtClean="0"/>
              <a:t>Se utiliza una letra mayúscula, como  </a:t>
            </a:r>
            <a:r>
              <a:rPr lang="es-MX" sz="2400" i="1" dirty="0" smtClean="0"/>
              <a:t>X</a:t>
            </a:r>
            <a:r>
              <a:rPr lang="es-MX" sz="2400" dirty="0" smtClean="0"/>
              <a:t>, para referirse a la variable aleatoria en sí misma. </a:t>
            </a:r>
          </a:p>
          <a:p>
            <a:pPr>
              <a:lnSpc>
                <a:spcPct val="90000"/>
              </a:lnSpc>
            </a:pPr>
            <a:endParaRPr lang="es-MX" sz="2400" dirty="0" smtClean="0"/>
          </a:p>
          <a:p>
            <a:pPr>
              <a:lnSpc>
                <a:spcPct val="90000"/>
              </a:lnSpc>
              <a:buFont typeface="Wingdings" pitchFamily="16" charset="2"/>
              <a:buNone/>
            </a:pPr>
            <a:r>
              <a:rPr lang="es-MX" sz="2400" dirty="0" smtClean="0"/>
              <a:t>Ejemplo:  Lanzar una moneda tres veces</a:t>
            </a:r>
          </a:p>
          <a:p>
            <a:pPr lvl="1">
              <a:lnSpc>
                <a:spcPct val="90000"/>
              </a:lnSpc>
            </a:pPr>
            <a:r>
              <a:rPr lang="es-MX" sz="2400" dirty="0" smtClean="0"/>
              <a:t>X=número de águilas en 3 lanzamientos; define la variable aleatoria </a:t>
            </a:r>
          </a:p>
          <a:p>
            <a:pPr lvl="1">
              <a:lnSpc>
                <a:spcPct val="90000"/>
              </a:lnSpc>
            </a:pPr>
            <a:r>
              <a:rPr lang="es-MX" sz="2400" dirty="0" smtClean="0"/>
              <a:t>x=2; representa un posible valor de la variable aleatoria</a:t>
            </a:r>
            <a:endParaRPr lang="es-MX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5A894-1F6F-4CE5-91D8-DBF291B4D4F6}" type="slidenum">
              <a:rPr lang="en-US"/>
              <a:pPr/>
              <a:t>6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Objetivo de aprendizaje </a:t>
            </a:r>
            <a:r>
              <a:rPr lang="es-MX" sz="3000" dirty="0" smtClean="0">
                <a:solidFill>
                  <a:schemeClr val="tx1"/>
                </a:solidFill>
              </a:rPr>
              <a:t>2:</a:t>
            </a:r>
            <a:br>
              <a:rPr lang="es-MX" sz="3000" dirty="0" smtClean="0">
                <a:solidFill>
                  <a:schemeClr val="tx1"/>
                </a:solidFill>
              </a:rPr>
            </a:br>
            <a:r>
              <a:rPr lang="es-MX" sz="3000" dirty="0" smtClean="0">
                <a:solidFill>
                  <a:schemeClr val="tx1"/>
                </a:solidFill>
              </a:rPr>
              <a:t>Distribución de probabilidad</a:t>
            </a:r>
            <a:endParaRPr lang="es-MX" sz="30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28800"/>
            <a:ext cx="7772400" cy="4302125"/>
          </a:xfrm>
        </p:spPr>
        <p:txBody>
          <a:bodyPr/>
          <a:lstStyle/>
          <a:p>
            <a:r>
              <a:rPr lang="es-MX" b="1" dirty="0" smtClean="0"/>
              <a:t>La </a:t>
            </a:r>
            <a:r>
              <a:rPr lang="es-MX" b="1" i="1" dirty="0" smtClean="0"/>
              <a:t>distribución de probabilidad </a:t>
            </a:r>
            <a:r>
              <a:rPr lang="es-MX" b="1" dirty="0" smtClean="0"/>
              <a:t>de una variable aleatoria especifica sus posibles valores y sus probabilidades. </a:t>
            </a:r>
          </a:p>
          <a:p>
            <a:endParaRPr lang="es-MX" b="1" dirty="0" smtClean="0"/>
          </a:p>
          <a:p>
            <a:pPr>
              <a:buFont typeface="Wingdings" pitchFamily="16" charset="2"/>
              <a:buNone/>
            </a:pPr>
            <a:r>
              <a:rPr lang="es-MX" b="1" dirty="0" smtClean="0"/>
              <a:t>Nota: La aleatoriedad de la variable permite especificar las probabilidades de los posibles resultados de la variable. </a:t>
            </a:r>
            <a:endParaRPr lang="es-MX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C94BF-3DC3-4A76-9990-E11ADFF0476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Objetivo de aprendizaje 2</a:t>
            </a:r>
            <a:r>
              <a:rPr lang="es-MX" sz="3000" dirty="0" smtClean="0">
                <a:solidFill>
                  <a:schemeClr val="tx1"/>
                </a:solidFill>
              </a:rPr>
              <a:t>:</a:t>
            </a:r>
            <a:br>
              <a:rPr lang="es-MX" sz="3000" dirty="0" smtClean="0">
                <a:solidFill>
                  <a:schemeClr val="tx1"/>
                </a:solidFill>
              </a:rPr>
            </a:br>
            <a:r>
              <a:rPr lang="es-MX" sz="3000" dirty="0" smtClean="0">
                <a:solidFill>
                  <a:schemeClr val="tx1"/>
                </a:solidFill>
              </a:rPr>
              <a:t>Distribución de probabilidad de una variable aleatoria discreta</a:t>
            </a:r>
            <a:endParaRPr lang="es-MX" sz="3000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772400" cy="4378325"/>
          </a:xfrm>
        </p:spPr>
        <p:txBody>
          <a:bodyPr/>
          <a:lstStyle/>
          <a:p>
            <a:r>
              <a:rPr lang="es-MX" sz="2400" dirty="0" smtClean="0"/>
              <a:t>Una </a:t>
            </a:r>
            <a:r>
              <a:rPr lang="es-MX" sz="2400" b="1" dirty="0" smtClean="0"/>
              <a:t>variable aleatoria discreta </a:t>
            </a:r>
            <a:r>
              <a:rPr lang="es-MX" sz="2400" i="1" dirty="0" smtClean="0"/>
              <a:t>X</a:t>
            </a:r>
            <a:r>
              <a:rPr lang="es-MX" sz="2400" dirty="0" smtClean="0"/>
              <a:t>  tiene valores separados (como 0,1,2,…) como sus posibles resultados</a:t>
            </a:r>
          </a:p>
          <a:p>
            <a:endParaRPr lang="es-MX" sz="1400" dirty="0" smtClean="0"/>
          </a:p>
          <a:p>
            <a:r>
              <a:rPr lang="es-MX" sz="2400" dirty="0" smtClean="0"/>
              <a:t>Su distribución de probabilidad asigna una probabilidad P</a:t>
            </a:r>
            <a:r>
              <a:rPr lang="es-MX" sz="2400" i="1" dirty="0" smtClean="0"/>
              <a:t>(x)</a:t>
            </a:r>
            <a:r>
              <a:rPr lang="es-MX" sz="2400" dirty="0" smtClean="0"/>
              <a:t> a cada valor posible </a:t>
            </a:r>
            <a:r>
              <a:rPr lang="es-MX" sz="2400" i="1" dirty="0" smtClean="0"/>
              <a:t>x</a:t>
            </a:r>
            <a:r>
              <a:rPr lang="es-MX" sz="2400" dirty="0" smtClean="0"/>
              <a:t>:</a:t>
            </a:r>
          </a:p>
          <a:p>
            <a:pPr lvl="1"/>
            <a:r>
              <a:rPr lang="es-MX" sz="2400" dirty="0" smtClean="0"/>
              <a:t>Para cada valor </a:t>
            </a:r>
            <a:r>
              <a:rPr lang="es-MX" sz="2400" i="1" dirty="0" smtClean="0"/>
              <a:t>x</a:t>
            </a:r>
            <a:r>
              <a:rPr lang="es-MX" sz="2400" dirty="0" smtClean="0"/>
              <a:t>, la probabilidad P</a:t>
            </a:r>
            <a:r>
              <a:rPr lang="es-MX" sz="2400" i="1" dirty="0" smtClean="0"/>
              <a:t>(x)</a:t>
            </a:r>
            <a:r>
              <a:rPr lang="es-MX" sz="2400" dirty="0" smtClean="0"/>
              <a:t> se encuentra entre 0 y 1</a:t>
            </a:r>
          </a:p>
          <a:p>
            <a:pPr lvl="1"/>
            <a:r>
              <a:rPr lang="es-MX" sz="2400" dirty="0" smtClean="0"/>
              <a:t>La suma de las probabilidades de todos los posibles resultados de </a:t>
            </a:r>
            <a:r>
              <a:rPr lang="es-MX" sz="2400" i="1" dirty="0" smtClean="0"/>
              <a:t>x</a:t>
            </a:r>
            <a:r>
              <a:rPr lang="es-MX" sz="2400" dirty="0" smtClean="0"/>
              <a:t> es igual a 1</a:t>
            </a:r>
            <a:endParaRPr lang="es-MX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0E552-25E7-4717-A98E-1585891123E1}" type="slidenum">
              <a:rPr lang="en-US"/>
              <a:pPr/>
              <a:t>8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s-MX" sz="3000" dirty="0" smtClean="0">
                <a:solidFill>
                  <a:schemeClr val="tx1"/>
                </a:solidFill>
              </a:rPr>
              <a:t>Objetivo de aprendizaje 2:</a:t>
            </a:r>
            <a:br>
              <a:rPr lang="es-MX" sz="3000" dirty="0" smtClean="0">
                <a:solidFill>
                  <a:schemeClr val="tx1"/>
                </a:solidFill>
              </a:rPr>
            </a:br>
            <a:r>
              <a:rPr lang="es-MX" sz="3000" dirty="0" smtClean="0">
                <a:solidFill>
                  <a:schemeClr val="tx1"/>
                </a:solidFill>
              </a:rPr>
              <a:t>Ejemplo</a:t>
            </a:r>
            <a:endParaRPr lang="es-MX" sz="3000" dirty="0">
              <a:solidFill>
                <a:schemeClr val="tx1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2400" dirty="0" smtClean="0"/>
              <a:t>¿Cuál es la probabilidad estimada de al menos 3 jonrones? </a:t>
            </a:r>
          </a:p>
          <a:p>
            <a:pPr>
              <a:buNone/>
            </a:pPr>
            <a:r>
              <a:rPr lang="es-MX" sz="2200" dirty="0" smtClean="0"/>
              <a:t>P(3)+P(4)+P(5)=0.13+0.03+0.01=0.17</a:t>
            </a:r>
            <a:endParaRPr lang="es-MX" sz="2200" dirty="0"/>
          </a:p>
        </p:txBody>
      </p:sp>
      <p:pic>
        <p:nvPicPr>
          <p:cNvPr id="23556" name="Picture 4" descr="p247_table6"/>
          <p:cNvPicPr>
            <a:picLocks noChangeAspect="1" noChangeArrowheads="1"/>
          </p:cNvPicPr>
          <p:nvPr/>
        </p:nvPicPr>
        <p:blipFill>
          <a:blip r:embed="rId3" cstate="print"/>
          <a:srcRect l="11111" t="22119" r="46666"/>
          <a:stretch>
            <a:fillRect/>
          </a:stretch>
        </p:blipFill>
        <p:spPr bwMode="auto">
          <a:xfrm>
            <a:off x="228600" y="3048000"/>
            <a:ext cx="2895600" cy="2414588"/>
          </a:xfrm>
          <a:prstGeom prst="rect">
            <a:avLst/>
          </a:prstGeom>
          <a:noFill/>
        </p:spPr>
      </p:pic>
      <p:grpSp>
        <p:nvGrpSpPr>
          <p:cNvPr id="23557" name="Group 5"/>
          <p:cNvGrpSpPr>
            <a:grpSpLocks/>
          </p:cNvGrpSpPr>
          <p:nvPr/>
        </p:nvGrpSpPr>
        <p:grpSpPr bwMode="auto">
          <a:xfrm>
            <a:off x="3657600" y="2847975"/>
            <a:ext cx="5237163" cy="4010025"/>
            <a:chOff x="1296" y="1200"/>
            <a:chExt cx="3299" cy="2526"/>
          </a:xfrm>
        </p:grpSpPr>
        <p:pic>
          <p:nvPicPr>
            <p:cNvPr id="23558" name="Picture 6" descr="p248_fig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296" y="1200"/>
              <a:ext cx="3299" cy="2526"/>
            </a:xfrm>
            <a:prstGeom prst="rect">
              <a:avLst/>
            </a:prstGeom>
            <a:noFill/>
          </p:spPr>
        </p:pic>
        <p:sp>
          <p:nvSpPr>
            <p:cNvPr id="23559" name="Rectangle 7"/>
            <p:cNvSpPr>
              <a:spLocks noChangeArrowheads="1"/>
            </p:cNvSpPr>
            <p:nvPr/>
          </p:nvSpPr>
          <p:spPr bwMode="auto">
            <a:xfrm>
              <a:off x="2064" y="3600"/>
              <a:ext cx="2400" cy="9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</p:grpSp>
      <p:pic>
        <p:nvPicPr>
          <p:cNvPr id="23560" name="Picture 8" descr="p247_table6"/>
          <p:cNvPicPr>
            <a:picLocks noChangeAspect="1" noChangeArrowheads="1"/>
          </p:cNvPicPr>
          <p:nvPr/>
        </p:nvPicPr>
        <p:blipFill>
          <a:blip r:embed="rId3" cstate="print"/>
          <a:srcRect l="63333" t="22119" r="20000"/>
          <a:stretch>
            <a:fillRect/>
          </a:stretch>
        </p:blipFill>
        <p:spPr bwMode="auto">
          <a:xfrm>
            <a:off x="2362200" y="3048000"/>
            <a:ext cx="1143000" cy="24145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4041-055D-4101-8803-053F9E2089BD}" type="slidenum">
              <a:rPr lang="en-US"/>
              <a:pPr/>
              <a:t>9</a:t>
            </a:fld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Objetivo de aprendizaje 3</a:t>
            </a:r>
            <a:r>
              <a:rPr lang="es-MX" sz="3000" dirty="0" smtClean="0">
                <a:solidFill>
                  <a:schemeClr val="tx1"/>
                </a:solidFill>
              </a:rPr>
              <a:t>:</a:t>
            </a:r>
            <a:br>
              <a:rPr lang="es-MX" sz="3000" dirty="0" smtClean="0">
                <a:solidFill>
                  <a:schemeClr val="tx1"/>
                </a:solidFill>
              </a:rPr>
            </a:br>
            <a:r>
              <a:rPr lang="es-MX" sz="3000" dirty="0" smtClean="0">
                <a:solidFill>
                  <a:schemeClr val="tx1"/>
                </a:solidFill>
              </a:rPr>
              <a:t>La Media de una Distribución de Probabilidad Discreta</a:t>
            </a:r>
            <a:endParaRPr lang="es-MX" sz="3000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85925"/>
            <a:ext cx="7696200" cy="4445000"/>
          </a:xfrm>
        </p:spPr>
        <p:txBody>
          <a:bodyPr/>
          <a:lstStyle/>
          <a:p>
            <a:r>
              <a:rPr lang="es-MX" sz="2600" dirty="0" smtClean="0"/>
              <a:t>La </a:t>
            </a:r>
            <a:r>
              <a:rPr lang="es-MX" sz="2600" i="1" dirty="0" smtClean="0"/>
              <a:t>media de una distribución de probabilidad</a:t>
            </a:r>
            <a:r>
              <a:rPr lang="es-MX" sz="2600" dirty="0" smtClean="0"/>
              <a:t> para una variable aleatoria discreta es</a:t>
            </a:r>
          </a:p>
          <a:p>
            <a:endParaRPr lang="es-MX" sz="2600" dirty="0" smtClean="0"/>
          </a:p>
          <a:p>
            <a:pPr>
              <a:buFont typeface="Wingdings" pitchFamily="16" charset="2"/>
              <a:buNone/>
            </a:pPr>
            <a:endParaRPr lang="es-MX" sz="2600" dirty="0" smtClean="0"/>
          </a:p>
          <a:p>
            <a:pPr>
              <a:buClr>
                <a:schemeClr val="tx1"/>
              </a:buClr>
              <a:buFont typeface="Wingdings" pitchFamily="16" charset="2"/>
              <a:buNone/>
            </a:pPr>
            <a:r>
              <a:rPr lang="es-MX" sz="2600" dirty="0" smtClean="0"/>
              <a:t>	donde la suma se toma sobre todos los posibles valores de </a:t>
            </a:r>
            <a:r>
              <a:rPr lang="es-MX" sz="2600" i="1" dirty="0" smtClean="0"/>
              <a:t>x</a:t>
            </a:r>
            <a:r>
              <a:rPr lang="es-MX" sz="2600" dirty="0" smtClean="0"/>
              <a:t>.</a:t>
            </a:r>
            <a:endParaRPr lang="es-MX" sz="2400" dirty="0"/>
          </a:p>
        </p:txBody>
      </p:sp>
      <p:graphicFrame>
        <p:nvGraphicFramePr>
          <p:cNvPr id="31748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819400" y="2590800"/>
          <a:ext cx="2667000" cy="684213"/>
        </p:xfrm>
        <a:graphic>
          <a:graphicData uri="http://schemas.openxmlformats.org/presentationml/2006/ole">
            <p:oleObj spid="_x0000_s31748" name="Equation" r:id="rId4" imgW="927000" imgH="253800" progId="Equation.3">
              <p:embed/>
            </p:oleObj>
          </a:graphicData>
        </a:graphic>
      </p:graphicFrame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990600" y="4572000"/>
            <a:ext cx="7772400" cy="2172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16" charset="2"/>
              <a:buChar char="n"/>
            </a:pPr>
            <a:r>
              <a:rPr lang="es-MX" sz="2600" dirty="0" smtClean="0"/>
              <a:t>La </a:t>
            </a:r>
            <a:r>
              <a:rPr lang="es-MX" sz="2600" i="1" dirty="0" smtClean="0"/>
              <a:t>media</a:t>
            </a:r>
            <a:r>
              <a:rPr lang="es-MX" sz="2600" dirty="0" smtClean="0"/>
              <a:t> de una distribución de probabilidad sed denota con el parámetro, </a:t>
            </a:r>
            <a:r>
              <a:rPr lang="es-MX" sz="2600" i="1" dirty="0" smtClean="0"/>
              <a:t>µ</a:t>
            </a:r>
            <a:r>
              <a:rPr lang="es-MX" sz="2600" dirty="0" smtClean="0"/>
              <a:t>.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16" charset="2"/>
              <a:buChar char="n"/>
            </a:pPr>
            <a:r>
              <a:rPr lang="es-MX" sz="2600" dirty="0" smtClean="0"/>
              <a:t>La media es un promedio ponderado; son los valores de </a:t>
            </a:r>
            <a:r>
              <a:rPr lang="es-MX" sz="2600" i="1" dirty="0" smtClean="0"/>
              <a:t>x</a:t>
            </a:r>
            <a:r>
              <a:rPr lang="es-MX" sz="2600" dirty="0" smtClean="0"/>
              <a:t> que tienen mayor probabilidad </a:t>
            </a:r>
            <a:r>
              <a:rPr lang="es-MX" sz="2600" i="1" dirty="0" smtClean="0"/>
              <a:t>P(x)</a:t>
            </a:r>
            <a:r>
              <a:rPr lang="es-MX" sz="2600" dirty="0" smtClean="0"/>
              <a:t> de ocurrir</a:t>
            </a:r>
            <a:endParaRPr lang="es-MX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1650</TotalTime>
  <Words>658</Words>
  <Application>Microsoft Office PowerPoint</Application>
  <PresentationFormat>Presentación en pantalla (4:3)</PresentationFormat>
  <Paragraphs>93</Paragraphs>
  <Slides>14</Slides>
  <Notes>12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6" baseType="lpstr">
      <vt:lpstr>Layers</vt:lpstr>
      <vt:lpstr>Equation</vt:lpstr>
      <vt:lpstr>Distribuciones de Probabilidad </vt:lpstr>
      <vt:lpstr>Objetivos de aprendizaje</vt:lpstr>
      <vt:lpstr>Objetivo de aprendizaje1: Aleatoriedad</vt:lpstr>
      <vt:lpstr>Objetivo de aprendizaje1: Aleatoriedad</vt:lpstr>
      <vt:lpstr>Objetivo de aprendizaje1: Aleatoriedad</vt:lpstr>
      <vt:lpstr>Objetivo de aprendizaje 2: Distribución de probabilidad</vt:lpstr>
      <vt:lpstr>Objetivo de aprendizaje 2: Distribución de probabilidad de una variable aleatoria discreta</vt:lpstr>
      <vt:lpstr>Objetivo de aprendizaje 2: Ejemplo</vt:lpstr>
      <vt:lpstr>Objetivo de aprendizaje 3: La Media de una Distribución de Probabilidad Discreta</vt:lpstr>
      <vt:lpstr>Objetivo de aprendizaje 3: Valor esperado de X</vt:lpstr>
      <vt:lpstr>Objetivo de aprendizaje 3: Ejemplo</vt:lpstr>
      <vt:lpstr>Objetivo de aprendizaje 4: La desviación estándar de una distribución de probabilidad</vt:lpstr>
      <vt:lpstr>Objetivo de aprendizaje 5: Variable aleatoria continua</vt:lpstr>
      <vt:lpstr>Objetivo de aprendizaje 5: Distribución de probabilidad de una variable aleatoria continua</vt:lpstr>
    </vt:vector>
  </TitlesOfParts>
  <Company>State Farm Insurance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Daniel Rowe</dc:creator>
  <cp:lastModifiedBy>PERSONAL</cp:lastModifiedBy>
  <cp:revision>23</cp:revision>
  <dcterms:created xsi:type="dcterms:W3CDTF">2007-05-13T02:32:42Z</dcterms:created>
  <dcterms:modified xsi:type="dcterms:W3CDTF">2012-05-19T00:38:05Z</dcterms:modified>
</cp:coreProperties>
</file>