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2"/>
  </p:notesMasterIdLst>
  <p:handoutMasterIdLst>
    <p:handoutMasterId r:id="rId13"/>
  </p:handoutMasterIdLst>
  <p:sldIdLst>
    <p:sldId id="294" r:id="rId2"/>
    <p:sldId id="295" r:id="rId3"/>
    <p:sldId id="297" r:id="rId4"/>
    <p:sldId id="298" r:id="rId5"/>
    <p:sldId id="299" r:id="rId6"/>
    <p:sldId id="300" r:id="rId7"/>
    <p:sldId id="301" r:id="rId8"/>
    <p:sldId id="302" r:id="rId9"/>
    <p:sldId id="303" r:id="rId10"/>
    <p:sldId id="304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0C0380-2777-4C45-B47C-CD28743722B7}" type="datetimeFigureOut">
              <a:rPr lang="es-MX" smtClean="0"/>
              <a:pPr/>
              <a:t>18/05/2012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21102-FC98-4F23-B857-4E3DCE97285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4D2E68E-B56D-46E0-9870-3CBE4F7A402C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91F9E6-2277-495A-9998-2EC8B2B5F507}" type="slidenum">
              <a:rPr lang="en-US"/>
              <a:pPr/>
              <a:t>6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1813"/>
            <a:ext cx="5032375" cy="4114800"/>
          </a:xfrm>
          <a:ln/>
        </p:spPr>
        <p:txBody>
          <a:bodyPr lIns="92131" tIns="45285" rIns="92131" bIns="45285"/>
          <a:lstStyle/>
          <a:p>
            <a:pPr defTabSz="949325"/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614258-4F29-41E5-8A18-1901907EBB45}" type="slidenum">
              <a:rPr lang="en-US"/>
              <a:pPr/>
              <a:t>7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1813"/>
            <a:ext cx="5032375" cy="4114800"/>
          </a:xfrm>
          <a:ln/>
        </p:spPr>
        <p:txBody>
          <a:bodyPr lIns="92131" tIns="45285" rIns="92131" bIns="45285"/>
          <a:lstStyle/>
          <a:p>
            <a:pPr defTabSz="949325"/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030FD8-2B1D-4E45-9CCE-29DF615E2C3A}" type="slidenum">
              <a:rPr lang="en-US"/>
              <a:pPr/>
              <a:t>8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1813"/>
            <a:ext cx="5032375" cy="4114800"/>
          </a:xfrm>
          <a:ln/>
        </p:spPr>
        <p:txBody>
          <a:bodyPr lIns="92131" tIns="45285" rIns="92131" bIns="45285"/>
          <a:lstStyle/>
          <a:p>
            <a:pPr defTabSz="949325"/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658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7065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MX" sz="2400">
                <a:latin typeface="Times New Roman" pitchFamily="16" charset="0"/>
              </a:endParaRPr>
            </a:p>
          </p:txBody>
        </p:sp>
        <p:grpSp>
          <p:nvGrpSpPr>
            <p:cNvPr id="70660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70661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MX" sz="2400">
                  <a:latin typeface="Times New Roman" pitchFamily="16" charset="0"/>
                </a:endParaRPr>
              </a:p>
            </p:txBody>
          </p:sp>
          <p:sp>
            <p:nvSpPr>
              <p:cNvPr id="70662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MX" sz="2400">
                  <a:latin typeface="Times New Roman" pitchFamily="16" charset="0"/>
                </a:endParaRPr>
              </a:p>
            </p:txBody>
          </p:sp>
          <p:sp>
            <p:nvSpPr>
              <p:cNvPr id="70663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MX"/>
              </a:p>
            </p:txBody>
          </p:sp>
        </p:grpSp>
        <p:grpSp>
          <p:nvGrpSpPr>
            <p:cNvPr id="70664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70665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MX" sz="2400">
                  <a:latin typeface="Times New Roman" pitchFamily="16" charset="0"/>
                </a:endParaRPr>
              </a:p>
            </p:txBody>
          </p:sp>
          <p:sp>
            <p:nvSpPr>
              <p:cNvPr id="70666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MX"/>
              </a:p>
            </p:txBody>
          </p:sp>
        </p:grpSp>
      </p:grpSp>
      <p:sp>
        <p:nvSpPr>
          <p:cNvPr id="7066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066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16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0669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0670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0671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E89FED9-4802-4FF6-A06D-D4A456A2793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4945E-4B95-4CC2-830B-7BF7F7D77DF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03BD81-3369-4F2B-9A94-6640B08AEAC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3396B-97BA-4E9F-8479-EC56EA3A627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E8F748-9765-4296-88C4-2AF2B92C3E9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E42FE4-03D2-460E-ABE8-16AAE5E2DA8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474533-151D-4089-B108-5C9A719E8C0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067971-F33B-4BE2-826B-26481941167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7786B3-9019-4EA0-9AC7-79440D318A5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CB04CB-04C4-441E-9197-7339A85F690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59CD0-FB98-48EB-A542-9C33B9C8131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634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6963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MX" sz="2400">
                <a:latin typeface="Times New Roman" pitchFamily="16" charset="0"/>
              </a:endParaRPr>
            </a:p>
          </p:txBody>
        </p:sp>
        <p:grpSp>
          <p:nvGrpSpPr>
            <p:cNvPr id="69636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69637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MX" sz="2400">
                  <a:latin typeface="Times New Roman" pitchFamily="16" charset="0"/>
                </a:endParaRPr>
              </a:p>
            </p:txBody>
          </p:sp>
          <p:sp>
            <p:nvSpPr>
              <p:cNvPr id="69638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MX"/>
              </a:p>
            </p:txBody>
          </p:sp>
        </p:grpSp>
      </p:grpSp>
      <p:sp>
        <p:nvSpPr>
          <p:cNvPr id="6963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964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964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/>
          </a:p>
        </p:txBody>
      </p:sp>
      <p:sp>
        <p:nvSpPr>
          <p:cNvPr id="6964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/>
          </a:p>
        </p:txBody>
      </p:sp>
      <p:sp>
        <p:nvSpPr>
          <p:cNvPr id="6964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193ED842-4870-4484-AB40-81F8CDC6F024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69644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16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16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16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16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16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16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16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16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16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E23ECFBA-CB48-4E75-B7CF-5431B18DCE19}" type="slidenum">
              <a:rPr lang="en-US"/>
              <a:pPr/>
              <a:t>1</a:t>
            </a:fld>
            <a:endParaRPr lang="en-US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Distribuciones de</a:t>
            </a:r>
            <a:br>
              <a:rPr lang="es-MX" dirty="0" smtClean="0"/>
            </a:br>
            <a:r>
              <a:rPr lang="es-MX" dirty="0" smtClean="0"/>
              <a:t>Probabilidad</a:t>
            </a:r>
            <a:endParaRPr lang="en-US" dirty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Sección 1.2: ¿Cómo se puede encontrar probabilidades para distribuciones en forma de campana? </a:t>
            </a:r>
            <a:endParaRPr lang="es-MX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6E9BB-4FC2-40A8-932C-6B89D5AAD7BB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Objetivo de aprendizaje </a:t>
            </a:r>
            <a:r>
              <a:rPr lang="es-MX" sz="3000" dirty="0" smtClean="0">
                <a:solidFill>
                  <a:schemeClr val="tx1"/>
                </a:solidFill>
              </a:rPr>
              <a:t>3:</a:t>
            </a:r>
            <a:br>
              <a:rPr lang="es-MX" sz="3000" dirty="0" smtClean="0">
                <a:solidFill>
                  <a:schemeClr val="tx1"/>
                </a:solidFill>
              </a:rPr>
            </a:br>
            <a:r>
              <a:rPr lang="es-MX" sz="3000" dirty="0" smtClean="0">
                <a:solidFill>
                  <a:schemeClr val="tx1"/>
                </a:solidFill>
              </a:rPr>
              <a:t>El Valor de </a:t>
            </a:r>
            <a:r>
              <a:rPr lang="es-MX" sz="3000" i="1" dirty="0" smtClean="0">
                <a:solidFill>
                  <a:schemeClr val="tx1"/>
                </a:solidFill>
              </a:rPr>
              <a:t>Z</a:t>
            </a:r>
            <a:endParaRPr lang="en-US" sz="3000" dirty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Una distribución normal estándar tiene media </a:t>
            </a:r>
            <a:r>
              <a:rPr lang="es-MX" dirty="0" smtClean="0">
                <a:latin typeface="Times New Roman" pitchFamily="16" charset="0"/>
                <a:cs typeface="Times New Roman" pitchFamily="16" charset="0"/>
              </a:rPr>
              <a:t>µ=0 </a:t>
            </a:r>
            <a:r>
              <a:rPr lang="es-MX" dirty="0" smtClean="0">
                <a:cs typeface="Times New Roman" pitchFamily="16" charset="0"/>
              </a:rPr>
              <a:t>y </a:t>
            </a:r>
            <a:r>
              <a:rPr lang="es-MX" smtClean="0">
                <a:cs typeface="Times New Roman" pitchFamily="16" charset="0"/>
              </a:rPr>
              <a:t>desviación estándar</a:t>
            </a:r>
            <a:r>
              <a:rPr lang="es-MX" smtClean="0">
                <a:latin typeface="Times New Roman" pitchFamily="16" charset="0"/>
                <a:cs typeface="Times New Roman" pitchFamily="16" charset="0"/>
              </a:rPr>
              <a:t> </a:t>
            </a:r>
            <a:r>
              <a:rPr lang="es-MX" dirty="0" smtClean="0">
                <a:latin typeface="Times New Roman" pitchFamily="16" charset="0"/>
                <a:cs typeface="Times New Roman" pitchFamily="16" charset="0"/>
              </a:rPr>
              <a:t>σ=1</a:t>
            </a:r>
            <a:endParaRPr lang="es-MX" sz="2100" dirty="0" smtClean="0"/>
          </a:p>
          <a:p>
            <a:r>
              <a:rPr lang="es-MX" dirty="0" smtClean="0"/>
              <a:t>Cuando una variable aleatoria tiene una distribución normal, sus valores son convertidos a los de z substrayendo la media y dividiendo por la desviación estándar, porque el valor z tiene la distribución normal estándar. </a:t>
            </a:r>
            <a:r>
              <a:rPr lang="es-MX" b="1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9FBA7-588D-4207-9D22-B1A358A553D2}" type="slidenum">
              <a:rPr lang="en-US"/>
              <a:pPr/>
              <a:t>2</a:t>
            </a:fld>
            <a:endParaRPr lang="en-US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Objetivos de aprendizaje</a:t>
            </a:r>
            <a:endParaRPr lang="es-MX" dirty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pitchFamily="16" charset="2"/>
              <a:buAutoNum type="arabicPeriod"/>
            </a:pPr>
            <a:r>
              <a:rPr lang="es-MX" dirty="0" smtClean="0"/>
              <a:t>Distribución normal</a:t>
            </a:r>
          </a:p>
          <a:p>
            <a:pPr marL="533400" indent="-533400">
              <a:buFont typeface="Wingdings" pitchFamily="16" charset="2"/>
              <a:buAutoNum type="arabicPeriod"/>
            </a:pPr>
            <a:r>
              <a:rPr lang="es-MX" dirty="0" smtClean="0"/>
              <a:t>Regla 68-95-99.7 para distribuciones normales </a:t>
            </a:r>
          </a:p>
          <a:p>
            <a:pPr marL="533400" indent="-533400">
              <a:buFont typeface="Wingdings" pitchFamily="16" charset="2"/>
              <a:buAutoNum type="arabicPeriod"/>
            </a:pPr>
            <a:r>
              <a:rPr lang="es-MX" dirty="0" smtClean="0"/>
              <a:t>La distribución normal estándar</a:t>
            </a:r>
          </a:p>
          <a:p>
            <a:pPr marL="533400" indent="-533400">
              <a:buFont typeface="Wingdings" pitchFamily="16" charset="2"/>
              <a:buAutoNum type="arabicPeriod"/>
            </a:pPr>
            <a:r>
              <a:rPr lang="es-MX" dirty="0" smtClean="0"/>
              <a:t>La tabla de la normal estándar</a:t>
            </a:r>
          </a:p>
          <a:p>
            <a:pPr marL="533400" indent="-533400">
              <a:buFont typeface="Wingdings" pitchFamily="16" charset="2"/>
              <a:buAutoNum type="arabicPeriod"/>
            </a:pPr>
            <a:r>
              <a:rPr lang="es-MX" dirty="0" smtClean="0"/>
              <a:t>Percentiles</a:t>
            </a:r>
          </a:p>
          <a:p>
            <a:pPr marL="533400" indent="-533400">
              <a:buFont typeface="Wingdings" pitchFamily="16" charset="2"/>
              <a:buAutoNum type="arabicPeriod"/>
            </a:pP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456-D50B-4A54-9EEA-9241D452306A}" type="slidenum">
              <a:rPr lang="en-US"/>
              <a:pPr/>
              <a:t>3</a:t>
            </a:fld>
            <a:endParaRPr lang="en-US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Objetivo de aprendizaje </a:t>
            </a:r>
            <a:r>
              <a:rPr lang="es-MX" sz="3000" dirty="0" smtClean="0">
                <a:solidFill>
                  <a:schemeClr val="tx1"/>
                </a:solidFill>
              </a:rPr>
              <a:t>1:</a:t>
            </a:r>
            <a:br>
              <a:rPr lang="es-MX" sz="3000" dirty="0" smtClean="0">
                <a:solidFill>
                  <a:schemeClr val="tx1"/>
                </a:solidFill>
              </a:rPr>
            </a:br>
            <a:r>
              <a:rPr lang="es-MX" sz="3000" dirty="0" smtClean="0"/>
              <a:t>La distribución normal</a:t>
            </a:r>
            <a:endParaRPr lang="es-MX" sz="3000" dirty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16" charset="2"/>
              <a:buNone/>
            </a:pPr>
            <a:r>
              <a:rPr lang="es-MX" dirty="0" smtClean="0"/>
              <a:t>La distribución normal es simétrica, en forma de campana y caracterizada por su media </a:t>
            </a:r>
            <a:r>
              <a:rPr lang="es-MX" i="1" dirty="0" smtClean="0"/>
              <a:t>µ</a:t>
            </a:r>
            <a:r>
              <a:rPr lang="es-MX" dirty="0" smtClean="0"/>
              <a:t> y desviación estándar </a:t>
            </a:r>
            <a:r>
              <a:rPr lang="es-MX" i="1" dirty="0" smtClean="0">
                <a:sym typeface="Symbol" pitchFamily="18" charset="2"/>
              </a:rPr>
              <a:t></a:t>
            </a:r>
            <a:r>
              <a:rPr lang="es-MX" dirty="0" smtClean="0">
                <a:sym typeface="Symbol" pitchFamily="18" charset="2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s-MX" dirty="0" smtClean="0"/>
              <a:t>La distribución normal es la distribución más importante en estadística</a:t>
            </a:r>
          </a:p>
          <a:p>
            <a:pPr lvl="2">
              <a:lnSpc>
                <a:spcPct val="90000"/>
              </a:lnSpc>
            </a:pPr>
            <a:r>
              <a:rPr lang="es-MX" dirty="0" smtClean="0"/>
              <a:t>Muchas distribuciones tienen una distribución aproximadamente normal </a:t>
            </a:r>
          </a:p>
          <a:p>
            <a:pPr lvl="2">
              <a:lnSpc>
                <a:spcPct val="90000"/>
              </a:lnSpc>
            </a:pPr>
            <a:r>
              <a:rPr lang="es-MX" dirty="0" smtClean="0"/>
              <a:t>Se aproxima a muchas distribuciones discretas cuando hay un número grande de posibles resultados </a:t>
            </a:r>
          </a:p>
          <a:p>
            <a:pPr lvl="2">
              <a:lnSpc>
                <a:spcPct val="90000"/>
              </a:lnSpc>
            </a:pPr>
            <a:r>
              <a:rPr lang="es-MX" dirty="0" smtClean="0"/>
              <a:t>Muchos métodos estadísticos la utilizan aún cuando los datos no tienen una probabilidad con forma de campana. </a:t>
            </a:r>
            <a:endParaRPr lang="es-MX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5A787-3228-40D3-98B8-BF3227350EA9}" type="slidenum">
              <a:rPr lang="en-US"/>
              <a:pPr/>
              <a:t>4</a:t>
            </a:fld>
            <a:endParaRPr lang="en-US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Objetivo de aprendizaje </a:t>
            </a:r>
            <a:r>
              <a:rPr lang="es-MX" sz="3000" dirty="0" smtClean="0">
                <a:solidFill>
                  <a:schemeClr val="tx1"/>
                </a:solidFill>
              </a:rPr>
              <a:t>1:</a:t>
            </a:r>
            <a:br>
              <a:rPr lang="es-MX" sz="3000" dirty="0" smtClean="0">
                <a:solidFill>
                  <a:schemeClr val="tx1"/>
                </a:solidFill>
              </a:rPr>
            </a:br>
            <a:r>
              <a:rPr lang="es-MX" sz="3000" dirty="0" smtClean="0"/>
              <a:t>La distribución normal</a:t>
            </a: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Las distribuciones normales son</a:t>
            </a:r>
          </a:p>
          <a:p>
            <a:pPr lvl="1"/>
            <a:r>
              <a:rPr lang="es-MX" dirty="0" smtClean="0"/>
              <a:t>Con forma de campana</a:t>
            </a:r>
          </a:p>
          <a:p>
            <a:pPr lvl="1"/>
            <a:r>
              <a:rPr lang="es-MX" dirty="0" smtClean="0"/>
              <a:t>Simétricas con respecto a la media</a:t>
            </a:r>
          </a:p>
          <a:p>
            <a:r>
              <a:rPr lang="es-MX" dirty="0" smtClean="0">
                <a:sym typeface="Symbol" pitchFamily="18" charset="2"/>
              </a:rPr>
              <a:t>La media() y la desviación </a:t>
            </a:r>
            <a:r>
              <a:rPr lang="es-MX" dirty="0" smtClean="0">
                <a:sym typeface="Symbol" pitchFamily="18" charset="2"/>
              </a:rPr>
              <a:t>estándar </a:t>
            </a:r>
            <a:r>
              <a:rPr lang="es-MX" dirty="0" smtClean="0">
                <a:sym typeface="Symbol" pitchFamily="18" charset="2"/>
              </a:rPr>
              <a:t>() describen completamente la curva de densidad</a:t>
            </a:r>
          </a:p>
          <a:p>
            <a:pPr lvl="1"/>
            <a:r>
              <a:rPr lang="es-MX" dirty="0" smtClean="0"/>
              <a:t>Incrementando/disminuyendo </a:t>
            </a:r>
            <a:r>
              <a:rPr lang="es-MX" dirty="0" smtClean="0">
                <a:sym typeface="Symbol" pitchFamily="18" charset="2"/>
              </a:rPr>
              <a:t> se mueve a lo largo del eje horizontal x</a:t>
            </a:r>
          </a:p>
          <a:p>
            <a:pPr lvl="1"/>
            <a:r>
              <a:rPr lang="es-MX" dirty="0" smtClean="0">
                <a:sym typeface="Symbol" pitchFamily="18" charset="2"/>
              </a:rPr>
              <a:t>Incrementando/disminuyendo </a:t>
            </a:r>
            <a:r>
              <a:rPr lang="es-MX" dirty="0" smtClean="0">
                <a:sym typeface="Symbol" pitchFamily="18" charset="2"/>
              </a:rPr>
              <a:t> se controla la amplitud de la curva </a:t>
            </a:r>
            <a:endParaRPr lang="es-MX" dirty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201A8-B3D7-4F9C-9BB8-A79FF811B610}" type="slidenum">
              <a:rPr lang="en-US"/>
              <a:pPr/>
              <a:t>5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772400" cy="1143000"/>
          </a:xfrm>
        </p:spPr>
        <p:txBody>
          <a:bodyPr/>
          <a:lstStyle/>
          <a:p>
            <a:r>
              <a:rPr lang="es-MX" sz="3000" dirty="0" smtClean="0"/>
              <a:t>Objetivo de aprendizaje </a:t>
            </a:r>
            <a:r>
              <a:rPr lang="es-MX" sz="3000" dirty="0" smtClean="0">
                <a:solidFill>
                  <a:schemeClr val="tx1"/>
                </a:solidFill>
              </a:rPr>
              <a:t>1:</a:t>
            </a:r>
            <a:br>
              <a:rPr lang="es-MX" sz="3000" dirty="0" smtClean="0">
                <a:solidFill>
                  <a:schemeClr val="tx1"/>
                </a:solidFill>
              </a:rPr>
            </a:br>
            <a:r>
              <a:rPr lang="es-MX" sz="3000" dirty="0" smtClean="0"/>
              <a:t>La distribución normal</a:t>
            </a:r>
            <a:endParaRPr lang="en-US" sz="3000" dirty="0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s-MX" dirty="0" smtClean="0"/>
              <a:t>En cuál intervalo caen casi todas las alturas de los hombres? ¿en cuál intervalo caen casi todas las alturas de las mujeres?</a:t>
            </a:r>
            <a:endParaRPr lang="es-MX" dirty="0"/>
          </a:p>
        </p:txBody>
      </p:sp>
      <p:pic>
        <p:nvPicPr>
          <p:cNvPr id="7680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968625"/>
            <a:ext cx="80772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422CD-82A7-47A5-8E5E-227E26875843}" type="slidenum">
              <a:rPr lang="en-US"/>
              <a:pPr/>
              <a:t>6</a:t>
            </a:fld>
            <a:endParaRPr 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772400" cy="1143000"/>
          </a:xfrm>
          <a:noFill/>
          <a:ln/>
        </p:spPr>
        <p:txBody>
          <a:bodyPr lIns="92075" tIns="46038" rIns="92075" bIns="46038"/>
          <a:lstStyle/>
          <a:p>
            <a:r>
              <a:rPr lang="es-MX" sz="3000" dirty="0" smtClean="0"/>
              <a:t>Objetivo de aprendizaje </a:t>
            </a:r>
            <a:r>
              <a:rPr lang="es-MX" sz="3000" dirty="0" smtClean="0">
                <a:solidFill>
                  <a:schemeClr val="tx1"/>
                </a:solidFill>
              </a:rPr>
              <a:t>2:</a:t>
            </a:r>
            <a:br>
              <a:rPr lang="es-MX" sz="3000" dirty="0" smtClean="0">
                <a:solidFill>
                  <a:schemeClr val="tx1"/>
                </a:solidFill>
              </a:rPr>
            </a:br>
            <a:r>
              <a:rPr lang="es-MX" sz="3000" dirty="0" smtClean="0">
                <a:solidFill>
                  <a:schemeClr val="tx1"/>
                </a:solidFill>
              </a:rPr>
              <a:t>Regla </a:t>
            </a:r>
            <a:r>
              <a:rPr lang="es-MX" sz="3000" dirty="0" smtClean="0"/>
              <a:t>68-95-99.7 para cualquier curva normal</a:t>
            </a:r>
            <a:endParaRPr lang="es-MX" sz="3000" dirty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143000"/>
            <a:ext cx="7772400" cy="4198938"/>
          </a:xfrm>
          <a:noFill/>
          <a:ln/>
        </p:spPr>
        <p:txBody>
          <a:bodyPr lIns="92075" tIns="46038" rIns="92075" bIns="46038"/>
          <a:lstStyle/>
          <a:p>
            <a:r>
              <a:rPr lang="es-MX" sz="2000" b="1" dirty="0" smtClean="0">
                <a:solidFill>
                  <a:srgbClr val="8C78EE"/>
                </a:solidFill>
              </a:rPr>
              <a:t>68%</a:t>
            </a:r>
            <a:r>
              <a:rPr lang="es-MX" sz="2000" dirty="0" smtClean="0"/>
              <a:t> de las observaciones caen dentro de una desviación </a:t>
            </a:r>
            <a:r>
              <a:rPr lang="es-MX" sz="2000" dirty="0" smtClean="0"/>
              <a:t>estándar </a:t>
            </a:r>
            <a:r>
              <a:rPr lang="es-MX" sz="2000" dirty="0" smtClean="0"/>
              <a:t>con respecto a la media </a:t>
            </a:r>
          </a:p>
          <a:p>
            <a:r>
              <a:rPr lang="es-MX" sz="2000" b="1" dirty="0" smtClean="0">
                <a:solidFill>
                  <a:srgbClr val="8C78EE"/>
                </a:solidFill>
              </a:rPr>
              <a:t>95%</a:t>
            </a:r>
            <a:r>
              <a:rPr lang="es-MX" sz="2000" dirty="0" smtClean="0"/>
              <a:t> de las observaciones caen dentro de dos desviaciones </a:t>
            </a:r>
            <a:r>
              <a:rPr lang="es-MX" sz="2000" dirty="0" smtClean="0"/>
              <a:t>estándar </a:t>
            </a:r>
            <a:r>
              <a:rPr lang="es-MX" sz="2000" dirty="0" smtClean="0"/>
              <a:t>con respecto a la media </a:t>
            </a:r>
          </a:p>
          <a:p>
            <a:r>
              <a:rPr lang="es-MX" sz="2000" b="1" dirty="0" smtClean="0">
                <a:solidFill>
                  <a:srgbClr val="8C78EE"/>
                </a:solidFill>
              </a:rPr>
              <a:t>99.7</a:t>
            </a:r>
            <a:r>
              <a:rPr lang="es-MX" sz="2000" dirty="0" smtClean="0">
                <a:solidFill>
                  <a:srgbClr val="8C78EE"/>
                </a:solidFill>
              </a:rPr>
              <a:t>%</a:t>
            </a:r>
            <a:r>
              <a:rPr lang="es-MX" sz="2000" dirty="0" smtClean="0"/>
              <a:t> de las observaciones caen dentro de tres desviaciones </a:t>
            </a:r>
            <a:r>
              <a:rPr lang="es-MX" sz="2000" dirty="0" smtClean="0"/>
              <a:t>estándar </a:t>
            </a:r>
            <a:r>
              <a:rPr lang="es-MX" sz="2000" dirty="0" smtClean="0"/>
              <a:t>con respecto a la media</a:t>
            </a:r>
            <a:endParaRPr lang="es-MX" sz="2000" dirty="0"/>
          </a:p>
        </p:txBody>
      </p:sp>
      <p:pic>
        <p:nvPicPr>
          <p:cNvPr id="778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352800"/>
            <a:ext cx="4572000" cy="329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EAB1-9351-48D1-ADE4-93654378ECB9}" type="slidenum">
              <a:rPr lang="en-US"/>
              <a:pPr/>
              <a:t>7</a:t>
            </a:fld>
            <a:endParaRPr lang="en-US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s-MX" sz="3000" dirty="0" smtClean="0"/>
              <a:t>Objetivo de aprendizaje 2</a:t>
            </a:r>
            <a:r>
              <a:rPr lang="es-MX" sz="3000" dirty="0" smtClean="0">
                <a:solidFill>
                  <a:schemeClr val="tx1"/>
                </a:solidFill>
              </a:rPr>
              <a:t>:</a:t>
            </a:r>
            <a:br>
              <a:rPr lang="es-MX" sz="3000" dirty="0" smtClean="0">
                <a:solidFill>
                  <a:schemeClr val="tx1"/>
                </a:solidFill>
              </a:rPr>
            </a:br>
            <a:r>
              <a:rPr lang="es-MX" sz="3000" dirty="0" smtClean="0"/>
              <a:t> </a:t>
            </a:r>
            <a:r>
              <a:rPr lang="es-MX" sz="3000" dirty="0" smtClean="0">
                <a:solidFill>
                  <a:schemeClr val="tx1"/>
                </a:solidFill>
              </a:rPr>
              <a:t>Ejemplo : Regla 68-95-99.7% </a:t>
            </a:r>
            <a:endParaRPr lang="es-MX" sz="3000" dirty="0">
              <a:solidFill>
                <a:schemeClr val="tx1"/>
              </a:solidFill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458200" cy="24384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120000"/>
              </a:lnSpc>
            </a:pPr>
            <a:r>
              <a:rPr lang="es-MX" dirty="0" smtClean="0"/>
              <a:t>Alturas para mujeres adultas</a:t>
            </a:r>
            <a:endParaRPr lang="es-MX" sz="2400" dirty="0" smtClean="0"/>
          </a:p>
          <a:p>
            <a:pPr lvl="1">
              <a:lnSpc>
                <a:spcPct val="120000"/>
              </a:lnSpc>
            </a:pPr>
            <a:r>
              <a:rPr lang="es-MX" dirty="0" smtClean="0">
                <a:sym typeface="Symbol" pitchFamily="18" charset="2"/>
              </a:rPr>
              <a:t>¿Puede ser aproximada por una distribución normal?</a:t>
            </a:r>
          </a:p>
          <a:p>
            <a:pPr lvl="1">
              <a:lnSpc>
                <a:spcPct val="120000"/>
              </a:lnSpc>
            </a:pPr>
            <a:r>
              <a:rPr lang="es-MX" dirty="0" smtClean="0">
                <a:sym typeface="Symbol" pitchFamily="18" charset="2"/>
              </a:rPr>
              <a:t></a:t>
            </a:r>
            <a:r>
              <a:rPr lang="es-MX" dirty="0" smtClean="0"/>
              <a:t>= 65 pulgadas; </a:t>
            </a:r>
            <a:r>
              <a:rPr lang="es-MX" dirty="0" smtClean="0">
                <a:sym typeface="Symbol" pitchFamily="18" charset="2"/>
              </a:rPr>
              <a:t>=</a:t>
            </a:r>
            <a:r>
              <a:rPr lang="es-MX" dirty="0" smtClean="0"/>
              <a:t>3.5 pulgadas</a:t>
            </a:r>
            <a:endParaRPr lang="es-MX" dirty="0"/>
          </a:p>
        </p:txBody>
      </p:sp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1143000" y="3581400"/>
            <a:ext cx="7239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16" charset="2"/>
              <a:buChar char="n"/>
            </a:pPr>
            <a:r>
              <a:rPr lang="es-MX" sz="2000" dirty="0" smtClean="0"/>
              <a:t>Regla 68-95-99.7 para las alturas de las mujeres</a:t>
            </a:r>
          </a:p>
          <a:p>
            <a:pPr marL="742950" lvl="1" indent="-28575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16" charset="2"/>
              <a:buChar char="v"/>
            </a:pPr>
            <a:r>
              <a:rPr lang="es-MX" sz="2000" dirty="0" smtClean="0"/>
              <a:t>68% están entre 61.5 y 68.5 pulgadas</a:t>
            </a:r>
          </a:p>
          <a:p>
            <a:pPr marL="1143000" lvl="2" indent="-22860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16" charset="2"/>
              <a:buNone/>
            </a:pPr>
            <a:r>
              <a:rPr lang="es-MX" sz="2000" dirty="0" smtClean="0"/>
              <a:t>[ </a:t>
            </a:r>
            <a:r>
              <a:rPr lang="es-MX" sz="2000" i="1" dirty="0" smtClean="0"/>
              <a:t>µ</a:t>
            </a:r>
            <a:r>
              <a:rPr lang="es-MX" sz="2000" dirty="0" smtClean="0"/>
              <a:t> </a:t>
            </a:r>
            <a:r>
              <a:rPr lang="es-MX" sz="2000" dirty="0" smtClean="0">
                <a:sym typeface="Symbol" pitchFamily="18" charset="2"/>
              </a:rPr>
              <a:t></a:t>
            </a:r>
            <a:r>
              <a:rPr lang="es-MX" sz="2000" dirty="0" smtClean="0"/>
              <a:t> </a:t>
            </a:r>
            <a:r>
              <a:rPr lang="es-MX" sz="2000" i="1" dirty="0" smtClean="0">
                <a:sym typeface="Symbol" pitchFamily="18" charset="2"/>
              </a:rPr>
              <a:t></a:t>
            </a:r>
            <a:r>
              <a:rPr lang="es-MX" sz="2000" dirty="0" smtClean="0"/>
              <a:t>  =  65 </a:t>
            </a:r>
            <a:r>
              <a:rPr lang="es-MX" sz="2000" dirty="0" smtClean="0">
                <a:sym typeface="Symbol" pitchFamily="18" charset="2"/>
              </a:rPr>
              <a:t> 3.5 ]</a:t>
            </a:r>
            <a:endParaRPr lang="es-MX" sz="2000" dirty="0" smtClean="0"/>
          </a:p>
          <a:p>
            <a:pPr marL="742950" lvl="1" indent="-28575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16" charset="2"/>
              <a:buChar char="v"/>
            </a:pPr>
            <a:r>
              <a:rPr lang="es-MX" sz="2000" dirty="0" smtClean="0"/>
              <a:t>95% están entre 58 y 72 pulgadas</a:t>
            </a:r>
          </a:p>
          <a:p>
            <a:pPr marL="1143000" lvl="2" indent="-22860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16" charset="2"/>
              <a:buNone/>
            </a:pPr>
            <a:r>
              <a:rPr lang="es-MX" sz="2000" dirty="0" smtClean="0"/>
              <a:t>[ </a:t>
            </a:r>
            <a:r>
              <a:rPr lang="es-MX" sz="2000" i="1" dirty="0" smtClean="0"/>
              <a:t>µ</a:t>
            </a:r>
            <a:r>
              <a:rPr lang="es-MX" sz="2000" dirty="0" smtClean="0"/>
              <a:t> </a:t>
            </a:r>
            <a:r>
              <a:rPr lang="es-MX" sz="2000" dirty="0" smtClean="0">
                <a:sym typeface="Symbol" pitchFamily="18" charset="2"/>
              </a:rPr>
              <a:t></a:t>
            </a:r>
            <a:r>
              <a:rPr lang="es-MX" sz="2000" dirty="0" smtClean="0"/>
              <a:t> 2</a:t>
            </a:r>
            <a:r>
              <a:rPr lang="es-MX" sz="2000" i="1" dirty="0" smtClean="0">
                <a:sym typeface="Symbol" pitchFamily="18" charset="2"/>
              </a:rPr>
              <a:t></a:t>
            </a:r>
            <a:r>
              <a:rPr lang="es-MX" sz="2000" dirty="0" smtClean="0"/>
              <a:t>  =  65 </a:t>
            </a:r>
            <a:r>
              <a:rPr lang="es-MX" sz="2000" dirty="0" smtClean="0">
                <a:sym typeface="Symbol" pitchFamily="18" charset="2"/>
              </a:rPr>
              <a:t> 2(3.5)  = </a:t>
            </a:r>
            <a:r>
              <a:rPr lang="es-MX" sz="2000" dirty="0" smtClean="0"/>
              <a:t>65 </a:t>
            </a:r>
            <a:r>
              <a:rPr lang="es-MX" sz="2000" dirty="0" smtClean="0">
                <a:sym typeface="Symbol" pitchFamily="18" charset="2"/>
              </a:rPr>
              <a:t> 7 ]</a:t>
            </a:r>
            <a:endParaRPr lang="es-MX" sz="2000" dirty="0" smtClean="0"/>
          </a:p>
          <a:p>
            <a:pPr marL="742950" lvl="1" indent="-28575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16" charset="2"/>
              <a:buChar char="v"/>
            </a:pPr>
            <a:r>
              <a:rPr lang="es-MX" sz="2000" dirty="0" smtClean="0"/>
              <a:t>99.7% están entre 54.5 y 75.5 pulgadas</a:t>
            </a:r>
          </a:p>
          <a:p>
            <a:pPr marL="1143000" lvl="2" indent="-22860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16" charset="2"/>
              <a:buNone/>
            </a:pPr>
            <a:r>
              <a:rPr lang="es-MX" sz="2000" dirty="0" smtClean="0"/>
              <a:t>[ </a:t>
            </a:r>
            <a:r>
              <a:rPr lang="es-MX" sz="2000" i="1" dirty="0" smtClean="0"/>
              <a:t>µ</a:t>
            </a:r>
            <a:r>
              <a:rPr lang="es-MX" sz="2000" dirty="0" smtClean="0"/>
              <a:t> </a:t>
            </a:r>
            <a:r>
              <a:rPr lang="es-MX" sz="2000" dirty="0" smtClean="0">
                <a:sym typeface="Symbol" pitchFamily="18" charset="2"/>
              </a:rPr>
              <a:t></a:t>
            </a:r>
            <a:r>
              <a:rPr lang="es-MX" sz="2000" dirty="0" smtClean="0"/>
              <a:t> 3</a:t>
            </a:r>
            <a:r>
              <a:rPr lang="es-MX" sz="2000" i="1" dirty="0" smtClean="0">
                <a:sym typeface="Symbol" pitchFamily="18" charset="2"/>
              </a:rPr>
              <a:t></a:t>
            </a:r>
            <a:r>
              <a:rPr lang="es-MX" sz="2000" dirty="0" smtClean="0"/>
              <a:t>  =  65 </a:t>
            </a:r>
            <a:r>
              <a:rPr lang="es-MX" sz="2000" dirty="0" smtClean="0">
                <a:sym typeface="Symbol" pitchFamily="18" charset="2"/>
              </a:rPr>
              <a:t> 3(3.5)  = </a:t>
            </a:r>
            <a:r>
              <a:rPr lang="es-MX" sz="2000" dirty="0" smtClean="0"/>
              <a:t>65 </a:t>
            </a:r>
            <a:r>
              <a:rPr lang="es-MX" sz="2000" dirty="0" smtClean="0">
                <a:sym typeface="Symbol" pitchFamily="18" charset="2"/>
              </a:rPr>
              <a:t> 10.5 ]</a:t>
            </a:r>
            <a:endParaRPr lang="es-MX" sz="2000" dirty="0">
              <a:sym typeface="Symbol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 bldLvl="3" autoUpdateAnimBg="0"/>
      <p:bldP spid="79876" grpId="0" build="p" bldLvl="3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D61A9-508C-4FCE-B63A-0076C0F6465A}" type="slidenum">
              <a:rPr lang="en-US"/>
              <a:pPr/>
              <a:t>8</a:t>
            </a:fld>
            <a:endParaRPr lang="en-US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s-MX" sz="3000" dirty="0" smtClean="0"/>
              <a:t>Objetivo de aprendizaje 2</a:t>
            </a:r>
            <a:r>
              <a:rPr lang="es-MX" sz="3000" dirty="0" smtClean="0">
                <a:solidFill>
                  <a:schemeClr val="tx1"/>
                </a:solidFill>
              </a:rPr>
              <a:t>:</a:t>
            </a:r>
            <a:br>
              <a:rPr lang="es-MX" sz="3000" dirty="0" smtClean="0">
                <a:solidFill>
                  <a:schemeClr val="tx1"/>
                </a:solidFill>
              </a:rPr>
            </a:br>
            <a:r>
              <a:rPr lang="es-MX" sz="3000" dirty="0" smtClean="0"/>
              <a:t> </a:t>
            </a:r>
            <a:r>
              <a:rPr lang="es-MX" sz="3000" dirty="0" smtClean="0">
                <a:solidFill>
                  <a:schemeClr val="tx1"/>
                </a:solidFill>
              </a:rPr>
              <a:t>Ejemplo : Regla 68-95-99.7% </a:t>
            </a:r>
            <a:endParaRPr lang="en-US" sz="3000" dirty="0">
              <a:solidFill>
                <a:schemeClr val="tx1"/>
              </a:solidFill>
            </a:endParaRPr>
          </a:p>
        </p:txBody>
      </p:sp>
      <p:graphicFrame>
        <p:nvGraphicFramePr>
          <p:cNvPr id="81923" name="Object 3"/>
          <p:cNvGraphicFramePr>
            <a:graphicFrameLocks/>
          </p:cNvGraphicFramePr>
          <p:nvPr/>
        </p:nvGraphicFramePr>
        <p:xfrm>
          <a:off x="8159750" y="228600"/>
          <a:ext cx="831850" cy="1189038"/>
        </p:xfrm>
        <a:graphic>
          <a:graphicData uri="http://schemas.openxmlformats.org/presentationml/2006/ole">
            <p:oleObj spid="_x0000_s81923" name="Clip" r:id="rId4" imgW="1600200" imgH="2287440" progId="">
              <p:embed/>
            </p:oleObj>
          </a:graphicData>
        </a:graphic>
      </p:graphicFrame>
      <p:sp>
        <p:nvSpPr>
          <p:cNvPr id="819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52900"/>
          </a:xfrm>
          <a:noFill/>
          <a:ln/>
        </p:spPr>
        <p:txBody>
          <a:bodyPr lIns="92075" tIns="46038" rIns="92075" bIns="46038"/>
          <a:lstStyle/>
          <a:p>
            <a:r>
              <a:rPr lang="es-MX" dirty="0" smtClean="0"/>
              <a:t>¿Cuál es la proporción de que las mujeres sean de menos de 69 pulgadas de alto? </a:t>
            </a:r>
            <a:endParaRPr lang="es-MX" dirty="0"/>
          </a:p>
        </p:txBody>
      </p:sp>
      <p:grpSp>
        <p:nvGrpSpPr>
          <p:cNvPr id="81925" name="Group 5"/>
          <p:cNvGrpSpPr>
            <a:grpSpLocks/>
          </p:cNvGrpSpPr>
          <p:nvPr/>
        </p:nvGrpSpPr>
        <p:grpSpPr bwMode="auto">
          <a:xfrm>
            <a:off x="1981200" y="3733800"/>
            <a:ext cx="6705600" cy="3032125"/>
            <a:chOff x="1248" y="1358"/>
            <a:chExt cx="4224" cy="1910"/>
          </a:xfrm>
        </p:grpSpPr>
        <p:graphicFrame>
          <p:nvGraphicFramePr>
            <p:cNvPr id="81926" name="Object 6"/>
            <p:cNvGraphicFramePr>
              <a:graphicFrameLocks/>
            </p:cNvGraphicFramePr>
            <p:nvPr/>
          </p:nvGraphicFramePr>
          <p:xfrm>
            <a:off x="1248" y="1358"/>
            <a:ext cx="3632" cy="1618"/>
          </p:xfrm>
          <a:graphic>
            <a:graphicData uri="http://schemas.openxmlformats.org/presentationml/2006/ole">
              <p:oleObj spid="_x0000_s81926" name="Chart" r:id="rId5" imgW="6105449" imgH="2914802" progId="MSGraph.Chart.8">
                <p:embed followColorScheme="full"/>
              </p:oleObj>
            </a:graphicData>
          </a:graphic>
        </p:graphicFrame>
        <p:sp>
          <p:nvSpPr>
            <p:cNvPr id="81927" name="Rectangle 7"/>
            <p:cNvSpPr>
              <a:spLocks noChangeArrowheads="1"/>
            </p:cNvSpPr>
            <p:nvPr/>
          </p:nvSpPr>
          <p:spPr bwMode="auto">
            <a:xfrm>
              <a:off x="2688" y="2112"/>
              <a:ext cx="480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eaLnBrk="0" hangingPunct="0"/>
              <a:r>
                <a:rPr lang="en-US" sz="5400"/>
                <a:t>?</a:t>
              </a:r>
            </a:p>
          </p:txBody>
        </p:sp>
        <p:sp>
          <p:nvSpPr>
            <p:cNvPr id="81928" name="Line 8"/>
            <p:cNvSpPr>
              <a:spLocks noChangeShapeType="1"/>
            </p:cNvSpPr>
            <p:nvPr/>
          </p:nvSpPr>
          <p:spPr bwMode="auto">
            <a:xfrm>
              <a:off x="2976" y="283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81929" name="Rectangle 9"/>
            <p:cNvSpPr>
              <a:spLocks noChangeArrowheads="1"/>
            </p:cNvSpPr>
            <p:nvPr/>
          </p:nvSpPr>
          <p:spPr bwMode="auto">
            <a:xfrm>
              <a:off x="2561" y="2899"/>
              <a:ext cx="2911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eaLnBrk="0" hangingPunct="0"/>
              <a:r>
                <a:rPr lang="en-US" sz="3200" dirty="0"/>
                <a:t>   65    68.5   </a:t>
              </a:r>
              <a:r>
                <a:rPr lang="es-MX" sz="2400" dirty="0" smtClean="0"/>
                <a:t>(altura</a:t>
              </a:r>
              <a:r>
                <a:rPr lang="en-US" sz="2400" dirty="0" smtClean="0"/>
                <a:t>)    </a:t>
              </a:r>
              <a:endParaRPr lang="en-US" sz="3200" dirty="0"/>
            </a:p>
          </p:txBody>
        </p:sp>
      </p:grpSp>
      <p:grpSp>
        <p:nvGrpSpPr>
          <p:cNvPr id="81930" name="Group 10"/>
          <p:cNvGrpSpPr>
            <a:grpSpLocks/>
          </p:cNvGrpSpPr>
          <p:nvPr/>
        </p:nvGrpSpPr>
        <p:grpSpPr bwMode="auto">
          <a:xfrm>
            <a:off x="5638800" y="4191000"/>
            <a:ext cx="533400" cy="1981200"/>
            <a:chOff x="3575" y="1680"/>
            <a:chExt cx="336" cy="1248"/>
          </a:xfrm>
        </p:grpSpPr>
        <p:sp>
          <p:nvSpPr>
            <p:cNvPr id="81931" name="Line 11"/>
            <p:cNvSpPr>
              <a:spLocks noChangeShapeType="1"/>
            </p:cNvSpPr>
            <p:nvPr/>
          </p:nvSpPr>
          <p:spPr bwMode="hidden">
            <a:xfrm flipV="1">
              <a:off x="3600" y="1680"/>
              <a:ext cx="0" cy="1248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81932" name="Text Box 12"/>
            <p:cNvSpPr txBox="1">
              <a:spLocks noChangeArrowheads="1"/>
            </p:cNvSpPr>
            <p:nvPr/>
          </p:nvSpPr>
          <p:spPr bwMode="hidden">
            <a:xfrm>
              <a:off x="3575" y="2678"/>
              <a:ext cx="33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>
                  <a:solidFill>
                    <a:schemeClr val="tx2"/>
                  </a:solidFill>
                </a:rPr>
                <a:t>+1</a:t>
              </a:r>
            </a:p>
          </p:txBody>
        </p:sp>
      </p:grpSp>
      <p:grpSp>
        <p:nvGrpSpPr>
          <p:cNvPr id="81933" name="Group 13"/>
          <p:cNvGrpSpPr>
            <a:grpSpLocks/>
          </p:cNvGrpSpPr>
          <p:nvPr/>
        </p:nvGrpSpPr>
        <p:grpSpPr bwMode="auto">
          <a:xfrm>
            <a:off x="2009775" y="2895600"/>
            <a:ext cx="3657600" cy="990600"/>
            <a:chOff x="1296" y="2928"/>
            <a:chExt cx="2304" cy="624"/>
          </a:xfrm>
        </p:grpSpPr>
        <p:sp>
          <p:nvSpPr>
            <p:cNvPr id="81934" name="Line 14"/>
            <p:cNvSpPr>
              <a:spLocks noChangeShapeType="1"/>
            </p:cNvSpPr>
            <p:nvPr/>
          </p:nvSpPr>
          <p:spPr bwMode="hidden">
            <a:xfrm>
              <a:off x="1296" y="3456"/>
              <a:ext cx="2304" cy="0"/>
            </a:xfrm>
            <a:prstGeom prst="line">
              <a:avLst/>
            </a:prstGeom>
            <a:noFill/>
            <a:ln w="57150">
              <a:solidFill>
                <a:srgbClr val="33CCFF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81935" name="Line 15"/>
            <p:cNvSpPr>
              <a:spLocks noChangeShapeType="1"/>
            </p:cNvSpPr>
            <p:nvPr/>
          </p:nvSpPr>
          <p:spPr bwMode="hidden">
            <a:xfrm>
              <a:off x="3600" y="2928"/>
              <a:ext cx="0" cy="624"/>
            </a:xfrm>
            <a:prstGeom prst="line">
              <a:avLst/>
            </a:prstGeom>
            <a:noFill/>
            <a:ln w="57150">
              <a:solidFill>
                <a:srgbClr val="33CC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81936" name="Text Box 16"/>
            <p:cNvSpPr txBox="1">
              <a:spLocks noChangeArrowheads="1"/>
            </p:cNvSpPr>
            <p:nvPr/>
          </p:nvSpPr>
          <p:spPr bwMode="hidden">
            <a:xfrm>
              <a:off x="1824" y="3091"/>
              <a:ext cx="1152" cy="36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200" b="1">
                  <a:solidFill>
                    <a:srgbClr val="33CCFF"/>
                  </a:solidFill>
                </a:rPr>
                <a:t>? = 84%</a:t>
              </a:r>
            </a:p>
          </p:txBody>
        </p:sp>
      </p:grpSp>
      <p:grpSp>
        <p:nvGrpSpPr>
          <p:cNvPr id="81937" name="Group 17"/>
          <p:cNvGrpSpPr>
            <a:grpSpLocks/>
          </p:cNvGrpSpPr>
          <p:nvPr/>
        </p:nvGrpSpPr>
        <p:grpSpPr bwMode="auto">
          <a:xfrm>
            <a:off x="3765550" y="3810002"/>
            <a:ext cx="5378450" cy="614363"/>
            <a:chOff x="2372" y="1440"/>
            <a:chExt cx="3388" cy="387"/>
          </a:xfrm>
        </p:grpSpPr>
        <p:sp>
          <p:nvSpPr>
            <p:cNvPr id="81938" name="Line 18"/>
            <p:cNvSpPr>
              <a:spLocks noChangeShapeType="1"/>
            </p:cNvSpPr>
            <p:nvPr/>
          </p:nvSpPr>
          <p:spPr bwMode="hidden">
            <a:xfrm>
              <a:off x="2372" y="1776"/>
              <a:ext cx="1215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81939" name="Text Box 19"/>
            <p:cNvSpPr txBox="1">
              <a:spLocks noChangeArrowheads="1"/>
            </p:cNvSpPr>
            <p:nvPr/>
          </p:nvSpPr>
          <p:spPr bwMode="hidden">
            <a:xfrm>
              <a:off x="2736" y="1440"/>
              <a:ext cx="576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solidFill>
                    <a:schemeClr val="tx2"/>
                  </a:solidFill>
                </a:rPr>
                <a:t>68%</a:t>
              </a:r>
            </a:p>
          </p:txBody>
        </p:sp>
        <p:sp>
          <p:nvSpPr>
            <p:cNvPr id="81940" name="Text Box 20"/>
            <p:cNvSpPr txBox="1">
              <a:spLocks noChangeArrowheads="1"/>
            </p:cNvSpPr>
            <p:nvPr/>
          </p:nvSpPr>
          <p:spPr bwMode="hidden">
            <a:xfrm>
              <a:off x="3648" y="1536"/>
              <a:ext cx="2112" cy="2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MX" sz="2400" dirty="0" smtClean="0">
                  <a:solidFill>
                    <a:schemeClr val="tx2"/>
                  </a:solidFill>
                </a:rPr>
                <a:t>por Regla 68-95-99.7 </a:t>
              </a:r>
              <a:endParaRPr lang="es-MX" sz="24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81941" name="Group 21"/>
          <p:cNvGrpSpPr>
            <a:grpSpLocks/>
          </p:cNvGrpSpPr>
          <p:nvPr/>
        </p:nvGrpSpPr>
        <p:grpSpPr bwMode="auto">
          <a:xfrm>
            <a:off x="2057400" y="3810000"/>
            <a:ext cx="1719263" cy="519113"/>
            <a:chOff x="1296" y="2121"/>
            <a:chExt cx="1083" cy="327"/>
          </a:xfrm>
        </p:grpSpPr>
        <p:sp>
          <p:nvSpPr>
            <p:cNvPr id="81942" name="Line 22"/>
            <p:cNvSpPr>
              <a:spLocks noChangeShapeType="1"/>
            </p:cNvSpPr>
            <p:nvPr/>
          </p:nvSpPr>
          <p:spPr bwMode="hidden">
            <a:xfrm>
              <a:off x="1296" y="2448"/>
              <a:ext cx="1083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81943" name="Text Box 23"/>
            <p:cNvSpPr txBox="1">
              <a:spLocks noChangeArrowheads="1"/>
            </p:cNvSpPr>
            <p:nvPr/>
          </p:nvSpPr>
          <p:spPr bwMode="hidden">
            <a:xfrm>
              <a:off x="1680" y="2121"/>
              <a:ext cx="576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solidFill>
                    <a:schemeClr val="tx2"/>
                  </a:solidFill>
                </a:rPr>
                <a:t>16%</a:t>
              </a:r>
            </a:p>
          </p:txBody>
        </p:sp>
      </p:grpSp>
      <p:grpSp>
        <p:nvGrpSpPr>
          <p:cNvPr id="81944" name="Group 24"/>
          <p:cNvGrpSpPr>
            <a:grpSpLocks/>
          </p:cNvGrpSpPr>
          <p:nvPr/>
        </p:nvGrpSpPr>
        <p:grpSpPr bwMode="auto">
          <a:xfrm>
            <a:off x="3429000" y="4191000"/>
            <a:ext cx="457200" cy="1981200"/>
            <a:chOff x="2160" y="1680"/>
            <a:chExt cx="288" cy="1248"/>
          </a:xfrm>
        </p:grpSpPr>
        <p:sp>
          <p:nvSpPr>
            <p:cNvPr id="81945" name="Line 25"/>
            <p:cNvSpPr>
              <a:spLocks noChangeShapeType="1"/>
            </p:cNvSpPr>
            <p:nvPr/>
          </p:nvSpPr>
          <p:spPr bwMode="hidden">
            <a:xfrm flipV="1">
              <a:off x="2372" y="1680"/>
              <a:ext cx="0" cy="1248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81946" name="Text Box 26"/>
            <p:cNvSpPr txBox="1">
              <a:spLocks noChangeArrowheads="1"/>
            </p:cNvSpPr>
            <p:nvPr/>
          </p:nvSpPr>
          <p:spPr bwMode="hidden">
            <a:xfrm>
              <a:off x="2160" y="2678"/>
              <a:ext cx="28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>
                  <a:solidFill>
                    <a:schemeClr val="tx2"/>
                  </a:solidFill>
                </a:rPr>
                <a:t>-1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CEFC0-98C8-49D7-BD7F-9F68F0E27394}" type="slidenum">
              <a:rPr lang="en-US"/>
              <a:pPr/>
              <a:t>9</a:t>
            </a:fld>
            <a:endParaRPr 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Objetivo de aprendizaje </a:t>
            </a:r>
            <a:r>
              <a:rPr lang="es-MX" sz="3000" dirty="0" smtClean="0">
                <a:solidFill>
                  <a:schemeClr val="tx1"/>
                </a:solidFill>
              </a:rPr>
              <a:t>3:</a:t>
            </a:r>
            <a:br>
              <a:rPr lang="es-MX" sz="3000" dirty="0" smtClean="0">
                <a:solidFill>
                  <a:schemeClr val="tx1"/>
                </a:solidFill>
              </a:rPr>
            </a:br>
            <a:r>
              <a:rPr lang="es-MX" sz="3000" dirty="0" smtClean="0">
                <a:solidFill>
                  <a:schemeClr val="tx1"/>
                </a:solidFill>
              </a:rPr>
              <a:t>El Valor de </a:t>
            </a:r>
            <a:r>
              <a:rPr lang="es-MX" sz="3000" i="1" dirty="0" smtClean="0">
                <a:solidFill>
                  <a:schemeClr val="tx1"/>
                </a:solidFill>
              </a:rPr>
              <a:t>Z</a:t>
            </a:r>
            <a:endParaRPr lang="es-MX" sz="3000" i="1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MX" dirty="0" smtClean="0">
                <a:latin typeface="Times New Roman" pitchFamily="16" charset="0"/>
                <a:cs typeface="Times New Roman" pitchFamily="16" charset="0"/>
              </a:rPr>
              <a:t>El valor de </a:t>
            </a:r>
            <a:r>
              <a:rPr lang="es-MX" i="1" dirty="0" smtClean="0">
                <a:latin typeface="Times New Roman" pitchFamily="16" charset="0"/>
                <a:cs typeface="Times New Roman" pitchFamily="16" charset="0"/>
              </a:rPr>
              <a:t>z</a:t>
            </a:r>
            <a:r>
              <a:rPr lang="es-MX" dirty="0" smtClean="0">
                <a:latin typeface="Times New Roman" pitchFamily="16" charset="0"/>
                <a:cs typeface="Times New Roman" pitchFamily="16" charset="0"/>
              </a:rPr>
              <a:t> para un valor </a:t>
            </a:r>
            <a:r>
              <a:rPr lang="es-MX" i="1" dirty="0" smtClean="0">
                <a:latin typeface="Times New Roman" pitchFamily="16" charset="0"/>
                <a:cs typeface="Times New Roman" pitchFamily="16" charset="0"/>
              </a:rPr>
              <a:t>x</a:t>
            </a:r>
            <a:r>
              <a:rPr lang="es-MX" dirty="0" smtClean="0">
                <a:latin typeface="Times New Roman" pitchFamily="16" charset="0"/>
                <a:cs typeface="Times New Roman" pitchFamily="16" charset="0"/>
              </a:rPr>
              <a:t> de una variable aleatoria es el número de desviaciones estándar que </a:t>
            </a:r>
            <a:r>
              <a:rPr lang="es-MX" i="1" dirty="0" smtClean="0">
                <a:latin typeface="Times New Roman" pitchFamily="16" charset="0"/>
                <a:cs typeface="Times New Roman" pitchFamily="16" charset="0"/>
              </a:rPr>
              <a:t>x</a:t>
            </a:r>
            <a:r>
              <a:rPr lang="es-MX" dirty="0" smtClean="0">
                <a:latin typeface="Times New Roman" pitchFamily="16" charset="0"/>
                <a:cs typeface="Times New Roman" pitchFamily="16" charset="0"/>
              </a:rPr>
              <a:t> se aleja de la media</a:t>
            </a:r>
          </a:p>
          <a:p>
            <a:pPr>
              <a:lnSpc>
                <a:spcPct val="90000"/>
              </a:lnSpc>
            </a:pPr>
            <a:endParaRPr lang="en-US" dirty="0">
              <a:latin typeface="Times New Roman" pitchFamily="16" charset="0"/>
              <a:cs typeface="Times New Roman" pitchFamily="16" charset="0"/>
            </a:endParaRPr>
          </a:p>
          <a:p>
            <a:pPr>
              <a:lnSpc>
                <a:spcPct val="90000"/>
              </a:lnSpc>
            </a:pPr>
            <a:endParaRPr lang="en-US" dirty="0">
              <a:latin typeface="Times New Roman" pitchFamily="16" charset="0"/>
              <a:cs typeface="Times New Roman" pitchFamily="16" charset="0"/>
            </a:endParaRPr>
          </a:p>
          <a:p>
            <a:pPr>
              <a:lnSpc>
                <a:spcPct val="90000"/>
              </a:lnSpc>
            </a:pPr>
            <a:r>
              <a:rPr lang="es-MX" dirty="0" smtClean="0">
                <a:latin typeface="Times New Roman" pitchFamily="16" charset="0"/>
                <a:cs typeface="Times New Roman" pitchFamily="16" charset="0"/>
              </a:rPr>
              <a:t>Un valor negativo de </a:t>
            </a:r>
            <a:r>
              <a:rPr lang="es-MX" i="1" dirty="0" smtClean="0">
                <a:latin typeface="Times New Roman" pitchFamily="16" charset="0"/>
                <a:cs typeface="Times New Roman" pitchFamily="16" charset="0"/>
              </a:rPr>
              <a:t>z</a:t>
            </a:r>
            <a:r>
              <a:rPr lang="es-MX" dirty="0" smtClean="0">
                <a:latin typeface="Times New Roman" pitchFamily="16" charset="0"/>
                <a:cs typeface="Times New Roman" pitchFamily="16" charset="0"/>
              </a:rPr>
              <a:t> indica que el valor esta por debajo de la media.</a:t>
            </a:r>
          </a:p>
          <a:p>
            <a:pPr>
              <a:lnSpc>
                <a:spcPct val="90000"/>
              </a:lnSpc>
            </a:pPr>
            <a:r>
              <a:rPr lang="es-MX" dirty="0" smtClean="0">
                <a:latin typeface="Times New Roman" pitchFamily="16" charset="0"/>
                <a:cs typeface="Times New Roman" pitchFamily="16" charset="0"/>
              </a:rPr>
              <a:t>Un valor positivo de </a:t>
            </a:r>
            <a:r>
              <a:rPr lang="es-MX" i="1" dirty="0" smtClean="0">
                <a:latin typeface="Times New Roman" pitchFamily="16" charset="0"/>
                <a:cs typeface="Times New Roman" pitchFamily="16" charset="0"/>
              </a:rPr>
              <a:t>z </a:t>
            </a:r>
            <a:r>
              <a:rPr lang="es-MX" dirty="0" smtClean="0">
                <a:latin typeface="Times New Roman" pitchFamily="16" charset="0"/>
                <a:cs typeface="Times New Roman" pitchFamily="16" charset="0"/>
              </a:rPr>
              <a:t>indica que el valor esta por arriba de la media </a:t>
            </a:r>
          </a:p>
          <a:p>
            <a:pPr>
              <a:lnSpc>
                <a:spcPct val="90000"/>
              </a:lnSpc>
            </a:pPr>
            <a:r>
              <a:rPr lang="es-MX" dirty="0" smtClean="0">
                <a:latin typeface="Times New Roman" pitchFamily="16" charset="0"/>
                <a:cs typeface="Times New Roman" pitchFamily="16" charset="0"/>
              </a:rPr>
              <a:t>Los valores de </a:t>
            </a:r>
            <a:r>
              <a:rPr lang="es-MX" i="1" dirty="0" smtClean="0">
                <a:latin typeface="Times New Roman" pitchFamily="16" charset="0"/>
                <a:cs typeface="Times New Roman" pitchFamily="16" charset="0"/>
              </a:rPr>
              <a:t>z</a:t>
            </a:r>
            <a:r>
              <a:rPr lang="es-MX" dirty="0" smtClean="0">
                <a:latin typeface="Times New Roman" pitchFamily="16" charset="0"/>
                <a:cs typeface="Times New Roman" pitchFamily="16" charset="0"/>
              </a:rPr>
              <a:t> pueden usarse para calcular las probabilidades e una variable aleatoria normal utilizando la tabla normal de </a:t>
            </a:r>
            <a:r>
              <a:rPr lang="es-MX" i="1" dirty="0" smtClean="0">
                <a:latin typeface="Times New Roman" pitchFamily="16" charset="0"/>
                <a:cs typeface="Times New Roman" pitchFamily="16" charset="0"/>
              </a:rPr>
              <a:t>z</a:t>
            </a:r>
            <a:r>
              <a:rPr lang="es-MX" dirty="0" smtClean="0">
                <a:latin typeface="Times New Roman" pitchFamily="16" charset="0"/>
                <a:cs typeface="Times New Roman" pitchFamily="16" charset="0"/>
              </a:rPr>
              <a:t>.</a:t>
            </a:r>
            <a:endParaRPr lang="es-MX" dirty="0">
              <a:latin typeface="Times New Roman" pitchFamily="16" charset="0"/>
              <a:cs typeface="Times New Roman" pitchFamily="16" charset="0"/>
            </a:endParaRPr>
          </a:p>
        </p:txBody>
      </p:sp>
      <p:graphicFrame>
        <p:nvGraphicFramePr>
          <p:cNvPr id="83972" name="Object 4"/>
          <p:cNvGraphicFramePr>
            <a:graphicFrameLocks noChangeAspect="1"/>
          </p:cNvGraphicFramePr>
          <p:nvPr/>
        </p:nvGraphicFramePr>
        <p:xfrm>
          <a:off x="3048000" y="2667000"/>
          <a:ext cx="1600200" cy="1008063"/>
        </p:xfrm>
        <a:graphic>
          <a:graphicData uri="http://schemas.openxmlformats.org/presentationml/2006/ole">
            <p:oleObj spid="_x0000_s83972" name="Equation" r:id="rId3" imgW="584200" imgH="368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Layers">
  <a:themeElements>
    <a:clrScheme name="1_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1_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1637</TotalTime>
  <Words>547</Words>
  <Application>Microsoft Office PowerPoint</Application>
  <PresentationFormat>Presentación en pantalla (4:3)</PresentationFormat>
  <Paragraphs>71</Paragraphs>
  <Slides>10</Slides>
  <Notes>3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3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1_Layers</vt:lpstr>
      <vt:lpstr>Clip</vt:lpstr>
      <vt:lpstr>Chart</vt:lpstr>
      <vt:lpstr>Equation</vt:lpstr>
      <vt:lpstr>Distribuciones de Probabilidad</vt:lpstr>
      <vt:lpstr>Objetivos de aprendizaje</vt:lpstr>
      <vt:lpstr>Objetivo de aprendizaje 1: La distribución normal</vt:lpstr>
      <vt:lpstr>Objetivo de aprendizaje 1: La distribución normal</vt:lpstr>
      <vt:lpstr>Objetivo de aprendizaje 1: La distribución normal</vt:lpstr>
      <vt:lpstr>Objetivo de aprendizaje 2: Regla 68-95-99.7 para cualquier curva normal</vt:lpstr>
      <vt:lpstr>Objetivo de aprendizaje 2:  Ejemplo : Regla 68-95-99.7% </vt:lpstr>
      <vt:lpstr>Objetivo de aprendizaje 2:  Ejemplo : Regla 68-95-99.7% </vt:lpstr>
      <vt:lpstr>Objetivo de aprendizaje 3: El Valor de Z</vt:lpstr>
      <vt:lpstr>Objetivo de aprendizaje 3: El Valor de Z</vt:lpstr>
    </vt:vector>
  </TitlesOfParts>
  <Company>State Farm Insurance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Daniel Rowe</dc:creator>
  <cp:lastModifiedBy>PERSONAL</cp:lastModifiedBy>
  <cp:revision>21</cp:revision>
  <dcterms:created xsi:type="dcterms:W3CDTF">2007-05-13T02:32:42Z</dcterms:created>
  <dcterms:modified xsi:type="dcterms:W3CDTF">2012-05-19T00:39:47Z</dcterms:modified>
</cp:coreProperties>
</file>