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62" r:id="rId5"/>
    <p:sldId id="261" r:id="rId6"/>
    <p:sldId id="263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9/2/2020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2eu18kkdZNg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956836-634C-4E53-AC87-7B444EA6BB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English IV</a:t>
            </a:r>
            <a:br>
              <a:rPr lang="es-MX" dirty="0"/>
            </a:br>
            <a:r>
              <a:rPr lang="es-MX" sz="1600" b="1" dirty="0" err="1"/>
              <a:t>Teacher</a:t>
            </a:r>
            <a:r>
              <a:rPr lang="es-MX" sz="1600" b="1" dirty="0"/>
              <a:t>: Yolanda Gabriela de la Llata </a:t>
            </a:r>
            <a:r>
              <a:rPr lang="es-MX" sz="1600" b="1" dirty="0" err="1"/>
              <a:t>Dohrman</a:t>
            </a:r>
            <a:endParaRPr lang="es-MX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D4037F-DEF7-4F12-9009-8A3DDB4A9A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sz="2000" b="1" dirty="0">
                <a:latin typeface="Algerian" panose="04020705040A02060702" pitchFamily="82" charset="0"/>
              </a:rPr>
              <a:t>UNit1: </a:t>
            </a:r>
            <a:r>
              <a:rPr lang="es-MX" sz="2000" b="1">
                <a:latin typeface="Algerian" panose="04020705040A02060702" pitchFamily="82" charset="0"/>
              </a:rPr>
              <a:t>introducing </a:t>
            </a:r>
            <a:r>
              <a:rPr lang="es-MX" sz="2000" b="1" dirty="0" err="1">
                <a:latin typeface="Algerian" panose="04020705040A02060702" pitchFamily="82" charset="0"/>
              </a:rPr>
              <a:t>yourself</a:t>
            </a:r>
            <a:r>
              <a:rPr lang="es-MX" sz="2000" b="1" dirty="0">
                <a:latin typeface="Algerian" panose="04020705040A02060702" pitchFamily="82" charset="0"/>
              </a:rPr>
              <a:t> and </a:t>
            </a:r>
            <a:r>
              <a:rPr lang="es-MX" sz="2000" b="1" dirty="0" err="1">
                <a:latin typeface="Algerian" panose="04020705040A02060702" pitchFamily="82" charset="0"/>
              </a:rPr>
              <a:t>others</a:t>
            </a:r>
            <a:endParaRPr lang="es-MX" sz="2000" b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448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076630-FB99-46B9-9476-31D82D34B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623" y="2094309"/>
            <a:ext cx="8985107" cy="728404"/>
          </a:xfrm>
        </p:spPr>
        <p:txBody>
          <a:bodyPr/>
          <a:lstStyle/>
          <a:p>
            <a:r>
              <a:rPr lang="es-MX" dirty="0"/>
              <a:t>VERB “TO BE”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E39EA8-98B5-4813-A680-97D4767724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63624" y="2928731"/>
            <a:ext cx="8693559" cy="2210532"/>
          </a:xfrm>
        </p:spPr>
        <p:txBody>
          <a:bodyPr/>
          <a:lstStyle/>
          <a:p>
            <a:pPr algn="l"/>
            <a:r>
              <a:rPr lang="es-MX" b="1" dirty="0">
                <a:solidFill>
                  <a:srgbClr val="FFC000"/>
                </a:solidFill>
              </a:rPr>
              <a:t>AFFIRMATIVE FORM                NEGATIVE FORM             INTERROGATIVE FORM</a:t>
            </a:r>
          </a:p>
          <a:p>
            <a:pPr algn="l"/>
            <a:r>
              <a:rPr lang="es-MX" b="1" dirty="0"/>
              <a:t>I + AM …                                  I´M  + NOT…                              AM  + I …?</a:t>
            </a:r>
          </a:p>
          <a:p>
            <a:pPr algn="l"/>
            <a:r>
              <a:rPr lang="es-MX" b="1" dirty="0"/>
              <a:t>HE/SHE/IT  + IS …                     HE/SHE/IT +  ISN´T…                    IS + HE/SHE/IT… ?</a:t>
            </a:r>
          </a:p>
          <a:p>
            <a:pPr algn="l"/>
            <a:r>
              <a:rPr lang="es-MX" b="1" dirty="0"/>
              <a:t>WE/YOU/THEY + ARE …         WE/YOU/THEY  +  AREN´T …      ARE + WE/YOU/THEY….?</a:t>
            </a:r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21283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2B6E08-0544-40BE-9130-9567537F3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623" y="2094310"/>
            <a:ext cx="9064753" cy="291081"/>
          </a:xfrm>
        </p:spPr>
        <p:txBody>
          <a:bodyPr/>
          <a:lstStyle/>
          <a:p>
            <a:r>
              <a:rPr lang="es-MX" sz="6000" dirty="0"/>
              <a:t>USES </a:t>
            </a:r>
            <a:r>
              <a:rPr lang="es-MX" sz="6000" dirty="0" err="1"/>
              <a:t>of</a:t>
            </a:r>
            <a:r>
              <a:rPr lang="es-MX" sz="6000" dirty="0"/>
              <a:t> </a:t>
            </a:r>
            <a:r>
              <a:rPr lang="es-MX" sz="6000" dirty="0" err="1"/>
              <a:t>verb</a:t>
            </a:r>
            <a:r>
              <a:rPr lang="es-MX" sz="6000" dirty="0"/>
              <a:t> “</a:t>
            </a:r>
            <a:r>
              <a:rPr lang="es-MX" sz="6000" dirty="0" err="1"/>
              <a:t>to</a:t>
            </a:r>
            <a:r>
              <a:rPr lang="es-MX" sz="6000" dirty="0"/>
              <a:t> be”</a:t>
            </a:r>
            <a:r>
              <a:rPr lang="es-MX" dirty="0"/>
              <a:t>: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5CB99A-4E96-4F9F-9FC6-F49F03BA3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63624" y="2690191"/>
            <a:ext cx="9064753" cy="2544417"/>
          </a:xfrm>
        </p:spPr>
        <p:txBody>
          <a:bodyPr>
            <a:normAutofit fontScale="77500" lnSpcReduction="20000"/>
          </a:bodyPr>
          <a:lstStyle/>
          <a:p>
            <a:r>
              <a:rPr lang="es-MX" sz="2600" b="1" dirty="0">
                <a:solidFill>
                  <a:srgbClr val="C00000"/>
                </a:solidFill>
              </a:rPr>
              <a:t>NAME : </a:t>
            </a:r>
            <a:r>
              <a:rPr lang="es-MX" sz="2600" b="1" dirty="0" err="1">
                <a:solidFill>
                  <a:srgbClr val="C00000"/>
                </a:solidFill>
              </a:rPr>
              <a:t>My</a:t>
            </a:r>
            <a:r>
              <a:rPr lang="es-MX" sz="2600" b="1" dirty="0">
                <a:solidFill>
                  <a:srgbClr val="C00000"/>
                </a:solidFill>
              </a:rPr>
              <a:t> </a:t>
            </a:r>
            <a:r>
              <a:rPr lang="es-MX" sz="2600" b="1" dirty="0" err="1">
                <a:solidFill>
                  <a:srgbClr val="C00000"/>
                </a:solidFill>
              </a:rPr>
              <a:t>name</a:t>
            </a:r>
            <a:r>
              <a:rPr lang="es-MX" sz="2600" b="1" dirty="0">
                <a:solidFill>
                  <a:srgbClr val="C00000"/>
                </a:solidFill>
              </a:rPr>
              <a:t> </a:t>
            </a:r>
            <a:r>
              <a:rPr lang="es-MX" sz="2600" b="1" dirty="0" err="1">
                <a:solidFill>
                  <a:srgbClr val="C00000"/>
                </a:solidFill>
              </a:rPr>
              <a:t>is</a:t>
            </a:r>
            <a:r>
              <a:rPr lang="es-MX" sz="2600" b="1" dirty="0">
                <a:solidFill>
                  <a:srgbClr val="C00000"/>
                </a:solidFill>
              </a:rPr>
              <a:t>… </a:t>
            </a:r>
            <a:r>
              <a:rPr lang="es-MX" sz="2600" b="1" dirty="0" err="1">
                <a:solidFill>
                  <a:srgbClr val="C00000"/>
                </a:solidFill>
              </a:rPr>
              <a:t>I´m</a:t>
            </a:r>
            <a:r>
              <a:rPr lang="es-MX" sz="2600" b="1" dirty="0">
                <a:solidFill>
                  <a:srgbClr val="C00000"/>
                </a:solidFill>
              </a:rPr>
              <a:t>……                                       </a:t>
            </a:r>
          </a:p>
          <a:p>
            <a:r>
              <a:rPr lang="es-MX" sz="2600" b="1" dirty="0">
                <a:solidFill>
                  <a:srgbClr val="C00000"/>
                </a:solidFill>
              </a:rPr>
              <a:t>*AGE: </a:t>
            </a:r>
            <a:r>
              <a:rPr lang="es-MX" sz="2600" b="1" dirty="0" err="1">
                <a:solidFill>
                  <a:srgbClr val="C00000"/>
                </a:solidFill>
              </a:rPr>
              <a:t>I´m</a:t>
            </a:r>
            <a:r>
              <a:rPr lang="es-MX" sz="2600" b="1" dirty="0">
                <a:solidFill>
                  <a:srgbClr val="C00000"/>
                </a:solidFill>
              </a:rPr>
              <a:t> 15 (</a:t>
            </a:r>
            <a:r>
              <a:rPr lang="es-MX" sz="2600" b="1" dirty="0" err="1">
                <a:solidFill>
                  <a:srgbClr val="C00000"/>
                </a:solidFill>
              </a:rPr>
              <a:t>years</a:t>
            </a:r>
            <a:r>
              <a:rPr lang="es-MX" sz="2600" b="1" dirty="0">
                <a:solidFill>
                  <a:srgbClr val="C00000"/>
                </a:solidFill>
              </a:rPr>
              <a:t> </a:t>
            </a:r>
            <a:r>
              <a:rPr lang="es-MX" sz="2600" b="1" dirty="0" err="1">
                <a:solidFill>
                  <a:srgbClr val="C00000"/>
                </a:solidFill>
              </a:rPr>
              <a:t>old</a:t>
            </a:r>
            <a:r>
              <a:rPr lang="es-MX" sz="2600" b="1" dirty="0">
                <a:solidFill>
                  <a:srgbClr val="C00000"/>
                </a:solidFill>
              </a:rPr>
              <a:t>)</a:t>
            </a:r>
          </a:p>
          <a:p>
            <a:r>
              <a:rPr lang="es-MX" sz="2600" b="1" dirty="0">
                <a:solidFill>
                  <a:srgbClr val="C00000"/>
                </a:solidFill>
              </a:rPr>
              <a:t>NATIONALITY: (</a:t>
            </a:r>
            <a:r>
              <a:rPr lang="es-MX" sz="2600" b="1" dirty="0" err="1">
                <a:solidFill>
                  <a:srgbClr val="C00000"/>
                </a:solidFill>
              </a:rPr>
              <a:t>I´m</a:t>
            </a:r>
            <a:r>
              <a:rPr lang="es-MX" sz="2600" b="1" dirty="0">
                <a:solidFill>
                  <a:srgbClr val="C00000"/>
                </a:solidFill>
              </a:rPr>
              <a:t> </a:t>
            </a:r>
            <a:r>
              <a:rPr lang="es-MX" sz="2600" b="1" dirty="0" err="1">
                <a:solidFill>
                  <a:srgbClr val="C00000"/>
                </a:solidFill>
              </a:rPr>
              <a:t>Mexican</a:t>
            </a:r>
            <a:r>
              <a:rPr lang="es-MX" sz="2600" b="1" dirty="0">
                <a:solidFill>
                  <a:srgbClr val="C00000"/>
                </a:solidFill>
              </a:rPr>
              <a:t>/ </a:t>
            </a:r>
            <a:r>
              <a:rPr lang="es-MX" sz="2600" b="1" dirty="0" err="1">
                <a:solidFill>
                  <a:srgbClr val="C00000"/>
                </a:solidFill>
              </a:rPr>
              <a:t>I´m</a:t>
            </a:r>
            <a:r>
              <a:rPr lang="es-MX" sz="2600" b="1" dirty="0">
                <a:solidFill>
                  <a:srgbClr val="C00000"/>
                </a:solidFill>
              </a:rPr>
              <a:t> </a:t>
            </a:r>
            <a:r>
              <a:rPr lang="es-MX" sz="2600" b="1" dirty="0" err="1">
                <a:solidFill>
                  <a:srgbClr val="C00000"/>
                </a:solidFill>
              </a:rPr>
              <a:t>from</a:t>
            </a:r>
            <a:r>
              <a:rPr lang="es-MX" sz="2600" b="1" dirty="0">
                <a:solidFill>
                  <a:srgbClr val="C00000"/>
                </a:solidFill>
              </a:rPr>
              <a:t> </a:t>
            </a:r>
            <a:r>
              <a:rPr lang="es-MX" sz="2600" b="1" dirty="0" err="1">
                <a:solidFill>
                  <a:srgbClr val="C00000"/>
                </a:solidFill>
              </a:rPr>
              <a:t>Mexico</a:t>
            </a:r>
            <a:endParaRPr lang="es-MX" sz="2600" b="1" dirty="0">
              <a:solidFill>
                <a:srgbClr val="C00000"/>
              </a:solidFill>
            </a:endParaRPr>
          </a:p>
          <a:p>
            <a:r>
              <a:rPr lang="es-MX" sz="2600" b="1" dirty="0">
                <a:solidFill>
                  <a:srgbClr val="C00000"/>
                </a:solidFill>
              </a:rPr>
              <a:t>OCCUPATION: (</a:t>
            </a:r>
            <a:r>
              <a:rPr lang="es-MX" sz="2600" b="1" dirty="0" err="1">
                <a:solidFill>
                  <a:srgbClr val="C00000"/>
                </a:solidFill>
              </a:rPr>
              <a:t>I´m</a:t>
            </a:r>
            <a:r>
              <a:rPr lang="es-MX" sz="2600" b="1" dirty="0">
                <a:solidFill>
                  <a:srgbClr val="C00000"/>
                </a:solidFill>
              </a:rPr>
              <a:t> a </a:t>
            </a:r>
            <a:r>
              <a:rPr lang="es-MX" sz="2600" b="1" dirty="0" err="1">
                <a:solidFill>
                  <a:srgbClr val="C00000"/>
                </a:solidFill>
              </a:rPr>
              <a:t>highschool</a:t>
            </a:r>
            <a:r>
              <a:rPr lang="es-MX" sz="2600" b="1" dirty="0">
                <a:solidFill>
                  <a:srgbClr val="C00000"/>
                </a:solidFill>
              </a:rPr>
              <a:t> </a:t>
            </a:r>
            <a:r>
              <a:rPr lang="es-MX" sz="2600" b="1" dirty="0" err="1">
                <a:solidFill>
                  <a:srgbClr val="C00000"/>
                </a:solidFill>
              </a:rPr>
              <a:t>student</a:t>
            </a:r>
            <a:r>
              <a:rPr lang="es-MX" sz="2600" b="1" dirty="0">
                <a:solidFill>
                  <a:srgbClr val="C00000"/>
                </a:solidFill>
              </a:rPr>
              <a:t>)</a:t>
            </a:r>
          </a:p>
          <a:p>
            <a:r>
              <a:rPr lang="es-MX" sz="2600" b="1" dirty="0">
                <a:solidFill>
                  <a:srgbClr val="C00000"/>
                </a:solidFill>
              </a:rPr>
              <a:t>PHYSICAL DESCRIPTION( HEIGHT, WEIGHT, SKIN COLOR) </a:t>
            </a:r>
          </a:p>
          <a:p>
            <a:r>
              <a:rPr lang="es-MX" sz="2600" b="1" dirty="0">
                <a:solidFill>
                  <a:srgbClr val="C00000"/>
                </a:solidFill>
              </a:rPr>
              <a:t>PERSONALITY: (</a:t>
            </a:r>
            <a:r>
              <a:rPr lang="es-MX" sz="2600" b="1" dirty="0" err="1">
                <a:solidFill>
                  <a:srgbClr val="C00000"/>
                </a:solidFill>
              </a:rPr>
              <a:t>I´m</a:t>
            </a:r>
            <a:r>
              <a:rPr lang="es-MX" sz="2600" b="1" dirty="0">
                <a:solidFill>
                  <a:srgbClr val="C00000"/>
                </a:solidFill>
              </a:rPr>
              <a:t> </a:t>
            </a:r>
            <a:r>
              <a:rPr lang="es-MX" sz="2600" b="1" dirty="0" err="1">
                <a:solidFill>
                  <a:srgbClr val="C00000"/>
                </a:solidFill>
              </a:rPr>
              <a:t>medium</a:t>
            </a:r>
            <a:r>
              <a:rPr lang="es-MX" sz="2600" b="1" dirty="0">
                <a:solidFill>
                  <a:srgbClr val="C00000"/>
                </a:solidFill>
              </a:rPr>
              <a:t> </a:t>
            </a:r>
            <a:r>
              <a:rPr lang="es-MX" sz="2600" b="1" dirty="0" err="1">
                <a:solidFill>
                  <a:srgbClr val="C00000"/>
                </a:solidFill>
              </a:rPr>
              <a:t>height</a:t>
            </a:r>
            <a:r>
              <a:rPr lang="es-MX" sz="2600" b="1" dirty="0">
                <a:solidFill>
                  <a:srgbClr val="C00000"/>
                </a:solidFill>
              </a:rPr>
              <a:t>, </a:t>
            </a:r>
            <a:r>
              <a:rPr lang="es-MX" sz="2600" b="1" dirty="0" err="1">
                <a:solidFill>
                  <a:srgbClr val="C00000"/>
                </a:solidFill>
              </a:rPr>
              <a:t>slim</a:t>
            </a:r>
            <a:r>
              <a:rPr lang="es-MX" sz="2600" b="1" dirty="0">
                <a:solidFill>
                  <a:srgbClr val="C00000"/>
                </a:solidFill>
              </a:rPr>
              <a:t>, </a:t>
            </a:r>
            <a:r>
              <a:rPr lang="es-MX" sz="2600" b="1" dirty="0" err="1">
                <a:solidFill>
                  <a:srgbClr val="C00000"/>
                </a:solidFill>
              </a:rPr>
              <a:t>brunette</a:t>
            </a:r>
            <a:r>
              <a:rPr lang="es-MX" sz="2600" b="1" dirty="0">
                <a:solidFill>
                  <a:srgbClr val="C00000"/>
                </a:solidFill>
              </a:rPr>
              <a:t> and </a:t>
            </a:r>
            <a:r>
              <a:rPr lang="es-MX" sz="2600" b="1" dirty="0" err="1">
                <a:solidFill>
                  <a:srgbClr val="C00000"/>
                </a:solidFill>
              </a:rPr>
              <a:t>shy</a:t>
            </a:r>
            <a:r>
              <a:rPr lang="es-MX" sz="2600" b="1" dirty="0">
                <a:solidFill>
                  <a:srgbClr val="C00000"/>
                </a:solidFill>
              </a:rPr>
              <a:t>.)</a:t>
            </a:r>
          </a:p>
          <a:p>
            <a:r>
              <a:rPr lang="es-MX" sz="2600" b="1" dirty="0">
                <a:solidFill>
                  <a:srgbClr val="C00000"/>
                </a:solidFill>
              </a:rPr>
              <a:t>LOCATION (ESTAR) EJ. I am at home/</a:t>
            </a:r>
            <a:r>
              <a:rPr lang="es-MX" sz="2600" b="1" dirty="0" err="1">
                <a:solidFill>
                  <a:srgbClr val="C00000"/>
                </a:solidFill>
              </a:rPr>
              <a:t>school</a:t>
            </a:r>
            <a:r>
              <a:rPr lang="es-MX" sz="2600" b="1" dirty="0">
                <a:solidFill>
                  <a:srgbClr val="C00000"/>
                </a:solidFill>
              </a:rPr>
              <a:t>…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4970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👶🧓🏻 Age in French - A Complete Guide">
            <a:extLst>
              <a:ext uri="{FF2B5EF4-FFF2-40B4-BE49-F238E27FC236}">
                <a16:creationId xmlns:a16="http://schemas.microsoft.com/office/drawing/2014/main" id="{5D43AB16-BA48-416A-80AB-55D28E1DD0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51" y="506437"/>
            <a:ext cx="5510950" cy="3288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What nationality are they? - poster | Nacionalidades en ingles">
            <a:extLst>
              <a:ext uri="{FF2B5EF4-FFF2-40B4-BE49-F238E27FC236}">
                <a16:creationId xmlns:a16="http://schemas.microsoft.com/office/drawing/2014/main" id="{CE4FC07D-C6D8-428A-A71F-F9016D3646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676" y="506437"/>
            <a:ext cx="4171960" cy="5901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1E8A5945-6A42-454A-8107-FEE6F34D1F75}"/>
              </a:ext>
            </a:extLst>
          </p:cNvPr>
          <p:cNvSpPr txBox="1"/>
          <p:nvPr/>
        </p:nvSpPr>
        <p:spPr>
          <a:xfrm>
            <a:off x="585051" y="4133452"/>
            <a:ext cx="61665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solidFill>
                  <a:srgbClr val="FF0000"/>
                </a:solidFill>
                <a:latin typeface="Algerian" panose="04020705040A02060702" pitchFamily="82" charset="0"/>
              </a:rPr>
              <a:t>AGE: BABY, TEENAGER, YOUNG MAN, MIDDLE AGED MAN, OLD MAN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29121C16-5D95-4F7E-BA29-10B4CECAA321}"/>
              </a:ext>
            </a:extLst>
          </p:cNvPr>
          <p:cNvSpPr/>
          <p:nvPr/>
        </p:nvSpPr>
        <p:spPr>
          <a:xfrm>
            <a:off x="3784605" y="5554147"/>
            <a:ext cx="2380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b="1" dirty="0">
                <a:solidFill>
                  <a:srgbClr val="FF0000"/>
                </a:solidFill>
                <a:latin typeface="Algerian" panose="04020705040A02060702" pitchFamily="82" charset="0"/>
              </a:rPr>
              <a:t>NATIONALITIES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E9DDAAE-0AD1-4453-A439-E22C14F63264}"/>
              </a:ext>
            </a:extLst>
          </p:cNvPr>
          <p:cNvSpPr txBox="1"/>
          <p:nvPr/>
        </p:nvSpPr>
        <p:spPr>
          <a:xfrm>
            <a:off x="671766" y="506438"/>
            <a:ext cx="53182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rgbClr val="FF0000"/>
                </a:solidFill>
                <a:latin typeface="Algerian" panose="04020705040A02060702" pitchFamily="82" charset="0"/>
              </a:rPr>
              <a:t>NAMES: PEDRO, CARLOS, MARIO,ETC.</a:t>
            </a:r>
          </a:p>
        </p:txBody>
      </p:sp>
    </p:spTree>
    <p:extLst>
      <p:ext uri="{BB962C8B-B14F-4D97-AF65-F5344CB8AC3E}">
        <p14:creationId xmlns:p14="http://schemas.microsoft.com/office/powerpoint/2010/main" val="3609959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3C51CF83-B2CC-4A5C-8C9E-D57526E866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015" y="731353"/>
            <a:ext cx="4585223" cy="3204543"/>
          </a:xfrm>
          <a:prstGeom prst="rect">
            <a:avLst/>
          </a:prstGeom>
        </p:spPr>
      </p:pic>
      <p:pic>
        <p:nvPicPr>
          <p:cNvPr id="1026" name="Picture 2" descr="Physical appearance - Maestro Rural English Class">
            <a:extLst>
              <a:ext uri="{FF2B5EF4-FFF2-40B4-BE49-F238E27FC236}">
                <a16:creationId xmlns:a16="http://schemas.microsoft.com/office/drawing/2014/main" id="{86C6D70A-6256-42B3-93A3-318C275B15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8242" y="3052689"/>
            <a:ext cx="5634858" cy="3076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21F7D8F-7DC6-4372-8172-463748E2D957}"/>
              </a:ext>
            </a:extLst>
          </p:cNvPr>
          <p:cNvSpPr txBox="1"/>
          <p:nvPr/>
        </p:nvSpPr>
        <p:spPr>
          <a:xfrm>
            <a:off x="6818874" y="1073426"/>
            <a:ext cx="288171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solidFill>
                  <a:srgbClr val="FF0000"/>
                </a:solidFill>
                <a:latin typeface="Algerian" panose="04020705040A02060702" pitchFamily="82" charset="0"/>
              </a:rPr>
              <a:t>PROFESSIONS</a:t>
            </a:r>
            <a:r>
              <a:rPr lang="es-MX" sz="2400" b="1" dirty="0">
                <a:solidFill>
                  <a:srgbClr val="FF0000"/>
                </a:solidFill>
                <a:latin typeface="Algerian" panose="04020705040A02060702" pitchFamily="82" charset="0"/>
              </a:rPr>
              <a:t> AND JOBS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B963ABD-80D6-49A0-8B22-BB1826C95D03}"/>
              </a:ext>
            </a:extLst>
          </p:cNvPr>
          <p:cNvSpPr txBox="1"/>
          <p:nvPr/>
        </p:nvSpPr>
        <p:spPr>
          <a:xfrm>
            <a:off x="1669775" y="4024771"/>
            <a:ext cx="4585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solidFill>
                  <a:srgbClr val="FF0000"/>
                </a:solidFill>
                <a:latin typeface="Algerian" panose="04020705040A02060702" pitchFamily="82" charset="0"/>
              </a:rPr>
              <a:t>ADJECTIVES RELATED TO PHYSICAL APPEARANCE</a:t>
            </a:r>
          </a:p>
        </p:txBody>
      </p:sp>
    </p:spTree>
    <p:extLst>
      <p:ext uri="{BB962C8B-B14F-4D97-AF65-F5344CB8AC3E}">
        <p14:creationId xmlns:p14="http://schemas.microsoft.com/office/powerpoint/2010/main" val="2013595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 descr="100+ Adjectives to Describe Personality and Character | Character ...">
            <a:extLst>
              <a:ext uri="{FF2B5EF4-FFF2-40B4-BE49-F238E27FC236}">
                <a16:creationId xmlns:a16="http://schemas.microsoft.com/office/drawing/2014/main" id="{54AE15C9-49CE-48CE-8751-FEBAACFBD6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84" y="954844"/>
            <a:ext cx="4645562" cy="2601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My Community Places Picture Vocabulary Word Cards (Color) en 2020 ...">
            <a:extLst>
              <a:ext uri="{FF2B5EF4-FFF2-40B4-BE49-F238E27FC236}">
                <a16:creationId xmlns:a16="http://schemas.microsoft.com/office/drawing/2014/main" id="{30E61CC3-FDFC-4C9F-B262-BEBEE45F93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6897" y="918467"/>
            <a:ext cx="4645563" cy="4890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CE457EE3-886C-4857-9380-05C87D921E64}"/>
              </a:ext>
            </a:extLst>
          </p:cNvPr>
          <p:cNvSpPr txBox="1"/>
          <p:nvPr/>
        </p:nvSpPr>
        <p:spPr>
          <a:xfrm>
            <a:off x="1338470" y="4389120"/>
            <a:ext cx="487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solidFill>
                  <a:srgbClr val="FF0000"/>
                </a:solidFill>
                <a:latin typeface="Algerian" panose="04020705040A02060702" pitchFamily="82" charset="0"/>
              </a:rPr>
              <a:t>PERSONALITY ADJECTIVES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8C9D635-833B-492F-BFF8-DB8194C85482}"/>
              </a:ext>
            </a:extLst>
          </p:cNvPr>
          <p:cNvSpPr txBox="1"/>
          <p:nvPr/>
        </p:nvSpPr>
        <p:spPr>
          <a:xfrm>
            <a:off x="8216348" y="6039117"/>
            <a:ext cx="12567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solidFill>
                  <a:srgbClr val="FF0000"/>
                </a:solidFill>
                <a:latin typeface="Algerian" panose="04020705040A02060702" pitchFamily="82" charset="0"/>
              </a:rPr>
              <a:t>PLACES</a:t>
            </a:r>
          </a:p>
        </p:txBody>
      </p:sp>
    </p:spTree>
    <p:extLst>
      <p:ext uri="{BB962C8B-B14F-4D97-AF65-F5344CB8AC3E}">
        <p14:creationId xmlns:p14="http://schemas.microsoft.com/office/powerpoint/2010/main" val="498325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D60BCF-8617-4159-89BA-24B2537AF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622" y="2094309"/>
            <a:ext cx="9223647" cy="457200"/>
          </a:xfrm>
        </p:spPr>
        <p:txBody>
          <a:bodyPr/>
          <a:lstStyle/>
          <a:p>
            <a:r>
              <a:rPr lang="es-MX" sz="2400" b="1" dirty="0">
                <a:latin typeface="Arial Black" panose="020B0A04020102020204" pitchFamily="34" charset="0"/>
              </a:rPr>
              <a:t>PHRASES TO INTRODUCE YOURSELF AND OTHERS: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2489D67-0F04-4C49-BAC1-3F6218B8CD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63623" y="2551509"/>
            <a:ext cx="9051367" cy="2815621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s-MX" b="1" dirty="0"/>
              <a:t>A: Hi , </a:t>
            </a:r>
            <a:r>
              <a:rPr lang="es-MX" b="1" dirty="0" err="1"/>
              <a:t>my</a:t>
            </a:r>
            <a:r>
              <a:rPr lang="es-MX" b="1" dirty="0"/>
              <a:t> </a:t>
            </a:r>
            <a:r>
              <a:rPr lang="es-MX" b="1" dirty="0" err="1"/>
              <a:t>name</a:t>
            </a:r>
            <a:r>
              <a:rPr lang="es-MX" b="1" dirty="0">
                <a:solidFill>
                  <a:srgbClr val="C00000"/>
                </a:solidFill>
              </a:rPr>
              <a:t> </a:t>
            </a:r>
            <a:r>
              <a:rPr lang="es-MX" b="1" dirty="0" err="1">
                <a:solidFill>
                  <a:srgbClr val="C00000"/>
                </a:solidFill>
              </a:rPr>
              <a:t>is</a:t>
            </a:r>
            <a:r>
              <a:rPr lang="es-MX" b="1" dirty="0">
                <a:solidFill>
                  <a:srgbClr val="C00000"/>
                </a:solidFill>
              </a:rPr>
              <a:t> </a:t>
            </a:r>
            <a:r>
              <a:rPr lang="es-MX" b="1" dirty="0"/>
              <a:t>Sofía.  </a:t>
            </a:r>
            <a:r>
              <a:rPr lang="es-MX" b="1" dirty="0" err="1"/>
              <a:t>Nice</a:t>
            </a:r>
            <a:r>
              <a:rPr lang="es-MX" b="1" dirty="0"/>
              <a:t> </a:t>
            </a:r>
            <a:r>
              <a:rPr lang="es-MX" b="1" dirty="0" err="1"/>
              <a:t>to</a:t>
            </a:r>
            <a:r>
              <a:rPr lang="es-MX" b="1" dirty="0"/>
              <a:t> </a:t>
            </a:r>
            <a:r>
              <a:rPr lang="es-MX" b="1" dirty="0" err="1"/>
              <a:t>meet</a:t>
            </a:r>
            <a:r>
              <a:rPr lang="es-MX" b="1" dirty="0"/>
              <a:t> </a:t>
            </a:r>
            <a:r>
              <a:rPr lang="es-MX" b="1" dirty="0" err="1"/>
              <a:t>you</a:t>
            </a:r>
            <a:r>
              <a:rPr lang="es-MX" b="1" dirty="0"/>
              <a:t>!</a:t>
            </a:r>
          </a:p>
          <a:p>
            <a:pPr algn="l"/>
            <a:r>
              <a:rPr lang="es-MX" b="1" dirty="0"/>
              <a:t>B: </a:t>
            </a:r>
            <a:r>
              <a:rPr lang="es-MX" b="1" dirty="0" err="1"/>
              <a:t>Nice</a:t>
            </a:r>
            <a:r>
              <a:rPr lang="es-MX" b="1" dirty="0"/>
              <a:t> </a:t>
            </a:r>
            <a:r>
              <a:rPr lang="es-MX" b="1" dirty="0" err="1"/>
              <a:t>to</a:t>
            </a:r>
            <a:r>
              <a:rPr lang="es-MX" b="1" dirty="0"/>
              <a:t> </a:t>
            </a:r>
            <a:r>
              <a:rPr lang="es-MX" b="1" dirty="0" err="1"/>
              <a:t>meet</a:t>
            </a:r>
            <a:r>
              <a:rPr lang="es-MX" b="1" dirty="0"/>
              <a:t> </a:t>
            </a:r>
            <a:r>
              <a:rPr lang="es-MX" b="1" dirty="0" err="1"/>
              <a:t>you</a:t>
            </a:r>
            <a:r>
              <a:rPr lang="es-MX" b="1" dirty="0"/>
              <a:t> </a:t>
            </a:r>
            <a:r>
              <a:rPr lang="es-MX" b="1" dirty="0" err="1"/>
              <a:t>too</a:t>
            </a:r>
            <a:r>
              <a:rPr lang="es-MX" b="1" dirty="0"/>
              <a:t>! </a:t>
            </a:r>
            <a:r>
              <a:rPr lang="es-MX" b="1" dirty="0" err="1">
                <a:solidFill>
                  <a:srgbClr val="C00000"/>
                </a:solidFill>
              </a:rPr>
              <a:t>I´m</a:t>
            </a:r>
            <a:r>
              <a:rPr lang="es-MX" b="1" dirty="0"/>
              <a:t>  Carlos. </a:t>
            </a:r>
            <a:r>
              <a:rPr lang="es-MX" b="1" dirty="0" err="1"/>
              <a:t>Where</a:t>
            </a:r>
            <a:r>
              <a:rPr lang="es-MX" b="1" dirty="0"/>
              <a:t> </a:t>
            </a:r>
            <a:r>
              <a:rPr lang="es-MX" b="1" dirty="0">
                <a:solidFill>
                  <a:srgbClr val="C00000"/>
                </a:solidFill>
              </a:rPr>
              <a:t>are </a:t>
            </a:r>
            <a:r>
              <a:rPr lang="es-MX" b="1" dirty="0" err="1">
                <a:solidFill>
                  <a:srgbClr val="C00000"/>
                </a:solidFill>
              </a:rPr>
              <a:t>you</a:t>
            </a:r>
            <a:r>
              <a:rPr lang="es-MX" b="1" dirty="0">
                <a:solidFill>
                  <a:srgbClr val="C00000"/>
                </a:solidFill>
              </a:rPr>
              <a:t> </a:t>
            </a:r>
            <a:r>
              <a:rPr lang="es-MX" b="1" dirty="0" err="1"/>
              <a:t>from</a:t>
            </a:r>
            <a:r>
              <a:rPr lang="es-MX" b="1" dirty="0"/>
              <a:t>?</a:t>
            </a:r>
          </a:p>
          <a:p>
            <a:pPr algn="l"/>
            <a:r>
              <a:rPr lang="es-MX" b="1" dirty="0"/>
              <a:t>A: </a:t>
            </a:r>
            <a:r>
              <a:rPr lang="es-MX" b="1" dirty="0" err="1">
                <a:solidFill>
                  <a:srgbClr val="C00000"/>
                </a:solidFill>
              </a:rPr>
              <a:t>I´m</a:t>
            </a:r>
            <a:r>
              <a:rPr lang="es-MX" b="1" dirty="0">
                <a:solidFill>
                  <a:srgbClr val="C00000"/>
                </a:solidFill>
              </a:rPr>
              <a:t>  </a:t>
            </a:r>
            <a:r>
              <a:rPr lang="es-MX" b="1" dirty="0" err="1"/>
              <a:t>Mexican</a:t>
            </a:r>
            <a:r>
              <a:rPr lang="es-MX" b="1" dirty="0"/>
              <a:t> and </a:t>
            </a:r>
            <a:r>
              <a:rPr lang="es-MX" b="1" dirty="0" err="1"/>
              <a:t>you</a:t>
            </a:r>
            <a:r>
              <a:rPr lang="es-MX" b="1" dirty="0"/>
              <a:t>?   (</a:t>
            </a:r>
            <a:r>
              <a:rPr lang="es-MX" b="1" dirty="0" err="1">
                <a:solidFill>
                  <a:srgbClr val="FF0000"/>
                </a:solidFill>
              </a:rPr>
              <a:t>I´m</a:t>
            </a:r>
            <a:r>
              <a:rPr lang="es-MX" b="1" dirty="0">
                <a:solidFill>
                  <a:srgbClr val="FF0000"/>
                </a:solidFill>
              </a:rPr>
              <a:t> </a:t>
            </a:r>
            <a:r>
              <a:rPr lang="es-MX" b="1" dirty="0" err="1">
                <a:solidFill>
                  <a:srgbClr val="FF0000"/>
                </a:solidFill>
              </a:rPr>
              <a:t>from</a:t>
            </a:r>
            <a:r>
              <a:rPr lang="es-MX" b="1" dirty="0">
                <a:solidFill>
                  <a:srgbClr val="FF0000"/>
                </a:solidFill>
              </a:rPr>
              <a:t> </a:t>
            </a:r>
            <a:r>
              <a:rPr lang="es-MX" b="1" dirty="0" err="1">
                <a:solidFill>
                  <a:srgbClr val="FF0000"/>
                </a:solidFill>
              </a:rPr>
              <a:t>Mexico</a:t>
            </a:r>
            <a:r>
              <a:rPr lang="es-MX" b="1" dirty="0">
                <a:solidFill>
                  <a:srgbClr val="FF0000"/>
                </a:solidFill>
              </a:rPr>
              <a:t>)</a:t>
            </a:r>
          </a:p>
          <a:p>
            <a:pPr algn="l"/>
            <a:r>
              <a:rPr lang="es-MX" b="1" dirty="0"/>
              <a:t>B:</a:t>
            </a:r>
            <a:r>
              <a:rPr lang="es-MX" b="1" dirty="0">
                <a:solidFill>
                  <a:srgbClr val="C00000"/>
                </a:solidFill>
              </a:rPr>
              <a:t> </a:t>
            </a:r>
            <a:r>
              <a:rPr lang="es-MX" b="1" dirty="0" err="1">
                <a:solidFill>
                  <a:srgbClr val="C00000"/>
                </a:solidFill>
              </a:rPr>
              <a:t>I´m</a:t>
            </a:r>
            <a:r>
              <a:rPr lang="es-MX" b="1" dirty="0">
                <a:solidFill>
                  <a:srgbClr val="C00000"/>
                </a:solidFill>
              </a:rPr>
              <a:t> </a:t>
            </a:r>
            <a:r>
              <a:rPr lang="es-MX" b="1" dirty="0"/>
              <a:t>American. </a:t>
            </a:r>
            <a:r>
              <a:rPr lang="es-MX" b="1" dirty="0" err="1"/>
              <a:t>Let</a:t>
            </a:r>
            <a:r>
              <a:rPr lang="es-MX" b="1" dirty="0"/>
              <a:t> me introduce </a:t>
            </a:r>
            <a:r>
              <a:rPr lang="es-MX" b="1" dirty="0" err="1"/>
              <a:t>you</a:t>
            </a:r>
            <a:r>
              <a:rPr lang="es-MX" b="1" dirty="0"/>
              <a:t> </a:t>
            </a:r>
            <a:r>
              <a:rPr lang="es-MX" b="1" dirty="0" err="1"/>
              <a:t>to</a:t>
            </a:r>
            <a:r>
              <a:rPr lang="es-MX" b="1" dirty="0"/>
              <a:t> </a:t>
            </a:r>
            <a:r>
              <a:rPr lang="es-MX" b="1" dirty="0" err="1"/>
              <a:t>my</a:t>
            </a:r>
            <a:r>
              <a:rPr lang="es-MX" b="1" dirty="0"/>
              <a:t> </a:t>
            </a:r>
            <a:r>
              <a:rPr lang="es-MX" b="1" dirty="0" err="1"/>
              <a:t>friend</a:t>
            </a:r>
            <a:r>
              <a:rPr lang="es-MX" b="1" dirty="0"/>
              <a:t> Laura. </a:t>
            </a:r>
            <a:r>
              <a:rPr lang="es-MX" b="1" dirty="0" err="1">
                <a:solidFill>
                  <a:srgbClr val="C00000"/>
                </a:solidFill>
              </a:rPr>
              <a:t>She</a:t>
            </a:r>
            <a:r>
              <a:rPr lang="es-MX" b="1" dirty="0">
                <a:solidFill>
                  <a:srgbClr val="C00000"/>
                </a:solidFill>
              </a:rPr>
              <a:t> </a:t>
            </a:r>
            <a:r>
              <a:rPr lang="es-MX" b="1" dirty="0" err="1">
                <a:solidFill>
                  <a:srgbClr val="C00000"/>
                </a:solidFill>
              </a:rPr>
              <a:t>is</a:t>
            </a:r>
            <a:r>
              <a:rPr lang="es-MX" b="1" dirty="0">
                <a:solidFill>
                  <a:srgbClr val="C00000"/>
                </a:solidFill>
              </a:rPr>
              <a:t> </a:t>
            </a:r>
            <a:r>
              <a:rPr lang="es-MX" b="1" dirty="0" err="1"/>
              <a:t>from</a:t>
            </a:r>
            <a:r>
              <a:rPr lang="es-MX" b="1" dirty="0"/>
              <a:t> </a:t>
            </a:r>
            <a:r>
              <a:rPr lang="es-MX" b="1" dirty="0" err="1"/>
              <a:t>Mexico</a:t>
            </a:r>
            <a:r>
              <a:rPr lang="es-MX" b="1" dirty="0"/>
              <a:t> </a:t>
            </a:r>
            <a:r>
              <a:rPr lang="es-MX" b="1" dirty="0" err="1"/>
              <a:t>too</a:t>
            </a:r>
            <a:r>
              <a:rPr lang="es-MX" b="1" dirty="0"/>
              <a:t>.</a:t>
            </a:r>
          </a:p>
          <a:p>
            <a:pPr algn="l"/>
            <a:r>
              <a:rPr lang="es-MX" b="1" dirty="0"/>
              <a:t>A: </a:t>
            </a:r>
            <a:r>
              <a:rPr lang="es-MX" b="1" dirty="0" err="1"/>
              <a:t>Nice</a:t>
            </a:r>
            <a:r>
              <a:rPr lang="es-MX" b="1" dirty="0"/>
              <a:t> </a:t>
            </a:r>
            <a:r>
              <a:rPr lang="es-MX" b="1" dirty="0" err="1"/>
              <a:t>to</a:t>
            </a:r>
            <a:r>
              <a:rPr lang="es-MX" b="1" dirty="0"/>
              <a:t> </a:t>
            </a:r>
            <a:r>
              <a:rPr lang="es-MX" b="1" dirty="0" err="1"/>
              <a:t>meet</a:t>
            </a:r>
            <a:r>
              <a:rPr lang="es-MX" b="1" dirty="0"/>
              <a:t> </a:t>
            </a:r>
            <a:r>
              <a:rPr lang="es-MX" b="1" dirty="0" err="1"/>
              <a:t>you</a:t>
            </a:r>
            <a:r>
              <a:rPr lang="es-MX" b="1" dirty="0"/>
              <a:t> Laura. </a:t>
            </a:r>
            <a:r>
              <a:rPr lang="es-MX" b="1" dirty="0" err="1"/>
              <a:t>How</a:t>
            </a:r>
            <a:r>
              <a:rPr lang="es-MX" b="1" dirty="0"/>
              <a:t> </a:t>
            </a:r>
            <a:r>
              <a:rPr lang="es-MX" b="1" dirty="0" err="1"/>
              <a:t>old</a:t>
            </a:r>
            <a:r>
              <a:rPr lang="es-MX" b="1" dirty="0"/>
              <a:t> </a:t>
            </a:r>
            <a:r>
              <a:rPr lang="es-MX" b="1" dirty="0">
                <a:solidFill>
                  <a:srgbClr val="C00000"/>
                </a:solidFill>
              </a:rPr>
              <a:t>are </a:t>
            </a:r>
            <a:r>
              <a:rPr lang="es-MX" b="1" dirty="0" err="1">
                <a:solidFill>
                  <a:srgbClr val="C00000"/>
                </a:solidFill>
              </a:rPr>
              <a:t>you</a:t>
            </a:r>
            <a:r>
              <a:rPr lang="es-MX" b="1" dirty="0"/>
              <a:t>?</a:t>
            </a:r>
          </a:p>
          <a:p>
            <a:pPr algn="l"/>
            <a:r>
              <a:rPr lang="es-MX" b="1" dirty="0"/>
              <a:t>B: </a:t>
            </a:r>
            <a:r>
              <a:rPr lang="es-MX" b="1" dirty="0">
                <a:solidFill>
                  <a:srgbClr val="C00000"/>
                </a:solidFill>
              </a:rPr>
              <a:t> </a:t>
            </a:r>
            <a:r>
              <a:rPr lang="es-MX" b="1" dirty="0" err="1">
                <a:solidFill>
                  <a:srgbClr val="C00000"/>
                </a:solidFill>
              </a:rPr>
              <a:t>I´m</a:t>
            </a:r>
            <a:r>
              <a:rPr lang="es-MX" b="1" dirty="0">
                <a:solidFill>
                  <a:srgbClr val="C00000"/>
                </a:solidFill>
              </a:rPr>
              <a:t> </a:t>
            </a:r>
            <a:r>
              <a:rPr lang="es-MX" b="1" dirty="0"/>
              <a:t>15 (</a:t>
            </a:r>
            <a:r>
              <a:rPr lang="es-MX" b="1" dirty="0" err="1"/>
              <a:t>years</a:t>
            </a:r>
            <a:r>
              <a:rPr lang="es-MX" b="1" dirty="0"/>
              <a:t> </a:t>
            </a:r>
            <a:r>
              <a:rPr lang="es-MX" b="1" dirty="0" err="1"/>
              <a:t>old</a:t>
            </a:r>
            <a:r>
              <a:rPr lang="es-MX" b="1" dirty="0"/>
              <a:t>).     </a:t>
            </a:r>
            <a:r>
              <a:rPr lang="es-MX" b="1" dirty="0">
                <a:solidFill>
                  <a:srgbClr val="C00000"/>
                </a:solidFill>
              </a:rPr>
              <a:t>NEVER: I HAVE 15</a:t>
            </a:r>
            <a:r>
              <a:rPr lang="es-MX" b="1" dirty="0"/>
              <a:t>…</a:t>
            </a:r>
          </a:p>
          <a:p>
            <a:pPr algn="l"/>
            <a:r>
              <a:rPr lang="es-MX" b="1" dirty="0"/>
              <a:t>A: Oh, me </a:t>
            </a:r>
            <a:r>
              <a:rPr lang="es-MX" b="1" dirty="0" err="1"/>
              <a:t>too</a:t>
            </a:r>
            <a:r>
              <a:rPr lang="es-MX" b="1" dirty="0"/>
              <a:t>! </a:t>
            </a:r>
            <a:r>
              <a:rPr lang="es-MX" b="1" dirty="0">
                <a:solidFill>
                  <a:srgbClr val="C00000"/>
                </a:solidFill>
              </a:rPr>
              <a:t>Are </a:t>
            </a:r>
            <a:r>
              <a:rPr lang="es-MX" b="1" dirty="0" err="1">
                <a:solidFill>
                  <a:srgbClr val="C00000"/>
                </a:solidFill>
              </a:rPr>
              <a:t>you</a:t>
            </a:r>
            <a:r>
              <a:rPr lang="es-MX" b="1" dirty="0">
                <a:solidFill>
                  <a:srgbClr val="C00000"/>
                </a:solidFill>
              </a:rPr>
              <a:t> </a:t>
            </a:r>
            <a:r>
              <a:rPr lang="es-MX" b="1" dirty="0"/>
              <a:t>in </a:t>
            </a:r>
            <a:r>
              <a:rPr lang="es-MX" b="1" dirty="0" err="1"/>
              <a:t>high</a:t>
            </a:r>
            <a:r>
              <a:rPr lang="es-MX" b="1" dirty="0"/>
              <a:t> </a:t>
            </a:r>
            <a:r>
              <a:rPr lang="es-MX" b="1" dirty="0" err="1"/>
              <a:t>School</a:t>
            </a:r>
            <a:r>
              <a:rPr lang="es-MX" b="1" dirty="0"/>
              <a:t>? </a:t>
            </a:r>
          </a:p>
          <a:p>
            <a:pPr algn="l"/>
            <a:r>
              <a:rPr lang="es-MX" b="1" dirty="0"/>
              <a:t>B: Yes, </a:t>
            </a:r>
            <a:r>
              <a:rPr lang="es-MX" b="1" dirty="0" err="1">
                <a:solidFill>
                  <a:srgbClr val="C00000"/>
                </a:solidFill>
              </a:rPr>
              <a:t>I´m</a:t>
            </a:r>
            <a:r>
              <a:rPr lang="es-MX" b="1" dirty="0">
                <a:solidFill>
                  <a:srgbClr val="C00000"/>
                </a:solidFill>
              </a:rPr>
              <a:t> </a:t>
            </a:r>
            <a:r>
              <a:rPr lang="es-MX" b="1" dirty="0"/>
              <a:t>a </a:t>
            </a:r>
            <a:r>
              <a:rPr lang="es-MX" b="1" dirty="0" err="1"/>
              <a:t>high</a:t>
            </a:r>
            <a:r>
              <a:rPr lang="es-MX" b="1" dirty="0"/>
              <a:t> </a:t>
            </a:r>
            <a:r>
              <a:rPr lang="es-MX" b="1" dirty="0" err="1"/>
              <a:t>school</a:t>
            </a:r>
            <a:r>
              <a:rPr lang="es-MX" b="1" dirty="0"/>
              <a:t> </a:t>
            </a:r>
            <a:r>
              <a:rPr lang="es-MX" b="1" dirty="0" err="1"/>
              <a:t>student</a:t>
            </a:r>
            <a:r>
              <a:rPr lang="es-MX" b="1" dirty="0"/>
              <a:t>. </a:t>
            </a:r>
          </a:p>
          <a:p>
            <a:pPr algn="l"/>
            <a:r>
              <a:rPr lang="es-MX" b="1" dirty="0"/>
              <a:t>A: </a:t>
            </a:r>
            <a:r>
              <a:rPr lang="es-MX" b="1" dirty="0" err="1">
                <a:solidFill>
                  <a:srgbClr val="C00000"/>
                </a:solidFill>
              </a:rPr>
              <a:t>You´re</a:t>
            </a:r>
            <a:r>
              <a:rPr lang="es-MX" b="1" dirty="0">
                <a:solidFill>
                  <a:srgbClr val="C00000"/>
                </a:solidFill>
              </a:rPr>
              <a:t> </a:t>
            </a:r>
            <a:r>
              <a:rPr lang="es-MX" b="1" dirty="0" err="1"/>
              <a:t>very</a:t>
            </a:r>
            <a:r>
              <a:rPr lang="es-MX" b="1" dirty="0"/>
              <a:t> </a:t>
            </a:r>
            <a:r>
              <a:rPr lang="es-MX" b="1" dirty="0" err="1"/>
              <a:t>nice</a:t>
            </a:r>
            <a:r>
              <a:rPr lang="es-MX" b="1" dirty="0"/>
              <a:t> and </a:t>
            </a:r>
            <a:r>
              <a:rPr lang="es-MX" b="1" dirty="0" err="1"/>
              <a:t>friendly</a:t>
            </a:r>
            <a:r>
              <a:rPr lang="es-MX" b="1" dirty="0"/>
              <a:t>. I hope </a:t>
            </a:r>
            <a:r>
              <a:rPr lang="es-MX" b="1" dirty="0" err="1"/>
              <a:t>to</a:t>
            </a:r>
            <a:r>
              <a:rPr lang="es-MX" b="1" dirty="0"/>
              <a:t> </a:t>
            </a:r>
            <a:r>
              <a:rPr lang="es-MX" b="1" dirty="0" err="1"/>
              <a:t>see</a:t>
            </a:r>
            <a:r>
              <a:rPr lang="es-MX" b="1" dirty="0"/>
              <a:t> </a:t>
            </a:r>
            <a:r>
              <a:rPr lang="es-MX" b="1" dirty="0" err="1"/>
              <a:t>you</a:t>
            </a:r>
            <a:r>
              <a:rPr lang="es-MX" b="1" dirty="0"/>
              <a:t> </a:t>
            </a:r>
            <a:r>
              <a:rPr lang="es-MX" b="1" dirty="0" err="1"/>
              <a:t>soon</a:t>
            </a:r>
            <a:r>
              <a:rPr lang="es-MX" b="1" dirty="0"/>
              <a:t>. </a:t>
            </a:r>
            <a:r>
              <a:rPr lang="es-MX" b="1" dirty="0" err="1"/>
              <a:t>Bye</a:t>
            </a:r>
            <a:r>
              <a:rPr lang="es-MX" b="1" dirty="0"/>
              <a:t>!</a:t>
            </a:r>
          </a:p>
          <a:p>
            <a:pPr algn="l"/>
            <a:endParaRPr lang="es-MX" b="1" dirty="0"/>
          </a:p>
          <a:p>
            <a:pPr algn="l"/>
            <a:endParaRPr lang="es-MX" dirty="0"/>
          </a:p>
          <a:p>
            <a:pPr algn="l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99299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19AABA-225C-4D7F-877D-6A01496F8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3623" y="2094309"/>
            <a:ext cx="8932099" cy="1334691"/>
          </a:xfrm>
        </p:spPr>
        <p:txBody>
          <a:bodyPr/>
          <a:lstStyle/>
          <a:p>
            <a:r>
              <a:rPr lang="es-MX" sz="3200" dirty="0" err="1"/>
              <a:t>Practice</a:t>
            </a:r>
            <a:r>
              <a:rPr lang="es-MX" sz="3200" dirty="0"/>
              <a:t> </a:t>
            </a:r>
            <a:r>
              <a:rPr lang="es-MX" sz="3200" dirty="0" err="1"/>
              <a:t>with</a:t>
            </a:r>
            <a:r>
              <a:rPr lang="es-MX" sz="3200" dirty="0"/>
              <a:t> a </a:t>
            </a:r>
            <a:r>
              <a:rPr lang="es-MX" sz="3200" dirty="0" err="1"/>
              <a:t>guessing</a:t>
            </a:r>
            <a:r>
              <a:rPr lang="es-MX" sz="3200" dirty="0"/>
              <a:t> </a:t>
            </a:r>
            <a:r>
              <a:rPr lang="es-MX" sz="3200" dirty="0" err="1"/>
              <a:t>game</a:t>
            </a:r>
            <a:r>
              <a:rPr lang="es-MX" sz="3200" dirty="0"/>
              <a:t>: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8968F0-F37A-44AB-B78E-278B9744EE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63623" y="3578087"/>
            <a:ext cx="8932099" cy="569843"/>
          </a:xfrm>
        </p:spPr>
        <p:txBody>
          <a:bodyPr>
            <a:noAutofit/>
          </a:bodyPr>
          <a:lstStyle/>
          <a:p>
            <a:r>
              <a:rPr lang="es-MX" sz="2400" dirty="0">
                <a:hlinkClick r:id="rId2"/>
              </a:rPr>
              <a:t>https://www.youtube.com/watch?v=2eu18kkdZNg</a:t>
            </a:r>
            <a:endParaRPr lang="es-MX" sz="2400" dirty="0"/>
          </a:p>
          <a:p>
            <a:endParaRPr lang="es-MX" sz="2400" dirty="0"/>
          </a:p>
          <a:p>
            <a:r>
              <a:rPr lang="es-MX" sz="2400" dirty="0"/>
              <a:t>YOU CAN PRACTICE MORE  HERE:  www.Games4esl.com</a:t>
            </a:r>
          </a:p>
        </p:txBody>
      </p:sp>
    </p:spTree>
    <p:extLst>
      <p:ext uri="{BB962C8B-B14F-4D97-AF65-F5344CB8AC3E}">
        <p14:creationId xmlns:p14="http://schemas.microsoft.com/office/powerpoint/2010/main" val="24001618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141</TotalTime>
  <Words>401</Words>
  <Application>Microsoft Office PowerPoint</Application>
  <PresentationFormat>Panorámica</PresentationFormat>
  <Paragraphs>37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Algerian</vt:lpstr>
      <vt:lpstr>Arial Black</vt:lpstr>
      <vt:lpstr>Century Gothic</vt:lpstr>
      <vt:lpstr>Garamond</vt:lpstr>
      <vt:lpstr>Savon</vt:lpstr>
      <vt:lpstr>English IV Teacher: Yolanda Gabriela de la Llata Dohrman</vt:lpstr>
      <vt:lpstr>VERB “TO BE”</vt:lpstr>
      <vt:lpstr>USES of verb “to be”:</vt:lpstr>
      <vt:lpstr>Presentación de PowerPoint</vt:lpstr>
      <vt:lpstr>Presentación de PowerPoint</vt:lpstr>
      <vt:lpstr>Presentación de PowerPoint</vt:lpstr>
      <vt:lpstr>PHRASES TO INTRODUCE YOURSELF AND OTHERS:</vt:lpstr>
      <vt:lpstr>Practice with a guessing game: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IV</dc:title>
  <dc:creator>llata</dc:creator>
  <cp:lastModifiedBy>llata</cp:lastModifiedBy>
  <cp:revision>14</cp:revision>
  <dcterms:created xsi:type="dcterms:W3CDTF">2020-06-23T22:59:28Z</dcterms:created>
  <dcterms:modified xsi:type="dcterms:W3CDTF">2020-09-02T15:48:23Z</dcterms:modified>
</cp:coreProperties>
</file>