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4" r:id="rId1"/>
  </p:sldMasterIdLst>
  <p:notesMasterIdLst>
    <p:notesMasterId r:id="rId13"/>
  </p:notesMasterIdLst>
  <p:handoutMasterIdLst>
    <p:handoutMasterId r:id="rId14"/>
  </p:handoutMasterIdLst>
  <p:sldIdLst>
    <p:sldId id="391" r:id="rId2"/>
    <p:sldId id="423" r:id="rId3"/>
    <p:sldId id="408" r:id="rId4"/>
    <p:sldId id="411" r:id="rId5"/>
    <p:sldId id="414" r:id="rId6"/>
    <p:sldId id="415" r:id="rId7"/>
    <p:sldId id="417" r:id="rId8"/>
    <p:sldId id="418" r:id="rId9"/>
    <p:sldId id="420" r:id="rId10"/>
    <p:sldId id="421" r:id="rId11"/>
    <p:sldId id="422" r:id="rId12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69" autoAdjust="0"/>
    <p:restoredTop sz="94683" autoAdjust="0"/>
  </p:normalViewPr>
  <p:slideViewPr>
    <p:cSldViewPr>
      <p:cViewPr varScale="1">
        <p:scale>
          <a:sx n="70" d="100"/>
          <a:sy n="70" d="100"/>
        </p:scale>
        <p:origin x="-516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defTabSz="931863">
              <a:defRPr sz="1200"/>
            </a:lvl1pPr>
          </a:lstStyle>
          <a:p>
            <a:endParaRPr lang="en-US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1925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 defTabSz="931863">
              <a:defRPr sz="1200"/>
            </a:lvl1pPr>
          </a:lstStyle>
          <a:p>
            <a:endParaRPr lang="en-US"/>
          </a:p>
        </p:txBody>
      </p:sp>
      <p:sp>
        <p:nvSpPr>
          <p:cNvPr id="1434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1263"/>
            <a:ext cx="3038475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defTabSz="931863">
              <a:defRPr sz="1200"/>
            </a:lvl1pPr>
          </a:lstStyle>
          <a:p>
            <a:endParaRPr lang="en-US"/>
          </a:p>
        </p:txBody>
      </p:sp>
      <p:sp>
        <p:nvSpPr>
          <p:cNvPr id="1434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1925" y="8831263"/>
            <a:ext cx="3038475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 defTabSz="931863">
              <a:defRPr sz="1200"/>
            </a:lvl1pPr>
          </a:lstStyle>
          <a:p>
            <a:fld id="{B572E202-5FC2-4D09-9290-DEE41A2958F0}" type="slidenum">
              <a:rPr lang="en-US"/>
              <a:pPr/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2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282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0338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282628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8110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282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1675" y="4416425"/>
            <a:ext cx="5607050" cy="4183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82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282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0338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4FE825F0-DFD8-45ED-B2BE-0ED696660201}" type="slidenum">
              <a:rPr lang="en-US"/>
              <a:pPr/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412894D-BC98-4BA1-B911-FFD9A7A2B28E}" type="slidenum">
              <a:rPr lang="en-US"/>
              <a:pPr/>
              <a:t>3</a:t>
            </a:fld>
            <a:endParaRPr lang="en-US"/>
          </a:p>
        </p:txBody>
      </p:sp>
      <p:sp>
        <p:nvSpPr>
          <p:cNvPr id="32563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56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59A241C-AC78-4381-B6AE-78A6ABCBC50B}" type="slidenum">
              <a:rPr lang="en-US"/>
              <a:pPr/>
              <a:t>4</a:t>
            </a:fld>
            <a:endParaRPr lang="en-US"/>
          </a:p>
        </p:txBody>
      </p:sp>
      <p:sp>
        <p:nvSpPr>
          <p:cNvPr id="33177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17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AFBFE7F-4704-414F-B93E-DA9B32DABD13}" type="slidenum">
              <a:rPr lang="en-US"/>
              <a:pPr/>
              <a:t>5</a:t>
            </a:fld>
            <a:endParaRPr lang="en-US"/>
          </a:p>
        </p:txBody>
      </p:sp>
      <p:sp>
        <p:nvSpPr>
          <p:cNvPr id="33792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C19FC07-699F-4833-A15B-CDE1F4E16269}" type="slidenum">
              <a:rPr lang="en-US"/>
              <a:pPr/>
              <a:t>6</a:t>
            </a:fld>
            <a:endParaRPr lang="en-US"/>
          </a:p>
        </p:txBody>
      </p:sp>
      <p:sp>
        <p:nvSpPr>
          <p:cNvPr id="33997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99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BD4888E-8A1E-4D96-830A-BFA4AFA6C333}" type="slidenum">
              <a:rPr lang="en-US"/>
              <a:pPr/>
              <a:t>7</a:t>
            </a:fld>
            <a:endParaRPr lang="en-US"/>
          </a:p>
        </p:txBody>
      </p:sp>
      <p:sp>
        <p:nvSpPr>
          <p:cNvPr id="34406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40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2512AE9-69D4-463B-8580-D086EDE1AB7B}" type="slidenum">
              <a:rPr lang="en-US"/>
              <a:pPr/>
              <a:t>8</a:t>
            </a:fld>
            <a:endParaRPr lang="en-US"/>
          </a:p>
        </p:txBody>
      </p:sp>
      <p:sp>
        <p:nvSpPr>
          <p:cNvPr id="34611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61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94FBC64-297F-4CEA-8036-00BBC334C136}" type="slidenum">
              <a:rPr lang="en-US"/>
              <a:pPr/>
              <a:t>9</a:t>
            </a:fld>
            <a:endParaRPr lang="en-US"/>
          </a:p>
        </p:txBody>
      </p:sp>
      <p:sp>
        <p:nvSpPr>
          <p:cNvPr id="35021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02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CBF626B-DAFA-4142-953D-AEEBB1E2E89A}" type="slidenum">
              <a:rPr lang="en-US"/>
              <a:pPr/>
              <a:t>10</a:t>
            </a:fld>
            <a:endParaRPr lang="en-US"/>
          </a:p>
        </p:txBody>
      </p:sp>
      <p:sp>
        <p:nvSpPr>
          <p:cNvPr id="35225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22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8878938-33E6-4E01-9CD3-D2428EFE38B8}" type="slidenum">
              <a:rPr lang="en-US"/>
              <a:pPr/>
              <a:t>11</a:t>
            </a:fld>
            <a:endParaRPr lang="en-US"/>
          </a:p>
        </p:txBody>
      </p:sp>
      <p:sp>
        <p:nvSpPr>
          <p:cNvPr id="35430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43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7634" name="Group 2"/>
          <p:cNvGrpSpPr>
            <a:grpSpLocks/>
          </p:cNvGrpSpPr>
          <p:nvPr/>
        </p:nvGrpSpPr>
        <p:grpSpPr bwMode="auto">
          <a:xfrm>
            <a:off x="0" y="0"/>
            <a:ext cx="8763000" cy="5943600"/>
            <a:chOff x="0" y="0"/>
            <a:chExt cx="5520" cy="3744"/>
          </a:xfrm>
        </p:grpSpPr>
        <p:sp>
          <p:nvSpPr>
            <p:cNvPr id="197635" name="Rectangle 3"/>
            <p:cNvSpPr>
              <a:spLocks noChangeArrowheads="1"/>
            </p:cNvSpPr>
            <p:nvPr/>
          </p:nvSpPr>
          <p:spPr bwMode="auto">
            <a:xfrm>
              <a:off x="0" y="0"/>
              <a:ext cx="1104" cy="3072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s-ES"/>
            </a:p>
          </p:txBody>
        </p:sp>
        <p:grpSp>
          <p:nvGrpSpPr>
            <p:cNvPr id="197636" name="Group 4"/>
            <p:cNvGrpSpPr>
              <a:grpSpLocks/>
            </p:cNvGrpSpPr>
            <p:nvPr userDrawn="1"/>
          </p:nvGrpSpPr>
          <p:grpSpPr bwMode="auto">
            <a:xfrm>
              <a:off x="0" y="2208"/>
              <a:ext cx="5520" cy="1536"/>
              <a:chOff x="0" y="2208"/>
              <a:chExt cx="5520" cy="1536"/>
            </a:xfrm>
          </p:grpSpPr>
          <p:sp>
            <p:nvSpPr>
              <p:cNvPr id="197637" name="Rectangle 5"/>
              <p:cNvSpPr>
                <a:spLocks noChangeArrowheads="1"/>
              </p:cNvSpPr>
              <p:nvPr/>
            </p:nvSpPr>
            <p:spPr bwMode="ltGray">
              <a:xfrm>
                <a:off x="624" y="2208"/>
                <a:ext cx="4896" cy="1536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/>
                <a:endParaRPr lang="es-ES"/>
              </a:p>
            </p:txBody>
          </p:sp>
          <p:sp>
            <p:nvSpPr>
              <p:cNvPr id="197638" name="Rectangle 6"/>
              <p:cNvSpPr>
                <a:spLocks noChangeArrowheads="1"/>
              </p:cNvSpPr>
              <p:nvPr/>
            </p:nvSpPr>
            <p:spPr bwMode="white">
              <a:xfrm>
                <a:off x="654" y="2352"/>
                <a:ext cx="4818" cy="1347"/>
              </a:xfrm>
              <a:prstGeom prst="rect">
                <a:avLst/>
              </a:prstGeom>
              <a:solidFill>
                <a:schemeClr val="bg1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/>
                <a:endParaRPr lang="es-ES"/>
              </a:p>
            </p:txBody>
          </p:sp>
          <p:sp>
            <p:nvSpPr>
              <p:cNvPr id="197639" name="Line 7"/>
              <p:cNvSpPr>
                <a:spLocks noChangeShapeType="1"/>
              </p:cNvSpPr>
              <p:nvPr/>
            </p:nvSpPr>
            <p:spPr bwMode="auto">
              <a:xfrm>
                <a:off x="0" y="3072"/>
                <a:ext cx="624" cy="0"/>
              </a:xfrm>
              <a:prstGeom prst="line">
                <a:avLst/>
              </a:prstGeom>
              <a:noFill/>
              <a:ln w="508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s-ES"/>
              </a:p>
            </p:txBody>
          </p:sp>
        </p:grpSp>
        <p:grpSp>
          <p:nvGrpSpPr>
            <p:cNvPr id="197640" name="Group 8"/>
            <p:cNvGrpSpPr>
              <a:grpSpLocks/>
            </p:cNvGrpSpPr>
            <p:nvPr userDrawn="1"/>
          </p:nvGrpSpPr>
          <p:grpSpPr bwMode="auto">
            <a:xfrm>
              <a:off x="400" y="336"/>
              <a:ext cx="5088" cy="192"/>
              <a:chOff x="400" y="336"/>
              <a:chExt cx="5088" cy="192"/>
            </a:xfrm>
          </p:grpSpPr>
          <p:sp>
            <p:nvSpPr>
              <p:cNvPr id="197641" name="Rectangle 9"/>
              <p:cNvSpPr>
                <a:spLocks noChangeArrowheads="1"/>
              </p:cNvSpPr>
              <p:nvPr/>
            </p:nvSpPr>
            <p:spPr bwMode="auto">
              <a:xfrm>
                <a:off x="3952" y="336"/>
                <a:ext cx="1536" cy="192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/>
                <a:endParaRPr lang="es-ES"/>
              </a:p>
            </p:txBody>
          </p:sp>
          <p:sp>
            <p:nvSpPr>
              <p:cNvPr id="197642" name="Line 10"/>
              <p:cNvSpPr>
                <a:spLocks noChangeShapeType="1"/>
              </p:cNvSpPr>
              <p:nvPr/>
            </p:nvSpPr>
            <p:spPr bwMode="auto">
              <a:xfrm>
                <a:off x="400" y="432"/>
                <a:ext cx="5088" cy="0"/>
              </a:xfrm>
              <a:prstGeom prst="line">
                <a:avLst/>
              </a:prstGeom>
              <a:noFill/>
              <a:ln w="444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s-ES"/>
              </a:p>
            </p:txBody>
          </p:sp>
        </p:grpSp>
      </p:grpSp>
      <p:sp>
        <p:nvSpPr>
          <p:cNvPr id="197643" name="Rectangle 11"/>
          <p:cNvSpPr>
            <a:spLocks noGrp="1" noChangeArrowheads="1"/>
          </p:cNvSpPr>
          <p:nvPr>
            <p:ph type="ctrTitle"/>
          </p:nvPr>
        </p:nvSpPr>
        <p:spPr>
          <a:xfrm>
            <a:off x="2057400" y="1143000"/>
            <a:ext cx="6629400" cy="22098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97644" name="Rectangle 1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962400"/>
            <a:ext cx="6858000" cy="1600200"/>
          </a:xfrm>
        </p:spPr>
        <p:txBody>
          <a:bodyPr anchor="ctr"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97645" name="Rectangle 13"/>
          <p:cNvSpPr>
            <a:spLocks noGrp="1" noChangeArrowheads="1"/>
          </p:cNvSpPr>
          <p:nvPr>
            <p:ph type="dt" sz="half" idx="2"/>
          </p:nvPr>
        </p:nvSpPr>
        <p:spPr>
          <a:xfrm>
            <a:off x="912813" y="6251575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97646" name="Rectangle 14"/>
          <p:cNvSpPr>
            <a:spLocks noGrp="1" noChangeArrowheads="1"/>
          </p:cNvSpPr>
          <p:nvPr>
            <p:ph type="ftr" sz="quarter" idx="3"/>
          </p:nvPr>
        </p:nvSpPr>
        <p:spPr>
          <a:xfrm>
            <a:off x="3354388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97647" name="Rectangle 15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E6322FE2-1E92-4F5D-B793-697D1FCA0984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BF2F7B0-EF4D-4A93-B740-46D2B915E7E4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743700" y="277813"/>
            <a:ext cx="1943100" cy="5853112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914400" y="277813"/>
            <a:ext cx="5676900" cy="5853112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117487A-6EEA-44E7-8009-0DF9F4AC8D70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ítulo, text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14400" y="277813"/>
            <a:ext cx="7772400" cy="11430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sz="half" idx="1"/>
          </p:nvPr>
        </p:nvSpPr>
        <p:spPr>
          <a:xfrm>
            <a:off x="914400" y="1600200"/>
            <a:ext cx="3810000" cy="4530725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876800" y="1600200"/>
            <a:ext cx="3810000" cy="4530725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914400" y="6251575"/>
            <a:ext cx="19812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352800" y="6248400"/>
            <a:ext cx="29718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781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C9321CF5-EAF5-4A03-A641-D0AA3C1D1953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F7F53E7-F704-4220-B006-02EACC820631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4A3A35-463E-46B2-A88C-BC06E485B861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914400" y="1600200"/>
            <a:ext cx="38100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876800" y="1600200"/>
            <a:ext cx="38100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B439589-402F-48A6-BBB8-6A063513CA26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97CBFEC-A3A4-461F-AA60-35D6533226AE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3535DDF-52F0-4847-80B3-262E4469D6A9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9F84BB8-AE5B-438D-ADB0-A2C52E837D77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19F52B4-1C4A-4377-854D-11DA3417CA11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9D45FD7-A975-4D3D-A914-33F780E2E30E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6610" name="Group 2"/>
          <p:cNvGrpSpPr>
            <a:grpSpLocks/>
          </p:cNvGrpSpPr>
          <p:nvPr/>
        </p:nvGrpSpPr>
        <p:grpSpPr bwMode="auto">
          <a:xfrm>
            <a:off x="0" y="0"/>
            <a:ext cx="8686800" cy="4876800"/>
            <a:chOff x="0" y="0"/>
            <a:chExt cx="5472" cy="3072"/>
          </a:xfrm>
        </p:grpSpPr>
        <p:sp>
          <p:nvSpPr>
            <p:cNvPr id="196611" name="Rectangle 3"/>
            <p:cNvSpPr>
              <a:spLocks noChangeArrowheads="1"/>
            </p:cNvSpPr>
            <p:nvPr/>
          </p:nvSpPr>
          <p:spPr bwMode="auto">
            <a:xfrm>
              <a:off x="0" y="0"/>
              <a:ext cx="384" cy="3072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s-ES"/>
            </a:p>
          </p:txBody>
        </p:sp>
        <p:grpSp>
          <p:nvGrpSpPr>
            <p:cNvPr id="196612" name="Group 4"/>
            <p:cNvGrpSpPr>
              <a:grpSpLocks/>
            </p:cNvGrpSpPr>
            <p:nvPr/>
          </p:nvGrpSpPr>
          <p:grpSpPr bwMode="auto">
            <a:xfrm>
              <a:off x="240" y="893"/>
              <a:ext cx="5232" cy="115"/>
              <a:chOff x="240" y="893"/>
              <a:chExt cx="5232" cy="115"/>
            </a:xfrm>
          </p:grpSpPr>
          <p:sp>
            <p:nvSpPr>
              <p:cNvPr id="196613" name="Rectangle 5"/>
              <p:cNvSpPr>
                <a:spLocks noChangeArrowheads="1"/>
              </p:cNvSpPr>
              <p:nvPr/>
            </p:nvSpPr>
            <p:spPr bwMode="auto">
              <a:xfrm>
                <a:off x="4320" y="893"/>
                <a:ext cx="1152" cy="115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/>
                <a:endParaRPr lang="es-ES"/>
              </a:p>
            </p:txBody>
          </p:sp>
          <p:sp>
            <p:nvSpPr>
              <p:cNvPr id="196614" name="Line 6"/>
              <p:cNvSpPr>
                <a:spLocks noChangeShapeType="1"/>
              </p:cNvSpPr>
              <p:nvPr/>
            </p:nvSpPr>
            <p:spPr bwMode="auto">
              <a:xfrm>
                <a:off x="240" y="941"/>
                <a:ext cx="5232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s-ES"/>
              </a:p>
            </p:txBody>
          </p:sp>
        </p:grpSp>
      </p:grpSp>
      <p:sp>
        <p:nvSpPr>
          <p:cNvPr id="196615" name="Rectangle 7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277813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96616" name="Rectangle 8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600200"/>
            <a:ext cx="77724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96617" name="Rectangle 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14400" y="6251575"/>
            <a:ext cx="1981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196618" name="Rectangle 1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52800" y="62484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196619" name="Rectangle 1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81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>
                <a:latin typeface="+mn-lt"/>
              </a:defRPr>
            </a:lvl1pPr>
          </a:lstStyle>
          <a:p>
            <a:fld id="{769D27DD-BD40-42F4-83EE-739E81305455}" type="slidenum">
              <a:rPr lang="en-US"/>
              <a:pPr/>
              <a:t>‹Nº›</a:t>
            </a:fld>
            <a:endParaRPr lang="en-US"/>
          </a:p>
        </p:txBody>
      </p:sp>
      <p:sp>
        <p:nvSpPr>
          <p:cNvPr id="196620" name="Line 12"/>
          <p:cNvSpPr>
            <a:spLocks noChangeShapeType="1"/>
          </p:cNvSpPr>
          <p:nvPr/>
        </p:nvSpPr>
        <p:spPr bwMode="auto">
          <a:xfrm>
            <a:off x="0" y="4876800"/>
            <a:ext cx="609600" cy="0"/>
          </a:xfrm>
          <a:prstGeom prst="line">
            <a:avLst/>
          </a:prstGeom>
          <a:noFill/>
          <a:ln w="44450">
            <a:solidFill>
              <a:schemeClr val="bg2"/>
            </a:solidFill>
            <a:round/>
            <a:headEnd/>
            <a:tailEnd/>
          </a:ln>
          <a:effectLst/>
        </p:spPr>
        <p:txBody>
          <a:bodyPr/>
          <a:lstStyle/>
          <a:p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  <p:sldLayoutId id="2147483658" r:id="rId2"/>
    <p:sldLayoutId id="2147483659" r:id="rId3"/>
    <p:sldLayoutId id="2147483660" r:id="rId4"/>
    <p:sldLayoutId id="2147483661" r:id="rId5"/>
    <p:sldLayoutId id="2147483662" r:id="rId6"/>
    <p:sldLayoutId id="2147483663" r:id="rId7"/>
    <p:sldLayoutId id="2147483664" r:id="rId8"/>
    <p:sldLayoutId id="2147483665" r:id="rId9"/>
    <p:sldLayoutId id="2147483666" r:id="rId10"/>
    <p:sldLayoutId id="2147483667" r:id="rId11"/>
    <p:sldLayoutId id="2147483678" r:id="rId12"/>
  </p:sldLayoutIdLst>
  <p:timing>
    <p:tnLst>
      <p:par>
        <p:cTn id="1" dur="indefinite" restart="never" nodeType="tmRoot"/>
      </p:par>
    </p:tnLst>
  </p:timing>
  <p:txStyles>
    <p:titleStyle>
      <a:lvl1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  <a:cs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  <a:cs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  <a:cs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  <a:cs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n"/>
        <a:defRPr sz="2600">
          <a:solidFill>
            <a:schemeClr val="tx1"/>
          </a:solidFill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300">
          <a:solidFill>
            <a:schemeClr val="tx1"/>
          </a:solidFill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842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s-MX" sz="4400" dirty="0" smtClean="0"/>
              <a:t>Inferencia estadística: Intervalos de confianza</a:t>
            </a:r>
            <a:endParaRPr lang="es-MX" sz="4400" dirty="0"/>
          </a:p>
        </p:txBody>
      </p:sp>
      <p:sp>
        <p:nvSpPr>
          <p:cNvPr id="291843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s-MX" dirty="0" smtClean="0"/>
              <a:t>¿Cuáles son los estimadores de punto y por intervalo?</a:t>
            </a:r>
            <a:endParaRPr lang="es-MX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12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MX" sz="3000" dirty="0" smtClean="0"/>
              <a:t>Margen de error</a:t>
            </a:r>
            <a:endParaRPr lang="es-MX" sz="3000" dirty="0">
              <a:solidFill>
                <a:schemeClr val="tx1"/>
              </a:solidFill>
            </a:endParaRPr>
          </a:p>
        </p:txBody>
      </p:sp>
      <p:sp>
        <p:nvSpPr>
          <p:cNvPr id="3512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s-MX" dirty="0" smtClean="0"/>
              <a:t>El </a:t>
            </a:r>
            <a:r>
              <a:rPr lang="es-MX" i="1" dirty="0" smtClean="0"/>
              <a:t>margen de error </a:t>
            </a:r>
            <a:r>
              <a:rPr lang="es-MX" dirty="0" smtClean="0"/>
              <a:t>mide que tan imparcialmente el estimador de punto esta estimando al parámetro</a:t>
            </a:r>
          </a:p>
          <a:p>
            <a:r>
              <a:rPr lang="es-MX" dirty="0" smtClean="0"/>
              <a:t>Este es un múltiplo del error estándar de la distribución de muestreo del estimador cuando la distribución de muestreo es una distribución normal. </a:t>
            </a:r>
          </a:p>
          <a:p>
            <a:r>
              <a:rPr lang="es-MX" dirty="0" smtClean="0"/>
              <a:t>La distancia de 1.96 errores estándar en el margen del error para un 95% de intervalo de confianza para un parámetro con una distribución normal</a:t>
            </a:r>
            <a:endParaRPr lang="es-MX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32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MX" sz="3000" dirty="0" smtClean="0"/>
              <a:t>CI para una proporción</a:t>
            </a:r>
            <a:endParaRPr lang="es-MX" sz="3000" dirty="0">
              <a:solidFill>
                <a:schemeClr val="tx1"/>
              </a:solidFill>
            </a:endParaRPr>
          </a:p>
        </p:txBody>
      </p:sp>
      <p:sp>
        <p:nvSpPr>
          <p:cNvPr id="3532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es-MX" sz="2400" dirty="0" smtClean="0"/>
              <a:t>Ejemplo:  Se preguntó a 1823 personas si estaban de acuerdo con el enunciado “es más importante para una esposa ayudar a la carrera de su esposo que a la de ella”. 19% concordó. Asumir un error estándar de  0.01, calcular un intervalo de confianza de 95% para la proporción de la población que aceptó el enunciado. </a:t>
            </a:r>
          </a:p>
          <a:p>
            <a:pPr lvl="1"/>
            <a:r>
              <a:rPr lang="es-MX" sz="2200" dirty="0" smtClean="0"/>
              <a:t>Margen de error= 1.96*</a:t>
            </a:r>
            <a:r>
              <a:rPr lang="es-MX" sz="2200" dirty="0" err="1" smtClean="0"/>
              <a:t>ee</a:t>
            </a:r>
            <a:r>
              <a:rPr lang="es-MX" sz="2200" dirty="0" smtClean="0"/>
              <a:t>=1.96*0.01=0.02</a:t>
            </a:r>
          </a:p>
          <a:p>
            <a:pPr lvl="1"/>
            <a:r>
              <a:rPr lang="es-MX" sz="2200" dirty="0" smtClean="0"/>
              <a:t>95% CI = 0.19±0.02  (0.17 a 0.21)</a:t>
            </a:r>
          </a:p>
          <a:p>
            <a:pPr>
              <a:buFont typeface="Wingdings" pitchFamily="2" charset="2"/>
              <a:buNone/>
            </a:pPr>
            <a:r>
              <a:rPr lang="es-MX" sz="2400" dirty="0" smtClean="0"/>
              <a:t>Se predice que la proporción de la población que aceptara el enunciado esta entre 0.17 y 0.21.</a:t>
            </a:r>
            <a:endParaRPr lang="es-MX" sz="2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53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Objetivos de aprendizaje</a:t>
            </a:r>
            <a:endParaRPr lang="es-MX" dirty="0"/>
          </a:p>
        </p:txBody>
      </p:sp>
      <p:sp>
        <p:nvSpPr>
          <p:cNvPr id="3553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533400" indent="-533400">
              <a:buFont typeface="Wingdings" pitchFamily="2" charset="2"/>
              <a:buAutoNum type="arabicPeriod"/>
            </a:pPr>
            <a:r>
              <a:rPr lang="es-MX" dirty="0" smtClean="0"/>
              <a:t>Estimador de punto y estimador por intervalo</a:t>
            </a:r>
          </a:p>
          <a:p>
            <a:pPr marL="533400" indent="-533400">
              <a:buFont typeface="Wingdings" pitchFamily="2" charset="2"/>
              <a:buAutoNum type="arabicPeriod"/>
            </a:pPr>
            <a:r>
              <a:rPr lang="es-MX" dirty="0" smtClean="0"/>
              <a:t>Propiedades de los estimadores de punto</a:t>
            </a:r>
          </a:p>
          <a:p>
            <a:pPr marL="533400" indent="-533400">
              <a:buFont typeface="Wingdings" pitchFamily="2" charset="2"/>
              <a:buAutoNum type="arabicPeriod"/>
            </a:pPr>
            <a:r>
              <a:rPr lang="es-MX" dirty="0" smtClean="0"/>
              <a:t>La lógica de los intervalos de confianza</a:t>
            </a:r>
          </a:p>
          <a:p>
            <a:pPr marL="533400" indent="-533400">
              <a:buFont typeface="Wingdings" pitchFamily="2" charset="2"/>
              <a:buAutoNum type="arabicPeriod"/>
            </a:pPr>
            <a:r>
              <a:rPr lang="es-MX" dirty="0" smtClean="0"/>
              <a:t>Margen de error</a:t>
            </a:r>
          </a:p>
          <a:p>
            <a:pPr marL="533400" indent="-533400">
              <a:buFont typeface="Wingdings" pitchFamily="2" charset="2"/>
              <a:buAutoNum type="arabicPeriod"/>
            </a:pPr>
            <a:r>
              <a:rPr lang="es-MX" dirty="0" smtClean="0"/>
              <a:t>Ejemplos</a:t>
            </a:r>
            <a:endParaRPr lang="es-MX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46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MX" sz="3000" dirty="0" smtClean="0"/>
              <a:t>Estimador de punto y por intervalo</a:t>
            </a:r>
            <a:endParaRPr lang="es-MX" sz="3000" dirty="0">
              <a:solidFill>
                <a:schemeClr val="tx1"/>
              </a:solidFill>
            </a:endParaRPr>
          </a:p>
        </p:txBody>
      </p:sp>
      <p:sp>
        <p:nvSpPr>
          <p:cNvPr id="3246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524000"/>
            <a:ext cx="4648200" cy="4953000"/>
          </a:xfrm>
        </p:spPr>
        <p:txBody>
          <a:bodyPr/>
          <a:lstStyle/>
          <a:p>
            <a:r>
              <a:rPr lang="es-MX" sz="2900" dirty="0" smtClean="0"/>
              <a:t>Un </a:t>
            </a:r>
            <a:r>
              <a:rPr lang="es-MX" sz="2900" b="1" i="1" dirty="0" smtClean="0"/>
              <a:t>estimador de punto </a:t>
            </a:r>
            <a:r>
              <a:rPr lang="es-MX" sz="2900" dirty="0" smtClean="0"/>
              <a:t>es un </a:t>
            </a:r>
            <a:r>
              <a:rPr lang="es-MX" sz="2900" b="1" i="1" dirty="0" smtClean="0"/>
              <a:t>simple número </a:t>
            </a:r>
            <a:r>
              <a:rPr lang="es-MX" sz="2900" dirty="0" smtClean="0"/>
              <a:t>que es nuestra “mejor elección” para el parámetro</a:t>
            </a:r>
          </a:p>
          <a:p>
            <a:r>
              <a:rPr lang="es-MX" sz="2900" dirty="0" smtClean="0"/>
              <a:t>Un </a:t>
            </a:r>
            <a:r>
              <a:rPr lang="es-MX" sz="2900" b="1" i="1" dirty="0" smtClean="0"/>
              <a:t>estimador por intervalo </a:t>
            </a:r>
            <a:r>
              <a:rPr lang="es-MX" sz="2900" dirty="0" smtClean="0"/>
              <a:t>es un </a:t>
            </a:r>
            <a:r>
              <a:rPr lang="es-MX" sz="2900" b="1" i="1" dirty="0" smtClean="0"/>
              <a:t>intervalo de números </a:t>
            </a:r>
            <a:r>
              <a:rPr lang="es-MX" sz="2900" dirty="0" smtClean="0"/>
              <a:t>dentro del cual se cree que se encuentra el parámetro. </a:t>
            </a:r>
          </a:p>
          <a:p>
            <a:pPr>
              <a:buFont typeface="Wingdings" pitchFamily="2" charset="2"/>
              <a:buNone/>
            </a:pPr>
            <a:endParaRPr lang="en-US" sz="2900" dirty="0"/>
          </a:p>
        </p:txBody>
      </p:sp>
      <p:pic>
        <p:nvPicPr>
          <p:cNvPr id="324612" name="Picture 4" descr="Fig7"/>
          <p:cNvPicPr>
            <a:picLocks noChangeAspect="1" noChangeArrowheads="1"/>
          </p:cNvPicPr>
          <p:nvPr/>
        </p:nvPicPr>
        <p:blipFill>
          <a:blip r:embed="rId3"/>
          <a:srcRect l="28181" r="29091" b="24438"/>
          <a:stretch>
            <a:fillRect/>
          </a:stretch>
        </p:blipFill>
        <p:spPr bwMode="auto">
          <a:xfrm>
            <a:off x="5257800" y="2057400"/>
            <a:ext cx="3581400" cy="32004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07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MX" sz="3000" dirty="0" smtClean="0"/>
              <a:t>Estimador de punto vs. Estimador por intervalo</a:t>
            </a:r>
            <a:br>
              <a:rPr lang="es-MX" sz="3000" dirty="0" smtClean="0"/>
            </a:br>
            <a:endParaRPr lang="es-MX" sz="3000" dirty="0"/>
          </a:p>
        </p:txBody>
      </p:sp>
      <p:sp>
        <p:nvSpPr>
          <p:cNvPr id="3307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s-MX" b="1" dirty="0" smtClean="0"/>
              <a:t>Un </a:t>
            </a:r>
            <a:r>
              <a:rPr lang="es-MX" b="1" i="1" dirty="0" smtClean="0"/>
              <a:t>estimador de punto </a:t>
            </a:r>
            <a:r>
              <a:rPr lang="es-MX" b="1" dirty="0" smtClean="0"/>
              <a:t>no nos dice qué tan cerca esta el estimador al parámetro</a:t>
            </a:r>
          </a:p>
          <a:p>
            <a:r>
              <a:rPr lang="es-MX" b="1" dirty="0" smtClean="0"/>
              <a:t>Un </a:t>
            </a:r>
            <a:r>
              <a:rPr lang="es-MX" b="1" i="1" dirty="0" smtClean="0"/>
              <a:t>estimador por intervalo </a:t>
            </a:r>
            <a:r>
              <a:rPr lang="es-MX" b="1" dirty="0" smtClean="0"/>
              <a:t>es más útil. </a:t>
            </a:r>
          </a:p>
          <a:p>
            <a:pPr lvl="1"/>
            <a:r>
              <a:rPr lang="es-MX" b="1" dirty="0" smtClean="0"/>
              <a:t>Incorpora un margen de error que nos ayuda a medir la precisión del estimador de punto. </a:t>
            </a:r>
          </a:p>
          <a:p>
            <a:endParaRPr lang="en-US" sz="900" b="1" dirty="0"/>
          </a:p>
          <a:p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68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MX" sz="3000" dirty="0" smtClean="0"/>
              <a:t>Propiedades de los estimadores de punto</a:t>
            </a:r>
            <a:endParaRPr lang="es-MX" sz="3000" dirty="0"/>
          </a:p>
        </p:txBody>
      </p:sp>
      <p:sp>
        <p:nvSpPr>
          <p:cNvPr id="3368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s-MX" sz="2500" dirty="0" smtClean="0"/>
              <a:t>Propiedad 1:  Un buen estimador tiene una distribución de muestreo que esta centrada con respecto al parámetro. </a:t>
            </a:r>
          </a:p>
          <a:p>
            <a:pPr lvl="1"/>
            <a:r>
              <a:rPr lang="es-MX" sz="2800" dirty="0" smtClean="0"/>
              <a:t>Un estimador con esta propiedad es </a:t>
            </a:r>
            <a:r>
              <a:rPr lang="es-MX" sz="2800" dirty="0" err="1" smtClean="0"/>
              <a:t>insesgado</a:t>
            </a:r>
            <a:r>
              <a:rPr lang="es-MX" sz="2800" dirty="0" smtClean="0"/>
              <a:t> o imparcial. </a:t>
            </a:r>
          </a:p>
          <a:p>
            <a:pPr lvl="2"/>
            <a:r>
              <a:rPr lang="es-MX" sz="2500" dirty="0" smtClean="0"/>
              <a:t>La media de la muestra es un estimador </a:t>
            </a:r>
            <a:r>
              <a:rPr lang="es-MX" sz="2500" dirty="0" err="1" smtClean="0"/>
              <a:t>insesgado</a:t>
            </a:r>
            <a:r>
              <a:rPr lang="es-MX" sz="2500" dirty="0" smtClean="0"/>
              <a:t> de la media de la población. </a:t>
            </a:r>
          </a:p>
          <a:p>
            <a:pPr lvl="2"/>
            <a:r>
              <a:rPr lang="es-MX" sz="2500" dirty="0" smtClean="0"/>
              <a:t>La proporción de la muestra es un estimador </a:t>
            </a:r>
            <a:r>
              <a:rPr lang="es-MX" sz="2500" dirty="0" err="1" smtClean="0"/>
              <a:t>insesgado</a:t>
            </a:r>
            <a:r>
              <a:rPr lang="es-MX" sz="2500" dirty="0" smtClean="0"/>
              <a:t> de la proporción de la población. </a:t>
            </a:r>
            <a:endParaRPr lang="es-MX" sz="25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89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MX" sz="3000" dirty="0" smtClean="0"/>
              <a:t>Propiedades de los estimadores de punto</a:t>
            </a:r>
            <a:endParaRPr lang="es-MX" sz="3000" dirty="0"/>
          </a:p>
        </p:txBody>
      </p:sp>
      <p:sp>
        <p:nvSpPr>
          <p:cNvPr id="3389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857375"/>
            <a:ext cx="7772400" cy="4273550"/>
          </a:xfrm>
        </p:spPr>
        <p:txBody>
          <a:bodyPr/>
          <a:lstStyle/>
          <a:p>
            <a:r>
              <a:rPr lang="es-MX" dirty="0" smtClean="0"/>
              <a:t>Propiedad 2:  Un buen estimador tiene un </a:t>
            </a:r>
            <a:r>
              <a:rPr lang="es-MX" i="1" dirty="0" smtClean="0"/>
              <a:t>error estándar pequeño </a:t>
            </a:r>
            <a:r>
              <a:rPr lang="es-MX" dirty="0" smtClean="0"/>
              <a:t>comparado con otros estimadores</a:t>
            </a:r>
          </a:p>
          <a:p>
            <a:pPr lvl="1"/>
            <a:r>
              <a:rPr lang="es-MX" sz="2800" dirty="0" smtClean="0"/>
              <a:t>Esto quiere decir que tiene a caer más cerca que otros estimadores al parámetro</a:t>
            </a:r>
          </a:p>
          <a:p>
            <a:pPr lvl="2"/>
            <a:r>
              <a:rPr lang="es-MX" sz="2500" dirty="0" smtClean="0"/>
              <a:t>La media de la muestra tiene un error estándar más pequeño que la mediana de la muestra cuando se estima la media de la población de una distribución normal. </a:t>
            </a:r>
            <a:endParaRPr lang="es-MX" sz="25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30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MX" sz="3000" dirty="0" smtClean="0"/>
              <a:t>Intervalo de confianza</a:t>
            </a:r>
            <a:endParaRPr lang="es-MX" sz="3000" dirty="0"/>
          </a:p>
        </p:txBody>
      </p:sp>
      <p:sp>
        <p:nvSpPr>
          <p:cNvPr id="343043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>
              <a:lnSpc>
                <a:spcPct val="90000"/>
              </a:lnSpc>
            </a:pPr>
            <a:r>
              <a:rPr lang="es-MX" dirty="0" smtClean="0"/>
              <a:t>Un </a:t>
            </a:r>
            <a:r>
              <a:rPr lang="es-MX" i="1" dirty="0" smtClean="0"/>
              <a:t>intervalo de confianza </a:t>
            </a:r>
            <a:r>
              <a:rPr lang="es-MX" dirty="0" smtClean="0"/>
              <a:t>es un intervalo que contiene los valores más creíbles para un parámetro. </a:t>
            </a:r>
          </a:p>
          <a:p>
            <a:pPr>
              <a:lnSpc>
                <a:spcPct val="90000"/>
              </a:lnSpc>
            </a:pPr>
            <a:r>
              <a:rPr lang="es-MX" dirty="0" smtClean="0"/>
              <a:t>La probabilidad de que este método produzca un intervalo que contenga al parámetro se llama </a:t>
            </a:r>
            <a:r>
              <a:rPr lang="es-MX" i="1" dirty="0" smtClean="0"/>
              <a:t>nivel de confianza</a:t>
            </a:r>
            <a:endParaRPr lang="es-MX" dirty="0" smtClean="0"/>
          </a:p>
          <a:p>
            <a:pPr lvl="1">
              <a:lnSpc>
                <a:spcPct val="90000"/>
              </a:lnSpc>
            </a:pPr>
            <a:r>
              <a:rPr lang="es-MX" dirty="0" smtClean="0"/>
              <a:t> Este número se elige para estar cerca de 1, más comúnmente 0.95</a:t>
            </a:r>
            <a:endParaRPr lang="es-MX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50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MX" sz="3000" dirty="0" smtClean="0"/>
              <a:t>Lógica de los intervalos de confianza</a:t>
            </a:r>
            <a:endParaRPr lang="es-MX" sz="3000" dirty="0"/>
          </a:p>
        </p:txBody>
      </p:sp>
      <p:sp>
        <p:nvSpPr>
          <p:cNvPr id="3450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2027238"/>
            <a:ext cx="7772400" cy="4103687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s-MX" dirty="0" smtClean="0"/>
              <a:t>Para construir un intervalo de confianza para una proporción de la población, comienza con la </a:t>
            </a:r>
            <a:r>
              <a:rPr lang="es-MX" i="1" dirty="0" smtClean="0"/>
              <a:t>distribución de muestreo de una proporción de la muestra</a:t>
            </a:r>
            <a:r>
              <a:rPr lang="es-MX" dirty="0" smtClean="0"/>
              <a:t>. </a:t>
            </a:r>
            <a:endParaRPr lang="es-MX" i="1" dirty="0" smtClean="0">
              <a:solidFill>
                <a:schemeClr val="tx2"/>
              </a:solidFill>
            </a:endParaRPr>
          </a:p>
          <a:p>
            <a:pPr lvl="1">
              <a:lnSpc>
                <a:spcPct val="90000"/>
              </a:lnSpc>
            </a:pPr>
            <a:r>
              <a:rPr lang="es-MX" dirty="0" smtClean="0"/>
              <a:t>Dados los valores posibles para una proporción de la muestra y sus probabilidades</a:t>
            </a:r>
          </a:p>
          <a:p>
            <a:pPr lvl="1">
              <a:lnSpc>
                <a:spcPct val="90000"/>
              </a:lnSpc>
            </a:pPr>
            <a:r>
              <a:rPr lang="es-MX" dirty="0" smtClean="0"/>
              <a:t>Es aproximadamente una distribución normal para grandes muestras aleatorias</a:t>
            </a:r>
          </a:p>
          <a:p>
            <a:pPr lvl="1">
              <a:lnSpc>
                <a:spcPct val="90000"/>
              </a:lnSpc>
            </a:pPr>
            <a:r>
              <a:rPr lang="es-MX" dirty="0" smtClean="0"/>
              <a:t>Tiene media igual a la proporción de la población</a:t>
            </a:r>
          </a:p>
          <a:p>
            <a:pPr lvl="1">
              <a:lnSpc>
                <a:spcPct val="90000"/>
              </a:lnSpc>
            </a:pPr>
            <a:r>
              <a:rPr lang="es-MX" dirty="0" smtClean="0"/>
              <a:t>Tiene desviación estándar llamada error estándar</a:t>
            </a:r>
          </a:p>
          <a:p>
            <a:pPr>
              <a:lnSpc>
                <a:spcPct val="90000"/>
              </a:lnSpc>
            </a:pP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91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857375"/>
            <a:ext cx="7772400" cy="427355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s-MX" sz="2500" dirty="0" smtClean="0"/>
              <a:t>Hecho:  Aproximadamente 95% de una distribución normal se encuentra dentro de 1.96 desviaciones estándar de la media</a:t>
            </a:r>
          </a:p>
          <a:p>
            <a:pPr lvl="1">
              <a:lnSpc>
                <a:spcPct val="90000"/>
              </a:lnSpc>
            </a:pPr>
            <a:r>
              <a:rPr lang="es-MX" dirty="0" smtClean="0"/>
              <a:t>Con probabilidad 0.95, la proporción de la muestra se encuentra dentro de 1.96 errores estándar de la proporción de la población</a:t>
            </a:r>
          </a:p>
          <a:p>
            <a:pPr lvl="1">
              <a:lnSpc>
                <a:spcPct val="90000"/>
              </a:lnSpc>
            </a:pPr>
            <a:r>
              <a:rPr lang="es-MX" dirty="0" smtClean="0"/>
              <a:t>La distancia of 1.96 errores estándar es el margen de error al calcular un 95% del intervalo de confianza para la proporción de la población</a:t>
            </a:r>
          </a:p>
          <a:p>
            <a:pPr lvl="1">
              <a:lnSpc>
                <a:spcPct val="90000"/>
              </a:lnSpc>
            </a:pPr>
            <a:endParaRPr lang="en-US" dirty="0"/>
          </a:p>
        </p:txBody>
      </p:sp>
      <p:sp>
        <p:nvSpPr>
          <p:cNvPr id="349189" name="Rectangle 5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s-MX" sz="3000" dirty="0" smtClean="0"/>
              <a:t>Lógica de los intervalos de confianza</a:t>
            </a:r>
            <a:endParaRPr lang="es-MX" sz="3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Layers">
  <a:themeElements>
    <a:clrScheme name="Layer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Layers">
      <a:majorFont>
        <a:latin typeface="Times New Roman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Layer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ayer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ayer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ayer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ayer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yer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yer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yer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yer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yer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3583</TotalTime>
  <Words>641</Words>
  <Application>Microsoft PowerPoint</Application>
  <PresentationFormat>Presentación en pantalla (4:3)</PresentationFormat>
  <Paragraphs>56</Paragraphs>
  <Slides>11</Slides>
  <Notes>9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11</vt:i4>
      </vt:variant>
    </vt:vector>
  </HeadingPairs>
  <TitlesOfParts>
    <vt:vector size="17" baseType="lpstr">
      <vt:lpstr>Times New Roman</vt:lpstr>
      <vt:lpstr>Arial</vt:lpstr>
      <vt:lpstr>Wingdings</vt:lpstr>
      <vt:lpstr>Symbol</vt:lpstr>
      <vt:lpstr>Times</vt:lpstr>
      <vt:lpstr>Layers</vt:lpstr>
      <vt:lpstr>Inferencia estadística: Intervalos de confianza</vt:lpstr>
      <vt:lpstr>Objetivos de aprendizaje</vt:lpstr>
      <vt:lpstr>Estimador de punto y por intervalo</vt:lpstr>
      <vt:lpstr>Estimador de punto vs. Estimador por intervalo </vt:lpstr>
      <vt:lpstr>Propiedades de los estimadores de punto</vt:lpstr>
      <vt:lpstr>Propiedades de los estimadores de punto</vt:lpstr>
      <vt:lpstr>Intervalo de confianza</vt:lpstr>
      <vt:lpstr>Lógica de los intervalos de confianza</vt:lpstr>
      <vt:lpstr>Lógica de los intervalos de confianza</vt:lpstr>
      <vt:lpstr>Margen de error</vt:lpstr>
      <vt:lpstr>CI para una proporción</vt:lpstr>
    </vt:vector>
  </TitlesOfParts>
  <Company>State Farm Insurance Companies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Section 6.1</dc:title>
  <dc:creator>Daniel Rowe</dc:creator>
  <cp:lastModifiedBy>RUBEN TELLEZ SANCHEZ</cp:lastModifiedBy>
  <cp:revision>81</cp:revision>
  <dcterms:created xsi:type="dcterms:W3CDTF">2001-10-02T23:07:46Z</dcterms:created>
  <dcterms:modified xsi:type="dcterms:W3CDTF">2012-02-15T22:13:51Z</dcterms:modified>
</cp:coreProperties>
</file>