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Verdana" pitchFamily="34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entury Gothic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l8O+iQ2q+nVWxPCl0px9aoVmh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30A77CE-DD2B-4D98-AF6C-55EF0BF6F465}">
  <a:tblStyle styleId="{F30A77CE-DD2B-4D98-AF6C-55EF0BF6F465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7ED"/>
          </a:solidFill>
        </a:fill>
      </a:tcStyle>
    </a:wholeTbl>
    <a:band1H>
      <a:tcTxStyle/>
      <a:tcStyle>
        <a:tcBdr/>
        <a:fill>
          <a:solidFill>
            <a:srgbClr val="FFCCD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CCD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-2076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79283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1003c4d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1003c4d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ftr" idx="11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 rot="5400000">
            <a:off x="2286000" y="54008"/>
            <a:ext cx="45720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ftr" idx="11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 rot="5400000">
            <a:off x="4991100" y="2171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 rot="5400000">
            <a:off x="838200" y="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ftr" idx="11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/>
          <p:nvPr/>
        </p:nvSpPr>
        <p:spPr>
          <a:xfrm rot="-54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>
            <a:gsLst>
              <a:gs pos="0">
                <a:srgbClr val="B2004A"/>
              </a:gs>
              <a:gs pos="60000">
                <a:srgbClr val="FF0082"/>
              </a:gs>
              <a:gs pos="100000">
                <a:srgbClr val="FF66A4"/>
              </a:gs>
            </a:gsLst>
            <a:lin ang="15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7"/>
          <p:cNvSpPr txBox="1"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400"/>
              <a:buFont typeface="Century Gothic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36576"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dt" idx="10"/>
          </p:nvPr>
        </p:nvSpPr>
        <p:spPr>
          <a:xfrm>
            <a:off x="1371600" y="6012656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ftr" idx="11"/>
          </p:nvPr>
        </p:nvSpPr>
        <p:spPr>
          <a:xfrm>
            <a:off x="1371600" y="5650704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sldNum" idx="12"/>
          </p:nvPr>
        </p:nvSpPr>
        <p:spPr>
          <a:xfrm>
            <a:off x="8392247" y="5752307"/>
            <a:ext cx="502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dt" idx="10"/>
          </p:nvPr>
        </p:nvSpPr>
        <p:spPr>
          <a:xfrm>
            <a:off x="4791456" y="6480048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ftr" idx="11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bg>
      <p:bgPr>
        <a:gradFill>
          <a:gsLst>
            <a:gs pos="0">
              <a:schemeClr val="dk1"/>
            </a:gs>
            <a:gs pos="60000">
              <a:schemeClr val="dk1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 rot="10800000" flipH="1">
            <a:off x="7034" y="7034"/>
            <a:ext cx="9129932" cy="6836899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9"/>
          <p:cNvSpPr/>
          <p:nvPr/>
        </p:nvSpPr>
        <p:spPr>
          <a:xfrm rot="-5400000" flipH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>
            <a:gsLst>
              <a:gs pos="0">
                <a:srgbClr val="B2004A"/>
              </a:gs>
              <a:gs pos="60000">
                <a:srgbClr val="FF0082"/>
              </a:gs>
              <a:gs pos="100000">
                <a:srgbClr val="FF66A4"/>
              </a:gs>
            </a:gsLst>
            <a:lin ang="15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9"/>
          <p:cNvSpPr txBox="1">
            <a:spLocks noGrp="1"/>
          </p:cNvSpPr>
          <p:nvPr>
            <p:ph type="dt" idx="10"/>
          </p:nvPr>
        </p:nvSpPr>
        <p:spPr>
          <a:xfrm>
            <a:off x="6955632" y="6477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ftr" idx="11"/>
          </p:nvPr>
        </p:nvSpPr>
        <p:spPr>
          <a:xfrm>
            <a:off x="2619376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51056" y="809624"/>
            <a:ext cx="502920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cxnSp>
        <p:nvCxnSpPr>
          <p:cNvPr id="38" name="Google Shape;38;p9"/>
          <p:cNvCxnSpPr/>
          <p:nvPr/>
        </p:nvCxnSpPr>
        <p:spPr>
          <a:xfrm rot="10800000">
            <a:off x="6468794" y="9381"/>
            <a:ext cx="2672861" cy="1900210"/>
          </a:xfrm>
          <a:prstGeom prst="straightConnector1">
            <a:avLst/>
          </a:prstGeom>
          <a:noFill/>
          <a:ln w="9525" cap="rnd" cmpd="sng">
            <a:solidFill>
              <a:srgbClr val="C5C5C5">
                <a:alpha val="4470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39;p9"/>
          <p:cNvCxnSpPr/>
          <p:nvPr/>
        </p:nvCxnSpPr>
        <p:spPr>
          <a:xfrm rot="10800000" flipH="1">
            <a:off x="0" y="7034"/>
            <a:ext cx="9136966" cy="6843933"/>
          </a:xfrm>
          <a:prstGeom prst="straightConnector1">
            <a:avLst/>
          </a:prstGeom>
          <a:noFill/>
          <a:ln w="9525" cap="rnd" cmpd="sng">
            <a:solidFill>
              <a:srgbClr val="BEBEBE">
                <a:alpha val="3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3600"/>
              <a:buFont typeface="Century Gothic"/>
              <a:buNone/>
              <a:defRPr sz="36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457200" y="17224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68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marL="914400" lvl="1" indent="-373380" algn="l"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2"/>
          </p:nvPr>
        </p:nvSpPr>
        <p:spPr>
          <a:xfrm>
            <a:off x="4648200" y="17224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68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marL="914400" lvl="1" indent="-373380" algn="l"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457200" y="6480969"/>
            <a:ext cx="4260056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ción" type="twoTxTwoObj">
  <p:cSld name="TWO_OBJECTS_WITH_TEXT">
    <p:bg>
      <p:bgPr>
        <a:gradFill>
          <a:gsLst>
            <a:gs pos="0">
              <a:srgbClr val="494949"/>
            </a:gs>
            <a:gs pos="60000">
              <a:srgbClr val="626262"/>
            </a:gs>
            <a:gs pos="100000">
              <a:srgbClr val="8B8B8B"/>
            </a:gs>
          </a:gsLst>
          <a:lin ang="5400000" scaled="0"/>
        </a:gra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 rot="-5400000">
            <a:off x="-2295358" y="2834288"/>
            <a:ext cx="6153912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sz="33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 rot="-5400000">
            <a:off x="146758" y="1508980"/>
            <a:ext cx="3017520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9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2"/>
          </p:nvPr>
        </p:nvSpPr>
        <p:spPr>
          <a:xfrm rot="-5400000">
            <a:off x="146758" y="4645372"/>
            <a:ext cx="3017520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9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3"/>
          </p:nvPr>
        </p:nvSpPr>
        <p:spPr>
          <a:xfrm>
            <a:off x="2022230" y="290732"/>
            <a:ext cx="685800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marL="914400" lvl="1" indent="-349250" algn="l"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2022230" y="3427124"/>
            <a:ext cx="685800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marL="914400" lvl="1" indent="-349250" algn="l"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0552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457200" y="6480969"/>
            <a:ext cx="4261104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7589520" y="6483096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ftr" idx="11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bg>
      <p:bgPr>
        <a:gradFill>
          <a:gsLst>
            <a:gs pos="0">
              <a:srgbClr val="494949"/>
            </a:gs>
            <a:gs pos="60000">
              <a:srgbClr val="626262"/>
            </a:gs>
            <a:gs pos="100000">
              <a:srgbClr val="8B8B8B"/>
            </a:gs>
          </a:gsLst>
          <a:lin ang="5400000" scaled="0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 rot="-5400000">
            <a:off x="-2295144" y="2882264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18288" lvl="0" algn="r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2900"/>
              <a:buFont typeface="Century Gothic"/>
              <a:buNone/>
              <a:defRPr sz="29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1135856" y="367664"/>
            <a:ext cx="24384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1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2"/>
          </p:nvPr>
        </p:nvSpPr>
        <p:spPr>
          <a:xfrm>
            <a:off x="3651250" y="320040"/>
            <a:ext cx="5276088" cy="598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SzPts val="2400"/>
              <a:buChar char="⦿"/>
              <a:defRPr sz="3000"/>
            </a:lvl1pPr>
            <a:lvl2pPr marL="914400" lvl="1" indent="-385444" algn="l">
              <a:spcBef>
                <a:spcPts val="520"/>
              </a:spcBef>
              <a:spcAft>
                <a:spcPts val="0"/>
              </a:spcAft>
              <a:buSzPts val="2470"/>
              <a:buChar char="›"/>
              <a:defRPr sz="26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dt" idx="10"/>
          </p:nvPr>
        </p:nvSpPr>
        <p:spPr>
          <a:xfrm>
            <a:off x="6278976" y="6556248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ftr" idx="11"/>
          </p:nvPr>
        </p:nvSpPr>
        <p:spPr>
          <a:xfrm>
            <a:off x="1135856" y="6556248"/>
            <a:ext cx="51431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8410576" y="6556248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bg>
      <p:bgPr>
        <a:gradFill>
          <a:gsLst>
            <a:gs pos="0">
              <a:schemeClr val="dk1"/>
            </a:gs>
            <a:gs pos="60000">
              <a:schemeClr val="dk1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 rot="-5400000">
            <a:off x="-2523744" y="2894096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3000"/>
              <a:buFont typeface="Century Gothic"/>
              <a:buNone/>
              <a:defRPr sz="30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>
            <a:spLocks noGrp="1"/>
          </p:cNvSpPr>
          <p:nvPr>
            <p:ph type="pic" idx="2"/>
          </p:nvPr>
        </p:nvSpPr>
        <p:spPr>
          <a:xfrm>
            <a:off x="1138237" y="373966"/>
            <a:ext cx="7333488" cy="5486400"/>
          </a:xfrm>
          <a:prstGeom prst="rect">
            <a:avLst/>
          </a:prstGeom>
          <a:solidFill>
            <a:srgbClr val="4A4A4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380"/>
              </a:spcBef>
              <a:spcAft>
                <a:spcPts val="0"/>
              </a:spcAft>
              <a:buClr>
                <a:srgbClr val="FF8EB1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1143000" y="5867400"/>
            <a:ext cx="7333488" cy="685800"/>
          </a:xfrm>
          <a:prstGeom prst="rect">
            <a:avLst/>
          </a:prstGeom>
          <a:solidFill>
            <a:schemeClr val="accent1">
              <a:alpha val="14901"/>
            </a:scheme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300990" algn="l">
              <a:spcBef>
                <a:spcPts val="240"/>
              </a:spcBef>
              <a:spcAft>
                <a:spcPts val="0"/>
              </a:spcAft>
              <a:buSzPts val="1140"/>
              <a:buChar char="›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dt" idx="10"/>
          </p:nvPr>
        </p:nvSpPr>
        <p:spPr>
          <a:xfrm>
            <a:off x="6108192" y="6556248"/>
            <a:ext cx="21031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ftr" idx="11"/>
          </p:nvPr>
        </p:nvSpPr>
        <p:spPr>
          <a:xfrm>
            <a:off x="1170432" y="6557169"/>
            <a:ext cx="4948072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217192" y="6556248"/>
            <a:ext cx="36576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94949"/>
            </a:gs>
            <a:gs pos="60000">
              <a:srgbClr val="626262"/>
            </a:gs>
            <a:gs pos="100000">
              <a:srgbClr val="8B8B8B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" name="Google Shape;7;p5"/>
          <p:cNvCxnSpPr/>
          <p:nvPr/>
        </p:nvCxnSpPr>
        <p:spPr>
          <a:xfrm>
            <a:off x="0" y="7034"/>
            <a:ext cx="9136966" cy="6843933"/>
          </a:xfrm>
          <a:prstGeom prst="straightConnector1">
            <a:avLst/>
          </a:prstGeom>
          <a:noFill/>
          <a:ln w="9525" cap="rnd" cmpd="sng">
            <a:solidFill>
              <a:srgbClr val="BEBEBE">
                <a:alpha val="3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Google Shape;8;p5"/>
          <p:cNvCxnSpPr/>
          <p:nvPr/>
        </p:nvCxnSpPr>
        <p:spPr>
          <a:xfrm flipH="1">
            <a:off x="6468794" y="4948410"/>
            <a:ext cx="2672861" cy="1900210"/>
          </a:xfrm>
          <a:prstGeom prst="straightConnector1">
            <a:avLst/>
          </a:prstGeom>
          <a:noFill/>
          <a:ln w="9525" cap="rnd" cmpd="sng">
            <a:solidFill>
              <a:srgbClr val="C5C5C5">
                <a:alpha val="4470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Google Shape;9;p5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rgbClr val="FF59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544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rgbClr val="FF8EB1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ftr" idx="11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anddat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659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84632" lvl="0" indent="0" algn="l" rtl="0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endParaRPr/>
          </a:p>
        </p:txBody>
      </p:sp>
      <p:sp>
        <p:nvSpPr>
          <p:cNvPr id="93" name="Google Shape;93;p1"/>
          <p:cNvSpPr/>
          <p:nvPr/>
        </p:nvSpPr>
        <p:spPr>
          <a:xfrm>
            <a:off x="539552" y="764704"/>
            <a:ext cx="7992888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Simple Presen</a:t>
            </a:r>
            <a:r>
              <a:rPr lang="en-US" sz="6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-US" sz="6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for Future</a:t>
            </a:r>
            <a:endParaRPr sz="66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3140968"/>
            <a:ext cx="7848872" cy="329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1003c4d71_0_0"/>
          <p:cNvSpPr txBox="1">
            <a:spLocks noGrp="1"/>
          </p:cNvSpPr>
          <p:nvPr>
            <p:ph type="title"/>
          </p:nvPr>
        </p:nvSpPr>
        <p:spPr>
          <a:xfrm>
            <a:off x="561000" y="812926"/>
            <a:ext cx="8229600" cy="5812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 the Simple Present to describe unavoidable events in the future.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/>
            <a:r>
              <a:rPr lang="en-US" dirty="0"/>
              <a:t>According </a:t>
            </a:r>
            <a:r>
              <a:rPr lang="en-US"/>
              <a:t>to </a:t>
            </a:r>
            <a:r>
              <a:rPr lang="en-US">
                <a:hlinkClick r:id="rId3"/>
              </a:rPr>
              <a:t>https</a:t>
            </a:r>
            <a:r>
              <a:rPr lang="en-US">
                <a:hlinkClick r:id="rId3"/>
              </a:rPr>
              <a:t>://</a:t>
            </a:r>
            <a:r>
              <a:rPr lang="en-US" smtClean="0">
                <a:hlinkClick r:id="rId3"/>
              </a:rPr>
              <a:t>www.timeanddate.com/</a:t>
            </a:r>
            <a:r>
              <a:rPr lang="en-US" smtClean="0"/>
              <a:t> </a:t>
            </a:r>
            <a:r>
              <a:rPr lang="en-US" smtClean="0"/>
              <a:t>the </a:t>
            </a:r>
            <a:r>
              <a:rPr lang="en-US" dirty="0"/>
              <a:t>next moon eclipse is on December the 4th.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title"/>
          </p:nvPr>
        </p:nvSpPr>
        <p:spPr>
          <a:xfrm>
            <a:off x="462375" y="763082"/>
            <a:ext cx="8229600" cy="15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484632" lvl="0" indent="0" algn="l" rtl="0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ct val="100000"/>
              <a:buFont typeface="Century Gothic"/>
              <a:buNone/>
            </a:pPr>
            <a:r>
              <a:rPr lang="en-US" b="1"/>
              <a:t>Affirmative Sentences in the    </a:t>
            </a:r>
            <a:endParaRPr b="1"/>
          </a:p>
          <a:p>
            <a:pPr marL="484632" lvl="0" indent="0" algn="l" rtl="0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ct val="100000"/>
              <a:buFont typeface="Century Gothic"/>
              <a:buNone/>
            </a:pPr>
            <a:r>
              <a:rPr lang="en-US" b="1"/>
              <a:t>      Simple Present Tense</a:t>
            </a:r>
            <a:r>
              <a:rPr lang="en-US"/>
              <a:t/>
            </a:r>
            <a:br>
              <a:rPr lang="en-US"/>
            </a:br>
            <a:endParaRPr/>
          </a:p>
        </p:txBody>
      </p:sp>
      <p:graphicFrame>
        <p:nvGraphicFramePr>
          <p:cNvPr id="105" name="Google Shape;105;p2"/>
          <p:cNvGraphicFramePr/>
          <p:nvPr/>
        </p:nvGraphicFramePr>
        <p:xfrm>
          <a:off x="467543" y="3258975"/>
          <a:ext cx="8219250" cy="2577600"/>
        </p:xfrm>
        <a:graphic>
          <a:graphicData uri="http://schemas.openxmlformats.org/drawingml/2006/table">
            <a:tbl>
              <a:tblPr firstRow="1" firstCol="1" bandRow="1">
                <a:noFill/>
                <a:tableStyleId>{F30A77CE-DD2B-4D98-AF6C-55EF0BF6F465}</a:tableStyleId>
              </a:tblPr>
              <a:tblGrid>
                <a:gridCol w="2377900"/>
                <a:gridCol w="1167125"/>
                <a:gridCol w="4674225"/>
              </a:tblGrid>
              <a:tr h="1001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/>
                        <a:t>Subject</a:t>
                      </a:r>
                      <a:endParaRPr sz="1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25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/>
                        <a:t>Verb</a:t>
                      </a:r>
                      <a:endParaRPr sz="1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25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/>
                        <a:t> C</a:t>
                      </a:r>
                      <a:r>
                        <a:rPr lang="en-US" sz="1900"/>
                        <a:t>omplement</a:t>
                      </a:r>
                      <a:endParaRPr sz="1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25" marR="95250" marT="47625" marB="47625" anchor="ctr"/>
                </a:tc>
              </a:tr>
              <a:tr h="787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/>
                        <a:t>I / </a:t>
                      </a:r>
                      <a:r>
                        <a:rPr lang="en-US" sz="1900"/>
                        <a:t>Y</a:t>
                      </a:r>
                      <a:r>
                        <a:rPr lang="en-US" sz="1900" u="none" strike="noStrike" cap="none"/>
                        <a:t>ou / </a:t>
                      </a:r>
                      <a:r>
                        <a:rPr lang="en-US" sz="1900"/>
                        <a:t>W</a:t>
                      </a:r>
                      <a:r>
                        <a:rPr lang="en-US" sz="1900" u="none" strike="noStrike" cap="none"/>
                        <a:t>e / </a:t>
                      </a:r>
                      <a:r>
                        <a:rPr lang="en-US" sz="1900"/>
                        <a:t>T</a:t>
                      </a:r>
                      <a:r>
                        <a:rPr lang="en-US" sz="1900" u="none" strike="noStrike" cap="none"/>
                        <a:t>hey</a:t>
                      </a:r>
                      <a:endParaRPr sz="1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/>
                        <a:t>see </a:t>
                      </a:r>
                      <a:endParaRPr sz="1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/>
                        <a:t>the Full Moon in January next year.  </a:t>
                      </a:r>
                      <a:endParaRPr sz="1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25" marR="47625" marT="19050" marB="19050" anchor="ctr"/>
                </a:tc>
              </a:tr>
              <a:tr h="787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H</a:t>
                      </a:r>
                      <a:r>
                        <a:rPr lang="en-US" sz="1900" u="none" strike="noStrike" cap="none"/>
                        <a:t>e / </a:t>
                      </a:r>
                      <a:r>
                        <a:rPr lang="en-US" sz="1900"/>
                        <a:t>S</a:t>
                      </a:r>
                      <a:r>
                        <a:rPr lang="en-US" sz="1900" u="none" strike="noStrike" cap="none"/>
                        <a:t>he / </a:t>
                      </a:r>
                      <a:r>
                        <a:rPr lang="en-US" sz="1900"/>
                        <a:t>I</a:t>
                      </a:r>
                      <a:r>
                        <a:rPr lang="en-US" sz="1900" u="none" strike="noStrike" cap="none"/>
                        <a:t>t</a:t>
                      </a:r>
                      <a:endParaRPr sz="1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/>
                        <a:t>sees </a:t>
                      </a:r>
                      <a:endParaRPr sz="1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/>
                        <a:t>the Full Moon in January next year.</a:t>
                      </a:r>
                      <a:endParaRPr sz="1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25" marR="47625" marT="19050" marB="1905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ío">
  <a:themeElements>
    <a:clrScheme name="Brío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</Words>
  <Application>Microsoft Office PowerPoint</Application>
  <PresentationFormat>Presentación en pantalla (4:3)</PresentationFormat>
  <Paragraphs>15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Verdana</vt:lpstr>
      <vt:lpstr>Calibri</vt:lpstr>
      <vt:lpstr>Century Gothic</vt:lpstr>
      <vt:lpstr>Noto Sans Symbols</vt:lpstr>
      <vt:lpstr>Brío</vt:lpstr>
      <vt:lpstr>Presentación de PowerPoint</vt:lpstr>
      <vt:lpstr>Use the Simple Present to describe unavoidable events in the future.  According to https://www.timeanddate.com/ the next moon eclipse is on December the 4th.  </vt:lpstr>
      <vt:lpstr>Affirmative Sentences in the           Simple Present Tense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Sergio Reyes</cp:lastModifiedBy>
  <cp:revision>1</cp:revision>
  <dcterms:created xsi:type="dcterms:W3CDTF">2021-06-08T17:12:23Z</dcterms:created>
  <dcterms:modified xsi:type="dcterms:W3CDTF">2021-09-13T01:04:19Z</dcterms:modified>
</cp:coreProperties>
</file>