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310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36556AF-CEAF-4D19-9935-2B9A6A91DC85}" type="datetimeFigureOut">
              <a:rPr lang="es-MX" smtClean="0"/>
              <a:t>15/03/2012</a:t>
            </a:fld>
            <a:endParaRPr lang="es-MX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DF69E8A-3782-4CD1-8D83-FAE24DC35666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6556AF-CEAF-4D19-9935-2B9A6A91DC85}" type="datetimeFigureOut">
              <a:rPr lang="es-MX" smtClean="0"/>
              <a:t>15/03/2012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F69E8A-3782-4CD1-8D83-FAE24DC3566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36556AF-CEAF-4D19-9935-2B9A6A91DC85}" type="datetimeFigureOut">
              <a:rPr lang="es-MX" smtClean="0"/>
              <a:t>15/03/2012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DF69E8A-3782-4CD1-8D83-FAE24DC3566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6556AF-CEAF-4D19-9935-2B9A6A91DC85}" type="datetimeFigureOut">
              <a:rPr lang="es-MX" smtClean="0"/>
              <a:t>15/03/2012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F69E8A-3782-4CD1-8D83-FAE24DC3566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36556AF-CEAF-4D19-9935-2B9A6A91DC85}" type="datetimeFigureOut">
              <a:rPr lang="es-MX" smtClean="0"/>
              <a:t>15/03/2012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DF69E8A-3782-4CD1-8D83-FAE24DC35666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6556AF-CEAF-4D19-9935-2B9A6A91DC85}" type="datetimeFigureOut">
              <a:rPr lang="es-MX" smtClean="0"/>
              <a:t>15/03/2012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F69E8A-3782-4CD1-8D83-FAE24DC3566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6556AF-CEAF-4D19-9935-2B9A6A91DC85}" type="datetimeFigureOut">
              <a:rPr lang="es-MX" smtClean="0"/>
              <a:t>15/03/2012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F69E8A-3782-4CD1-8D83-FAE24DC3566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6556AF-CEAF-4D19-9935-2B9A6A91DC85}" type="datetimeFigureOut">
              <a:rPr lang="es-MX" smtClean="0"/>
              <a:t>15/03/2012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F69E8A-3782-4CD1-8D83-FAE24DC3566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36556AF-CEAF-4D19-9935-2B9A6A91DC85}" type="datetimeFigureOut">
              <a:rPr lang="es-MX" smtClean="0"/>
              <a:t>15/03/2012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F69E8A-3782-4CD1-8D83-FAE24DC3566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6556AF-CEAF-4D19-9935-2B9A6A91DC85}" type="datetimeFigureOut">
              <a:rPr lang="es-MX" smtClean="0"/>
              <a:t>15/03/2012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F69E8A-3782-4CD1-8D83-FAE24DC35666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6556AF-CEAF-4D19-9935-2B9A6A91DC85}" type="datetimeFigureOut">
              <a:rPr lang="es-MX" smtClean="0"/>
              <a:t>15/03/2012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F69E8A-3782-4CD1-8D83-FAE24DC35666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36556AF-CEAF-4D19-9935-2B9A6A91DC85}" type="datetimeFigureOut">
              <a:rPr lang="es-MX" smtClean="0"/>
              <a:t>15/03/2012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DF69E8A-3782-4CD1-8D83-FAE24DC35666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Cuentas de ahorro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Fundación actuarial</a:t>
            </a:r>
            <a:endParaRPr lang="es-MX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Escenario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Se comienza con un saldo inicial de $1,000</a:t>
            </a:r>
          </a:p>
          <a:p>
            <a:r>
              <a:rPr lang="es-MX" dirty="0" smtClean="0"/>
              <a:t>Se depositan $320, que es la mitad del dinero de un trabajo de tiempo parcial, mensualmente.</a:t>
            </a:r>
          </a:p>
          <a:p>
            <a:r>
              <a:rPr lang="es-MX" dirty="0" smtClean="0"/>
              <a:t>En el mes 4 se retira $45 para comprar un juego de video</a:t>
            </a:r>
          </a:p>
          <a:p>
            <a:r>
              <a:rPr lang="es-MX" dirty="0" smtClean="0"/>
              <a:t>En el mes 7 se depositan $50 que se recibió de cumpleaños</a:t>
            </a:r>
          </a:p>
          <a:p>
            <a:r>
              <a:rPr lang="es-MX" dirty="0" smtClean="0"/>
              <a:t>En el mes 10 se retiran $200 para pagar una cuota de registro para una actividad.</a:t>
            </a:r>
            <a:endParaRPr lang="es-MX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PROPÓSITO DE LAS CUENTAS DE AHORRO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Construir riqueza lentamente pero continuamente a través del tiempo.</a:t>
            </a:r>
          </a:p>
          <a:p>
            <a:r>
              <a:rPr lang="es-MX" dirty="0" smtClean="0"/>
              <a:t>No es para las necesidades diarias.</a:t>
            </a:r>
          </a:p>
          <a:p>
            <a:r>
              <a:rPr lang="es-MX" dirty="0" smtClean="0"/>
              <a:t>Es para proveer al individuo con un lugar seguro para ahorrar, que será utilizado para un gasto mayor.</a:t>
            </a:r>
          </a:p>
          <a:p>
            <a:pPr lvl="1"/>
            <a:r>
              <a:rPr lang="es-MX" dirty="0" smtClean="0"/>
              <a:t>Carro</a:t>
            </a:r>
          </a:p>
          <a:p>
            <a:pPr lvl="1"/>
            <a:r>
              <a:rPr lang="es-MX" dirty="0" smtClean="0"/>
              <a:t>Educación universitaria</a:t>
            </a:r>
          </a:p>
          <a:p>
            <a:pPr lvl="1"/>
            <a:r>
              <a:rPr lang="es-MX" dirty="0" smtClean="0"/>
              <a:t>Casa</a:t>
            </a:r>
          </a:p>
          <a:p>
            <a:pPr lvl="1"/>
            <a:r>
              <a:rPr lang="es-MX" dirty="0" smtClean="0"/>
              <a:t>Emergencias</a:t>
            </a:r>
          </a:p>
          <a:p>
            <a:pPr lvl="1"/>
            <a:r>
              <a:rPr lang="es-MX" dirty="0" smtClean="0"/>
              <a:t>Inversiones</a:t>
            </a:r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Depósitos y retiros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Un depósito es el dinero que se pone dentro de la cuenta de ahorro.</a:t>
            </a:r>
          </a:p>
          <a:p>
            <a:r>
              <a:rPr lang="es-MX" dirty="0" smtClean="0"/>
              <a:t>Un retiro es el dinero que se saca de la cuenta de ahorro.</a:t>
            </a:r>
          </a:p>
          <a:p>
            <a:endParaRPr lang="es-MX" dirty="0" smtClean="0"/>
          </a:p>
          <a:p>
            <a:r>
              <a:rPr lang="es-MX" dirty="0" smtClean="0"/>
              <a:t>Para que los ahorros crezcan, la cantidad de dinero que se deposita en la cuenta debe ser mayor que la cantidad que se saca de la cuenta.</a:t>
            </a:r>
          </a:p>
          <a:p>
            <a:r>
              <a:rPr lang="es-MX" dirty="0" smtClean="0"/>
              <a:t>En una cuenta de ahorro, hay un pequeño ingreso extra que proviene del interés pagado por el banco cada mes.</a:t>
            </a:r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Pagos de interés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El pequeño ingreso extra pagado por el banco cada mes se llama interés.</a:t>
            </a:r>
          </a:p>
          <a:p>
            <a:r>
              <a:rPr lang="es-MX" dirty="0" smtClean="0"/>
              <a:t>El Banco usa el dinero depositado en las cuentas de ahorro para hacer préstamos a otra gente.</a:t>
            </a:r>
          </a:p>
          <a:p>
            <a:r>
              <a:rPr lang="es-MX" dirty="0" smtClean="0"/>
              <a:t>El Banco paga el uso del dinero usado en las cuentas de ahorro por medio del interés.</a:t>
            </a:r>
          </a:p>
          <a:p>
            <a:r>
              <a:rPr lang="es-MX" dirty="0" smtClean="0"/>
              <a:t>La tasa de interés puede variar de mes a mes. </a:t>
            </a:r>
            <a:endParaRPr lang="es-MX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Ejemplo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 cuenta gana .25% cada mes (.25% x 12 meses = 3% por año)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Pago de interés= Tasa de interés x Saldo inicial.</a:t>
            </a:r>
          </a:p>
          <a:p>
            <a:r>
              <a:rPr lang="es-MX" dirty="0" smtClean="0"/>
              <a:t>Saldo final = Saldo inicial + Pago de interés</a:t>
            </a:r>
          </a:p>
          <a:p>
            <a:r>
              <a:rPr lang="es-MX" dirty="0" smtClean="0"/>
              <a:t>Hoja de cálculo para tres años</a:t>
            </a:r>
            <a:endParaRPr lang="es-MX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971600" y="2564904"/>
          <a:ext cx="5701030" cy="981456"/>
        </p:xfrm>
        <a:graphic>
          <a:graphicData uri="http://schemas.openxmlformats.org/drawingml/2006/table">
            <a:tbl>
              <a:tblPr/>
              <a:tblGrid>
                <a:gridCol w="949960"/>
                <a:gridCol w="949960"/>
                <a:gridCol w="949960"/>
                <a:gridCol w="949960"/>
                <a:gridCol w="950595"/>
                <a:gridCol w="95059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Mes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Tasa de interés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Saldo inicial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Pago de interés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Saldo final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0.25%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atin typeface="Calibri"/>
                          <a:ea typeface="Calibri"/>
                          <a:cs typeface="Times New Roman"/>
                        </a:rPr>
                        <a:t>$ 1,000.00</a:t>
                      </a:r>
                      <a:endParaRPr lang="es-MX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$2.50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atin typeface="Calibri"/>
                          <a:ea typeface="Calibri"/>
                          <a:cs typeface="Times New Roman"/>
                        </a:rPr>
                        <a:t>$1,002.50</a:t>
                      </a:r>
                      <a:endParaRPr lang="es-MX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Valor futuro, valor presente, y factor de descuento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3200" dirty="0" smtClean="0"/>
              <a:t>El valor futuro es cuánto habrá crecido una cierta cantidad de dinero en el futuro.</a:t>
            </a:r>
          </a:p>
          <a:p>
            <a:r>
              <a:rPr lang="es-MX" sz="3200" dirty="0" smtClean="0"/>
              <a:t>El valor presente es el valor del dinero hoy.</a:t>
            </a:r>
          </a:p>
          <a:p>
            <a:r>
              <a:rPr lang="es-MX" sz="3200" dirty="0" smtClean="0"/>
              <a:t>El factor de descuento es el valor actual de $1 en algún punto en el futuro.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ejemplo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¿Cuál es el valor presente de $500 en un año a una tasa de interés de 25% por mes?</a:t>
            </a:r>
            <a:endParaRPr lang="es-MX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La regla del 72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Una fórmula diseñada para ayudar a la gente a estimar cuánto tardará en duplicar su dinero a una cierta tasa de interés</a:t>
            </a:r>
          </a:p>
          <a:p>
            <a:r>
              <a:rPr lang="es-MX" dirty="0" smtClean="0"/>
              <a:t>Dividir 72 entre la tasa de interés anual.</a:t>
            </a:r>
          </a:p>
          <a:p>
            <a:r>
              <a:rPr lang="es-MX" dirty="0" smtClean="0"/>
              <a:t>Es un estimado no es un cálculo exacto</a:t>
            </a:r>
          </a:p>
          <a:p>
            <a:r>
              <a:rPr lang="es-MX" dirty="0" smtClean="0"/>
              <a:t>Funciona mejor para tasas de interés anuales por debajo del 20%</a:t>
            </a:r>
          </a:p>
          <a:p>
            <a:r>
              <a:rPr lang="es-MX" dirty="0" smtClean="0"/>
              <a:t>Para tasas anuales mayores a 20% su precisión disminuye</a:t>
            </a:r>
            <a:endParaRPr lang="es-MX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Ejemplo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Actividad de una cuenta de ahorro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Pago de interés= tasa de interés x saldo inicial.</a:t>
            </a:r>
          </a:p>
          <a:p>
            <a:r>
              <a:rPr lang="es-MX" dirty="0" smtClean="0"/>
              <a:t>Saldo final = saldo inicial + interés + depósitos</a:t>
            </a:r>
          </a:p>
          <a:p>
            <a:r>
              <a:rPr lang="es-MX" dirty="0" smtClean="0"/>
              <a:t>Saldo inicial = saldo final del mes previo – retiros del mes actual</a:t>
            </a:r>
          </a:p>
          <a:p>
            <a:endParaRPr lang="es-MX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827584" y="2204864"/>
          <a:ext cx="5701030" cy="1226820"/>
        </p:xfrm>
        <a:graphic>
          <a:graphicData uri="http://schemas.openxmlformats.org/drawingml/2006/table">
            <a:tbl>
              <a:tblPr/>
              <a:tblGrid>
                <a:gridCol w="712470"/>
                <a:gridCol w="712470"/>
                <a:gridCol w="712470"/>
                <a:gridCol w="712470"/>
                <a:gridCol w="712470"/>
                <a:gridCol w="712470"/>
                <a:gridCol w="713105"/>
                <a:gridCol w="713105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MX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Mes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Tasa de interés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Retiros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Saldo inicial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Pago de interés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Depósitos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Saldo final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0.25%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$0.00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$1,000.00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$2.50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>
                          <a:latin typeface="Calibri"/>
                          <a:ea typeface="Calibri"/>
                          <a:cs typeface="Times New Roman"/>
                        </a:rPr>
                        <a:t>$0.00</a:t>
                      </a:r>
                      <a:endParaRPr lang="es-MX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dirty="0">
                          <a:latin typeface="Calibri"/>
                          <a:ea typeface="Calibri"/>
                          <a:cs typeface="Times New Roman"/>
                        </a:rPr>
                        <a:t>$1,002.50</a:t>
                      </a:r>
                      <a:endParaRPr lang="es-MX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76</TotalTime>
  <Words>568</Words>
  <Application>Microsoft Office PowerPoint</Application>
  <PresentationFormat>Presentación en pantalla (4:3)</PresentationFormat>
  <Paragraphs>97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Opulento</vt:lpstr>
      <vt:lpstr>Cuentas de ahorro</vt:lpstr>
      <vt:lpstr>PROPÓSITO DE LAS CUENTAS DE AHORRO</vt:lpstr>
      <vt:lpstr>Depósitos y retiros</vt:lpstr>
      <vt:lpstr>Pagos de interés</vt:lpstr>
      <vt:lpstr>Ejemplo</vt:lpstr>
      <vt:lpstr>Valor futuro, valor presente, y factor de descuento</vt:lpstr>
      <vt:lpstr>ejemplo</vt:lpstr>
      <vt:lpstr>La regla del 72</vt:lpstr>
      <vt:lpstr>Ejemplo</vt:lpstr>
      <vt:lpstr>Escenario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Cuentas de ahorro</dc:title>
  <dc:creator>Adriana</dc:creator>
  <cp:lastModifiedBy>Adriana</cp:lastModifiedBy>
  <cp:revision>9</cp:revision>
  <dcterms:created xsi:type="dcterms:W3CDTF">2012-03-16T00:25:10Z</dcterms:created>
  <dcterms:modified xsi:type="dcterms:W3CDTF">2012-03-16T01:41:38Z</dcterms:modified>
</cp:coreProperties>
</file>