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69" r:id="rId2"/>
    <p:sldId id="270" r:id="rId3"/>
    <p:sldId id="272" r:id="rId4"/>
    <p:sldId id="271" r:id="rId5"/>
    <p:sldId id="273" r:id="rId6"/>
    <p:sldId id="258" r:id="rId7"/>
    <p:sldId id="259" r:id="rId8"/>
    <p:sldId id="274" r:id="rId9"/>
    <p:sldId id="260" r:id="rId10"/>
    <p:sldId id="275" r:id="rId11"/>
    <p:sldId id="278" r:id="rId12"/>
    <p:sldId id="262" r:id="rId13"/>
    <p:sldId id="276" r:id="rId14"/>
    <p:sldId id="263" r:id="rId15"/>
    <p:sldId id="264" r:id="rId16"/>
    <p:sldId id="265" r:id="rId17"/>
    <p:sldId id="277" r:id="rId18"/>
    <p:sldId id="266" r:id="rId19"/>
    <p:sldId id="267" r:id="rId20"/>
    <p:sldId id="268" r:id="rId2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0" d="100"/>
          <a:sy n="40" d="100"/>
        </p:scale>
        <p:origin x="-72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1DBE67-2453-4CAD-BC7D-6523483A1469}" type="datetimeFigureOut">
              <a:rPr lang="es-MX" smtClean="0"/>
              <a:pPr/>
              <a:t>15/02/2011</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D7E179-26DB-445F-A82A-E1AE6BB92C90}" type="slidenum">
              <a:rPr lang="es-MX" smtClean="0"/>
              <a:pPr/>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a:t>
            </a:fld>
            <a:endParaRPr lang="es-MX"/>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10</a:t>
            </a:fld>
            <a:endParaRPr lang="es-MX"/>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11</a:t>
            </a:fld>
            <a:endParaRPr lang="es-MX"/>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12</a:t>
            </a:fld>
            <a:endParaRPr lang="es-MX"/>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13</a:t>
            </a:fld>
            <a:endParaRPr lang="es-MX"/>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14</a:t>
            </a:fld>
            <a:endParaRPr lang="es-MX"/>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15</a:t>
            </a:fld>
            <a:endParaRPr lang="es-MX"/>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16</a:t>
            </a:fld>
            <a:endParaRPr lang="es-MX"/>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17</a:t>
            </a:fld>
            <a:endParaRPr lang="es-MX"/>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18</a:t>
            </a:fld>
            <a:endParaRPr lang="es-MX"/>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19</a:t>
            </a:fld>
            <a:endParaRPr lang="es-MX"/>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2</a:t>
            </a:fld>
            <a:endParaRPr lang="es-MX"/>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20</a:t>
            </a:fld>
            <a:endParaRPr lang="es-MX"/>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3</a:t>
            </a:fld>
            <a:endParaRPr lang="es-MX"/>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4</a:t>
            </a:fld>
            <a:endParaRPr lang="es-MX"/>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5</a:t>
            </a:fld>
            <a:endParaRPr lang="es-MX"/>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6</a:t>
            </a:fld>
            <a:endParaRPr lang="es-MX"/>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7</a:t>
            </a:fld>
            <a:endParaRPr lang="es-MX"/>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8</a:t>
            </a:fld>
            <a:endParaRPr lang="es-MX"/>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9</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DC15CB-6C0B-41EA-98FE-E0886560350B}" type="datetimeFigureOut">
              <a:rPr lang="es-MX" smtClean="0"/>
              <a:pPr/>
              <a:t>15/02/2011</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A7F356-5AD9-4156-9810-CC98DFE682EA}"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Cómo se desarrolla una redacción</a:t>
            </a:r>
            <a:endParaRPr lang="es-MX" dirty="0"/>
          </a:p>
        </p:txBody>
      </p:sp>
      <p:sp>
        <p:nvSpPr>
          <p:cNvPr id="3" name="2 Marcador de contenido"/>
          <p:cNvSpPr>
            <a:spLocks noGrp="1"/>
          </p:cNvSpPr>
          <p:nvPr>
            <p:ph idx="1"/>
          </p:nvPr>
        </p:nvSpPr>
        <p:spPr/>
        <p:txBody>
          <a:bodyPr>
            <a:normAutofit/>
          </a:bodyPr>
          <a:lstStyle/>
          <a:p>
            <a:r>
              <a:rPr lang="es-MX" dirty="0" smtClean="0"/>
              <a:t>Una composición se realiza a través de dos fases fundamentales:</a:t>
            </a:r>
          </a:p>
          <a:p>
            <a:endParaRPr lang="es-MX" dirty="0" smtClean="0"/>
          </a:p>
          <a:p>
            <a:r>
              <a:rPr lang="es-MX" dirty="0" smtClean="0"/>
              <a:t>En la primera se producen ideas, en la segunda se produce el texto. </a:t>
            </a:r>
          </a:p>
          <a:p>
            <a:endParaRPr lang="es-MX" dirty="0" smtClean="0"/>
          </a:p>
          <a:p>
            <a:endParaRPr lang="es-MX" dirty="0" smtClean="0"/>
          </a:p>
          <a:p>
            <a:endParaRPr lang="es-MX"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Enunciar una tesis </a:t>
            </a:r>
            <a:endParaRPr lang="es-MX" dirty="0"/>
          </a:p>
        </p:txBody>
      </p:sp>
      <p:sp>
        <p:nvSpPr>
          <p:cNvPr id="3" name="2 Marcador de contenido"/>
          <p:cNvSpPr>
            <a:spLocks noGrp="1"/>
          </p:cNvSpPr>
          <p:nvPr>
            <p:ph idx="1"/>
          </p:nvPr>
        </p:nvSpPr>
        <p:spPr/>
        <p:txBody>
          <a:bodyPr/>
          <a:lstStyle/>
          <a:p>
            <a:r>
              <a:rPr lang="es-MX" dirty="0" smtClean="0"/>
              <a:t>Para precisarla es conveniente expresarla en una frase o en un párrafo breve. </a:t>
            </a:r>
          </a:p>
          <a:p>
            <a:r>
              <a:rPr lang="es-MX" dirty="0" smtClean="0"/>
              <a:t>Hay que sostener explícitamente la idea desde un punto de vista.</a:t>
            </a:r>
          </a:p>
          <a:p>
            <a:r>
              <a:rPr lang="es-MX" dirty="0" smtClean="0"/>
              <a:t>Hay que mantener la coherencia con esta tesis.</a:t>
            </a:r>
          </a:p>
          <a:p>
            <a:endParaRPr lang="es-MX"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smtClean="0"/>
              <a:t>ESQUEMA</a:t>
            </a:r>
            <a:r>
              <a:rPr lang="es-MX" dirty="0" smtClean="0"/>
              <a:t/>
            </a:r>
            <a:br>
              <a:rPr lang="es-MX" dirty="0" smtClean="0"/>
            </a:br>
            <a:endParaRPr lang="es-MX" dirty="0"/>
          </a:p>
        </p:txBody>
      </p:sp>
      <p:graphicFrame>
        <p:nvGraphicFramePr>
          <p:cNvPr id="4" name="3 Marcador de contenido"/>
          <p:cNvGraphicFramePr>
            <a:graphicFrameLocks noGrp="1"/>
          </p:cNvGraphicFramePr>
          <p:nvPr>
            <p:ph idx="1"/>
          </p:nvPr>
        </p:nvGraphicFramePr>
        <p:xfrm>
          <a:off x="1619672" y="1628800"/>
          <a:ext cx="5486400" cy="4181539"/>
        </p:xfrm>
        <a:graphic>
          <a:graphicData uri="http://schemas.openxmlformats.org/drawingml/2006/table">
            <a:tbl>
              <a:tblPr firstRow="1" bandRow="1">
                <a:tableStyleId>{5C22544A-7EE6-4342-B048-85BDC9FD1C3A}</a:tableStyleId>
              </a:tblPr>
              <a:tblGrid>
                <a:gridCol w="2743200"/>
                <a:gridCol w="2743200"/>
              </a:tblGrid>
              <a:tr h="370840">
                <a:tc>
                  <a:txBody>
                    <a:bodyPr/>
                    <a:lstStyle/>
                    <a:p>
                      <a:pPr>
                        <a:lnSpc>
                          <a:spcPct val="115000"/>
                        </a:lnSpc>
                        <a:spcAft>
                          <a:spcPts val="0"/>
                        </a:spcAft>
                      </a:pPr>
                      <a:endParaRPr lang="es-MX" sz="2400" dirty="0">
                        <a:latin typeface="Calibri"/>
                        <a:ea typeface="Calibri"/>
                        <a:cs typeface="Times New Roman"/>
                      </a:endParaRPr>
                    </a:p>
                  </a:txBody>
                  <a:tcPr marL="68580" marR="68580" marT="0" marB="0"/>
                </a:tc>
                <a:tc>
                  <a:txBody>
                    <a:bodyPr/>
                    <a:lstStyle/>
                    <a:p>
                      <a:pPr>
                        <a:lnSpc>
                          <a:spcPct val="115000"/>
                        </a:lnSpc>
                        <a:spcAft>
                          <a:spcPts val="0"/>
                        </a:spcAft>
                      </a:pPr>
                      <a:r>
                        <a:rPr lang="es-MX" sz="2400">
                          <a:latin typeface="Calibri"/>
                          <a:ea typeface="Calibri"/>
                          <a:cs typeface="Times New Roman"/>
                        </a:rPr>
                        <a:t>INTRODUCCIÓN </a:t>
                      </a:r>
                    </a:p>
                  </a:txBody>
                  <a:tcPr marL="68580" marR="68580" marT="0" marB="0"/>
                </a:tc>
              </a:tr>
              <a:tr h="370840">
                <a:tc>
                  <a:txBody>
                    <a:bodyPr/>
                    <a:lstStyle/>
                    <a:p>
                      <a:pPr>
                        <a:lnSpc>
                          <a:spcPct val="115000"/>
                        </a:lnSpc>
                        <a:spcAft>
                          <a:spcPts val="0"/>
                        </a:spcAft>
                      </a:pPr>
                      <a:endParaRPr lang="es-MX" sz="2400" dirty="0">
                        <a:latin typeface="Calibri"/>
                        <a:ea typeface="Calibri"/>
                        <a:cs typeface="Times New Roman"/>
                      </a:endParaRPr>
                    </a:p>
                    <a:p>
                      <a:pPr algn="ctr">
                        <a:lnSpc>
                          <a:spcPct val="115000"/>
                        </a:lnSpc>
                        <a:spcAft>
                          <a:spcPts val="0"/>
                        </a:spcAft>
                      </a:pPr>
                      <a:r>
                        <a:rPr lang="es-MX" sz="2400" dirty="0">
                          <a:latin typeface="Calibri"/>
                          <a:ea typeface="Calibri"/>
                          <a:cs typeface="Times New Roman"/>
                        </a:rPr>
                        <a:t>Cuerpo</a:t>
                      </a:r>
                    </a:p>
                  </a:txBody>
                  <a:tcPr marL="68580" marR="68580" marT="0" marB="0"/>
                </a:tc>
                <a:tc>
                  <a:txBody>
                    <a:bodyPr/>
                    <a:lstStyle/>
                    <a:p>
                      <a:pPr marL="449580">
                        <a:lnSpc>
                          <a:spcPct val="115000"/>
                        </a:lnSpc>
                        <a:spcAft>
                          <a:spcPts val="0"/>
                        </a:spcAft>
                      </a:pPr>
                      <a:r>
                        <a:rPr lang="es-MX" sz="2400" dirty="0">
                          <a:latin typeface="Calibri"/>
                          <a:ea typeface="Calibri"/>
                          <a:cs typeface="Times New Roman"/>
                        </a:rPr>
                        <a:t>A </a:t>
                      </a:r>
                    </a:p>
                    <a:p>
                      <a:pPr marL="449580" indent="449580">
                        <a:lnSpc>
                          <a:spcPct val="115000"/>
                        </a:lnSpc>
                        <a:spcAft>
                          <a:spcPts val="0"/>
                        </a:spcAft>
                      </a:pPr>
                      <a:r>
                        <a:rPr lang="es-MX" sz="2400" dirty="0">
                          <a:latin typeface="Calibri"/>
                          <a:ea typeface="Calibri"/>
                          <a:cs typeface="Times New Roman"/>
                        </a:rPr>
                        <a:t>a	1</a:t>
                      </a:r>
                    </a:p>
                    <a:p>
                      <a:pPr marL="899160" indent="449580">
                        <a:lnSpc>
                          <a:spcPct val="115000"/>
                        </a:lnSpc>
                        <a:spcAft>
                          <a:spcPts val="0"/>
                        </a:spcAft>
                      </a:pPr>
                      <a:r>
                        <a:rPr lang="es-MX" sz="2400" dirty="0" smtClean="0">
                          <a:latin typeface="Calibri"/>
                          <a:ea typeface="Calibri"/>
                          <a:cs typeface="Times New Roman"/>
                        </a:rPr>
                        <a:t>        2 </a:t>
                      </a:r>
                      <a:endParaRPr lang="es-MX" sz="2400" dirty="0">
                        <a:latin typeface="Calibri"/>
                        <a:ea typeface="Calibri"/>
                        <a:cs typeface="Times New Roman"/>
                      </a:endParaRPr>
                    </a:p>
                    <a:p>
                      <a:pPr indent="449580">
                        <a:lnSpc>
                          <a:spcPct val="115000"/>
                        </a:lnSpc>
                        <a:spcAft>
                          <a:spcPts val="0"/>
                        </a:spcAft>
                      </a:pPr>
                      <a:r>
                        <a:rPr lang="es-MX" sz="2400" dirty="0">
                          <a:latin typeface="Calibri"/>
                          <a:ea typeface="Calibri"/>
                          <a:cs typeface="Times New Roman"/>
                        </a:rPr>
                        <a:t> 	b</a:t>
                      </a:r>
                    </a:p>
                    <a:p>
                      <a:pPr marL="449580">
                        <a:lnSpc>
                          <a:spcPct val="115000"/>
                        </a:lnSpc>
                        <a:spcAft>
                          <a:spcPts val="0"/>
                        </a:spcAft>
                      </a:pPr>
                      <a:r>
                        <a:rPr lang="es-MX" sz="2400" dirty="0">
                          <a:latin typeface="Calibri"/>
                          <a:ea typeface="Calibri"/>
                          <a:cs typeface="Times New Roman"/>
                        </a:rPr>
                        <a:t>B</a:t>
                      </a:r>
                    </a:p>
                    <a:p>
                      <a:pPr marL="449580" indent="449580">
                        <a:lnSpc>
                          <a:spcPct val="115000"/>
                        </a:lnSpc>
                        <a:spcAft>
                          <a:spcPts val="0"/>
                        </a:spcAft>
                      </a:pPr>
                      <a:r>
                        <a:rPr lang="es-MX" sz="2400" dirty="0">
                          <a:latin typeface="Calibri"/>
                          <a:ea typeface="Calibri"/>
                          <a:cs typeface="Times New Roman"/>
                        </a:rPr>
                        <a:t>a</a:t>
                      </a:r>
                    </a:p>
                    <a:p>
                      <a:pPr marL="449580" indent="449580">
                        <a:lnSpc>
                          <a:spcPct val="115000"/>
                        </a:lnSpc>
                        <a:spcAft>
                          <a:spcPts val="0"/>
                        </a:spcAft>
                      </a:pPr>
                      <a:endParaRPr lang="es-MX" sz="2400" dirty="0" smtClean="0">
                        <a:latin typeface="Calibri"/>
                        <a:ea typeface="Calibri"/>
                        <a:cs typeface="Times New Roman"/>
                      </a:endParaRPr>
                    </a:p>
                    <a:p>
                      <a:pPr marL="449580" indent="449580">
                        <a:lnSpc>
                          <a:spcPct val="115000"/>
                        </a:lnSpc>
                        <a:spcAft>
                          <a:spcPts val="0"/>
                        </a:spcAft>
                      </a:pPr>
                      <a:r>
                        <a:rPr lang="es-MX" sz="2400" dirty="0" smtClean="0">
                          <a:latin typeface="Calibri"/>
                          <a:ea typeface="Calibri"/>
                          <a:cs typeface="Times New Roman"/>
                        </a:rPr>
                        <a:t>b </a:t>
                      </a:r>
                      <a:endParaRPr lang="es-MX" sz="2400" dirty="0">
                        <a:latin typeface="Calibri"/>
                        <a:ea typeface="Calibri"/>
                        <a:cs typeface="Times New Roman"/>
                      </a:endParaRPr>
                    </a:p>
                  </a:txBody>
                  <a:tcPr marL="68580" marR="68580" marT="0" marB="0"/>
                </a:tc>
              </a:tr>
              <a:tr h="370840">
                <a:tc>
                  <a:txBody>
                    <a:bodyPr/>
                    <a:lstStyle/>
                    <a:p>
                      <a:pPr>
                        <a:lnSpc>
                          <a:spcPct val="115000"/>
                        </a:lnSpc>
                        <a:spcAft>
                          <a:spcPts val="0"/>
                        </a:spcAft>
                      </a:pPr>
                      <a:endParaRPr lang="es-MX" sz="2400" dirty="0">
                        <a:latin typeface="Calibri"/>
                        <a:ea typeface="Calibri"/>
                        <a:cs typeface="Times New Roman"/>
                      </a:endParaRPr>
                    </a:p>
                  </a:txBody>
                  <a:tcPr marL="68580" marR="68580" marT="0" marB="0">
                    <a:solidFill>
                      <a:srgbClr val="92D050"/>
                    </a:solidFill>
                  </a:tcPr>
                </a:tc>
                <a:tc>
                  <a:txBody>
                    <a:bodyPr/>
                    <a:lstStyle/>
                    <a:p>
                      <a:pPr>
                        <a:lnSpc>
                          <a:spcPct val="115000"/>
                        </a:lnSpc>
                        <a:spcAft>
                          <a:spcPts val="0"/>
                        </a:spcAft>
                      </a:pPr>
                      <a:r>
                        <a:rPr lang="es-MX" sz="2400" dirty="0">
                          <a:latin typeface="Calibri"/>
                          <a:ea typeface="Calibri"/>
                          <a:cs typeface="Times New Roman"/>
                        </a:rPr>
                        <a:t>CONCLUSIÓN </a:t>
                      </a:r>
                    </a:p>
                  </a:txBody>
                  <a:tcPr marL="68580" marR="68580" marT="0" marB="0">
                    <a:solidFill>
                      <a:srgbClr val="92D050"/>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260648"/>
            <a:ext cx="8229600" cy="1143000"/>
          </a:xfrm>
        </p:spPr>
        <p:txBody>
          <a:bodyPr>
            <a:normAutofit fontScale="90000"/>
          </a:bodyPr>
          <a:lstStyle/>
          <a:p>
            <a:r>
              <a:rPr lang="es-MX" b="1" dirty="0" smtClean="0"/>
              <a:t>El párrafo</a:t>
            </a:r>
            <a:br>
              <a:rPr lang="es-MX" b="1" dirty="0" smtClean="0"/>
            </a:br>
            <a:endParaRPr lang="es-MX" b="1" dirty="0"/>
          </a:p>
        </p:txBody>
      </p:sp>
      <p:sp>
        <p:nvSpPr>
          <p:cNvPr id="3" name="2 Marcador de contenido"/>
          <p:cNvSpPr>
            <a:spLocks noGrp="1"/>
          </p:cNvSpPr>
          <p:nvPr>
            <p:ph idx="1"/>
          </p:nvPr>
        </p:nvSpPr>
        <p:spPr/>
        <p:txBody>
          <a:bodyPr>
            <a:normAutofit/>
          </a:bodyPr>
          <a:lstStyle/>
          <a:p>
            <a:r>
              <a:rPr lang="es-MX" dirty="0" smtClean="0"/>
              <a:t>El párrafo es una porción de texto encerrada entre dos puntos y aparte;  puede contener varios periodos señalados por puntos  o por pinto y coma.  A cada sección o párrafo debe corresponderle una idea única del esbozo.</a:t>
            </a:r>
          </a:p>
          <a:p>
            <a:endParaRPr lang="es-MX"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El párrafo</a:t>
            </a:r>
            <a:endParaRPr lang="es-MX" b="1" dirty="0"/>
          </a:p>
        </p:txBody>
      </p:sp>
      <p:sp>
        <p:nvSpPr>
          <p:cNvPr id="3" name="2 Marcador de contenido"/>
          <p:cNvSpPr>
            <a:spLocks noGrp="1"/>
          </p:cNvSpPr>
          <p:nvPr>
            <p:ph idx="1"/>
          </p:nvPr>
        </p:nvSpPr>
        <p:spPr/>
        <p:txBody>
          <a:bodyPr/>
          <a:lstStyle/>
          <a:p>
            <a:pPr algn="just"/>
            <a:r>
              <a:rPr lang="es-MX" dirty="0" smtClean="0"/>
              <a:t>Hay pues que agrupar un conjunto de ideas estrechamente relacionadas. Este conjunto se presenta de manera declarativa enunciando un conjunto de proposiciones que están lógicamente ordenadas y expresan una misma idea. En conjunto estas ideas mantienen una tesis, una suposición, una hipótesis o proposición declarativa afirmativa.</a:t>
            </a:r>
          </a:p>
          <a:p>
            <a:endParaRPr lang="es-MX"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smtClean="0"/>
              <a:t>Estructura  de los párrafos </a:t>
            </a:r>
            <a:r>
              <a:rPr lang="es-MX" dirty="0" smtClean="0"/>
              <a:t/>
            </a:r>
            <a:br>
              <a:rPr lang="es-MX" dirty="0" smtClean="0"/>
            </a:br>
            <a:endParaRPr lang="es-MX" dirty="0"/>
          </a:p>
        </p:txBody>
      </p:sp>
      <p:sp>
        <p:nvSpPr>
          <p:cNvPr id="3" name="2 Marcador de contenido"/>
          <p:cNvSpPr>
            <a:spLocks noGrp="1"/>
          </p:cNvSpPr>
          <p:nvPr>
            <p:ph idx="1"/>
          </p:nvPr>
        </p:nvSpPr>
        <p:spPr/>
        <p:txBody>
          <a:bodyPr>
            <a:normAutofit fontScale="70000" lnSpcReduction="20000"/>
          </a:bodyPr>
          <a:lstStyle/>
          <a:p>
            <a:pPr algn="just"/>
            <a:r>
              <a:rPr lang="es-MX" dirty="0" smtClean="0"/>
              <a:t>Los párrafos pueden desarrollarse por medio de distintas estructuras: </a:t>
            </a:r>
          </a:p>
          <a:p>
            <a:pPr algn="just"/>
            <a:r>
              <a:rPr lang="es-MX" b="1" dirty="0" smtClean="0"/>
              <a:t>Desarrollo de ejemplos: </a:t>
            </a:r>
            <a:r>
              <a:rPr lang="es-MX" dirty="0" smtClean="0"/>
              <a:t>en este caso, la idea o tesis del párrafo se muestra con ejemplos </a:t>
            </a:r>
          </a:p>
          <a:p>
            <a:pPr algn="just"/>
            <a:r>
              <a:rPr lang="es-MX" b="1" dirty="0" smtClean="0"/>
              <a:t>Desarrollo de confrontación o contraste:</a:t>
            </a:r>
            <a:r>
              <a:rPr lang="es-MX" dirty="0" smtClean="0"/>
              <a:t> en este caso el párrafo señala la similitud o el contraste entre objetos, términos e ideas o lo hace con sus diferencias. Aquí son posible dos estructuraciones por frases separadas por comas o por medio de una presentación por pares, desarrollando primero la proposición</a:t>
            </a:r>
            <a:r>
              <a:rPr lang="es-MX" b="1" dirty="0" smtClean="0"/>
              <a:t> a</a:t>
            </a:r>
            <a:r>
              <a:rPr lang="es-MX" dirty="0" smtClean="0"/>
              <a:t> y después la proposición </a:t>
            </a:r>
            <a:r>
              <a:rPr lang="es-MX" b="1" dirty="0" smtClean="0"/>
              <a:t>b</a:t>
            </a:r>
            <a:r>
              <a:rPr lang="es-MX" dirty="0" smtClean="0"/>
              <a:t> </a:t>
            </a:r>
            <a:r>
              <a:rPr lang="es-MX" b="1" dirty="0" smtClean="0"/>
              <a:t> </a:t>
            </a:r>
            <a:endParaRPr lang="es-MX" dirty="0" smtClean="0"/>
          </a:p>
          <a:p>
            <a:pPr algn="just"/>
            <a:r>
              <a:rPr lang="es-MX" b="1" dirty="0" smtClean="0"/>
              <a:t>Desarrollo por encuadramiento:</a:t>
            </a:r>
            <a:r>
              <a:rPr lang="es-MX" dirty="0" smtClean="0"/>
              <a:t>  en este caso el párrafo tiene una estructura clara que está indicada desde su comienzo </a:t>
            </a:r>
          </a:p>
          <a:p>
            <a:pPr algn="just"/>
            <a:r>
              <a:rPr lang="es-MX" dirty="0" smtClean="0"/>
              <a:t>Ej. Tengo tres razones para estar contento:</a:t>
            </a:r>
          </a:p>
          <a:p>
            <a:pPr algn="just"/>
            <a:r>
              <a:rPr lang="es-MX" dirty="0" smtClean="0"/>
              <a:t>La primera, la segunda, la tercera. </a:t>
            </a:r>
          </a:p>
          <a:p>
            <a:endParaRPr lang="es-MX"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El modelo de </a:t>
            </a:r>
            <a:r>
              <a:rPr lang="es-MX" b="1" dirty="0" err="1" smtClean="0"/>
              <a:t>Toulmin</a:t>
            </a:r>
            <a:endParaRPr lang="es-MX" b="1" dirty="0"/>
          </a:p>
        </p:txBody>
      </p:sp>
      <p:sp>
        <p:nvSpPr>
          <p:cNvPr id="3" name="2 Marcador de contenido"/>
          <p:cNvSpPr>
            <a:spLocks noGrp="1"/>
          </p:cNvSpPr>
          <p:nvPr>
            <p:ph idx="1"/>
          </p:nvPr>
        </p:nvSpPr>
        <p:spPr/>
        <p:txBody>
          <a:bodyPr>
            <a:normAutofit fontScale="77500" lnSpcReduction="20000"/>
          </a:bodyPr>
          <a:lstStyle/>
          <a:p>
            <a:pPr algn="just"/>
            <a:r>
              <a:rPr lang="es-MX" dirty="0" smtClean="0"/>
              <a:t>Uno de los modelos más útiles para argumentar de manera convincente  (es decir, que hacen que el lector comparta la tesis enunciada) es el modelo de </a:t>
            </a:r>
            <a:r>
              <a:rPr lang="es-MX" dirty="0" err="1" smtClean="0"/>
              <a:t>Toulmin</a:t>
            </a:r>
            <a:r>
              <a:rPr lang="es-MX" dirty="0" smtClean="0"/>
              <a:t>.</a:t>
            </a:r>
          </a:p>
          <a:p>
            <a:pPr algn="just"/>
            <a:r>
              <a:rPr lang="es-MX" dirty="0" smtClean="0"/>
              <a:t>En el párrafo se reconocen tres elementos fundamentales. La  afirmación, la información y la garantía</a:t>
            </a:r>
          </a:p>
          <a:p>
            <a:pPr lvl="0" algn="just"/>
            <a:r>
              <a:rPr lang="es-MX" dirty="0" smtClean="0"/>
              <a:t>La afirmación: presenta la idea principal,</a:t>
            </a:r>
          </a:p>
          <a:p>
            <a:pPr lvl="0" algn="just"/>
            <a:r>
              <a:rPr lang="es-MX" dirty="0" smtClean="0"/>
              <a:t>La información: contiene los datos  que apoyan la información</a:t>
            </a:r>
          </a:p>
          <a:p>
            <a:pPr lvl="0" algn="just"/>
            <a:r>
              <a:rPr lang="es-MX" dirty="0" smtClean="0"/>
              <a:t>La garantía: constituye el vínculo entre la afirmación y la información y muestra la importancia de la información como soporte de la afirmación.</a:t>
            </a:r>
          </a:p>
          <a:p>
            <a:endParaRPr lang="es-MX"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Cómo se desarrolla una redacción?</a:t>
            </a:r>
            <a:br>
              <a:rPr lang="es-MX" dirty="0" smtClean="0"/>
            </a:br>
            <a:endParaRPr lang="es-MX" dirty="0"/>
          </a:p>
        </p:txBody>
      </p:sp>
      <p:sp>
        <p:nvSpPr>
          <p:cNvPr id="3" name="2 Marcador de contenido"/>
          <p:cNvSpPr>
            <a:spLocks noGrp="1"/>
          </p:cNvSpPr>
          <p:nvPr>
            <p:ph idx="1"/>
          </p:nvPr>
        </p:nvSpPr>
        <p:spPr/>
        <p:txBody>
          <a:bodyPr>
            <a:normAutofit fontScale="85000" lnSpcReduction="20000"/>
          </a:bodyPr>
          <a:lstStyle/>
          <a:p>
            <a:pPr algn="just"/>
            <a:r>
              <a:rPr lang="es-MX" b="1" dirty="0" smtClean="0"/>
              <a:t>Introducción: </a:t>
            </a:r>
            <a:endParaRPr lang="es-MX" dirty="0" smtClean="0"/>
          </a:p>
          <a:p>
            <a:pPr algn="just"/>
            <a:r>
              <a:rPr lang="es-MX" dirty="0" smtClean="0"/>
              <a:t>En la introducción se encuadra el problema que propone el título, se declara su importancia, su actualidad y como se le va a enfocar. Presenta una síntesis que anticipa la tesis que se va a desarrollar.</a:t>
            </a:r>
          </a:p>
          <a:p>
            <a:pPr algn="just"/>
            <a:r>
              <a:rPr lang="es-MX" b="1" dirty="0" smtClean="0"/>
              <a:t>Conclusión</a:t>
            </a:r>
            <a:endParaRPr lang="es-MX" dirty="0" smtClean="0"/>
          </a:p>
          <a:p>
            <a:pPr algn="just"/>
            <a:r>
              <a:rPr lang="es-MX" dirty="0" smtClean="0"/>
              <a:t>Un escrito no termina cuando todas las ideas han sido desarrolladas ya que es necesario un párrafo final que le permita al lector extraer el hilo del material elaborado. Existen tres tipos de  tipologías de las conclusiones:</a:t>
            </a:r>
          </a:p>
          <a:p>
            <a:pPr algn="just"/>
            <a:r>
              <a:rPr lang="es-MX" dirty="0" smtClean="0"/>
              <a:t>La conclusión resume</a:t>
            </a:r>
          </a:p>
          <a:p>
            <a:endParaRPr lang="es-MX"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Conclusión</a:t>
            </a:r>
            <a:endParaRPr lang="es-MX" b="1" dirty="0"/>
          </a:p>
        </p:txBody>
      </p:sp>
      <p:sp>
        <p:nvSpPr>
          <p:cNvPr id="3" name="2 Marcador de contenido"/>
          <p:cNvSpPr>
            <a:spLocks noGrp="1"/>
          </p:cNvSpPr>
          <p:nvPr>
            <p:ph idx="1"/>
          </p:nvPr>
        </p:nvSpPr>
        <p:spPr/>
        <p:txBody>
          <a:bodyPr>
            <a:normAutofit fontScale="92500" lnSpcReduction="10000"/>
          </a:bodyPr>
          <a:lstStyle/>
          <a:p>
            <a:pPr algn="just"/>
            <a:r>
              <a:rPr lang="es-MX" dirty="0" smtClean="0"/>
              <a:t>Resumir brevemente los problemas principales tratados en el escrito</a:t>
            </a:r>
          </a:p>
          <a:p>
            <a:pPr algn="just"/>
            <a:r>
              <a:rPr lang="es-MX" dirty="0" smtClean="0"/>
              <a:t>La conclusión propósito: se indican otros argumentos para un propósito posterior que pretende profundizar en lo expuesto en el escrito más que retomar los principales argumentos. </a:t>
            </a:r>
          </a:p>
          <a:p>
            <a:pPr algn="just"/>
            <a:r>
              <a:rPr lang="es-MX" dirty="0" smtClean="0"/>
              <a:t>Y la conclusión con efecto</a:t>
            </a:r>
          </a:p>
          <a:p>
            <a:pPr algn="just"/>
            <a:r>
              <a:rPr lang="es-MX" dirty="0" smtClean="0"/>
              <a:t>Un hecho curioso, un dilema o paradoja o una ocurrencia que presentan una idea divertida o positiva de lo que se ha leído.   </a:t>
            </a:r>
          </a:p>
          <a:p>
            <a:endParaRPr lang="es-MX"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smtClean="0"/>
              <a:t>Revisión </a:t>
            </a:r>
            <a:r>
              <a:rPr lang="es-MX" dirty="0" smtClean="0"/>
              <a:t/>
            </a:r>
            <a:br>
              <a:rPr lang="es-MX" dirty="0" smtClean="0"/>
            </a:br>
            <a:endParaRPr lang="es-MX" dirty="0"/>
          </a:p>
        </p:txBody>
      </p:sp>
      <p:sp>
        <p:nvSpPr>
          <p:cNvPr id="3" name="2 Marcador de contenido"/>
          <p:cNvSpPr>
            <a:spLocks noGrp="1"/>
          </p:cNvSpPr>
          <p:nvPr>
            <p:ph idx="1"/>
          </p:nvPr>
        </p:nvSpPr>
        <p:spPr/>
        <p:txBody>
          <a:bodyPr>
            <a:normAutofit fontScale="85000" lnSpcReduction="10000"/>
          </a:bodyPr>
          <a:lstStyle/>
          <a:p>
            <a:r>
              <a:rPr lang="es-MX" b="1" dirty="0" smtClean="0"/>
              <a:t>La revisión del contenido</a:t>
            </a:r>
            <a:endParaRPr lang="es-MX" dirty="0" smtClean="0"/>
          </a:p>
          <a:p>
            <a:r>
              <a:rPr lang="es-MX" dirty="0" smtClean="0"/>
              <a:t>La tesis debe aparecer con claridad  y facilidad</a:t>
            </a:r>
          </a:p>
          <a:p>
            <a:r>
              <a:rPr lang="es-MX" dirty="0" smtClean="0"/>
              <a:t>Cada párrafo debe presentar una idea principal</a:t>
            </a:r>
          </a:p>
          <a:p>
            <a:r>
              <a:rPr lang="es-MX" dirty="0" smtClean="0"/>
              <a:t>Los presupuestos fundamentales de los razonamientos deben ser explícitos</a:t>
            </a:r>
          </a:p>
          <a:p>
            <a:r>
              <a:rPr lang="es-MX" dirty="0" smtClean="0"/>
              <a:t>Se deben presentar ejemplos</a:t>
            </a:r>
          </a:p>
          <a:p>
            <a:r>
              <a:rPr lang="es-MX" dirty="0" smtClean="0"/>
              <a:t>La síntesis y las conexiones entre los razonamientos deben guiar al lector   </a:t>
            </a:r>
          </a:p>
          <a:p>
            <a:r>
              <a:rPr lang="es-MX" dirty="0" smtClean="0"/>
              <a:t>La atención del lector debe mantenerse viva </a:t>
            </a:r>
          </a:p>
          <a:p>
            <a:endParaRPr lang="es-MX"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smtClean="0"/>
              <a:t>La revisión de la forma</a:t>
            </a:r>
            <a:r>
              <a:rPr lang="es-MX" dirty="0" smtClean="0"/>
              <a:t/>
            </a:r>
            <a:br>
              <a:rPr lang="es-MX" dirty="0" smtClean="0"/>
            </a:br>
            <a:endParaRPr lang="es-MX" dirty="0"/>
          </a:p>
        </p:txBody>
      </p:sp>
      <p:sp>
        <p:nvSpPr>
          <p:cNvPr id="3" name="2 Marcador de contenido"/>
          <p:cNvSpPr>
            <a:spLocks noGrp="1"/>
          </p:cNvSpPr>
          <p:nvPr>
            <p:ph idx="1"/>
          </p:nvPr>
        </p:nvSpPr>
        <p:spPr/>
        <p:txBody>
          <a:bodyPr>
            <a:normAutofit fontScale="92500" lnSpcReduction="10000"/>
          </a:bodyPr>
          <a:lstStyle/>
          <a:p>
            <a:pPr algn="just"/>
            <a:r>
              <a:rPr lang="es-MX" dirty="0" smtClean="0"/>
              <a:t>El texto debe ser legible </a:t>
            </a:r>
          </a:p>
          <a:p>
            <a:pPr algn="just"/>
            <a:r>
              <a:rPr lang="es-MX" dirty="0" smtClean="0"/>
              <a:t>A deben usarse frases cortas y poco complejas sintácticamente</a:t>
            </a:r>
          </a:p>
          <a:p>
            <a:pPr algn="just"/>
            <a:r>
              <a:rPr lang="es-MX" dirty="0" smtClean="0"/>
              <a:t>Se deben eliminar palabras y expresiones superfluas</a:t>
            </a:r>
          </a:p>
          <a:p>
            <a:pPr algn="just"/>
            <a:r>
              <a:rPr lang="es-MX" dirty="0" smtClean="0"/>
              <a:t>Se deben eliminar pronombres superfluos</a:t>
            </a:r>
          </a:p>
          <a:p>
            <a:pPr algn="just"/>
            <a:r>
              <a:rPr lang="es-MX" dirty="0" smtClean="0"/>
              <a:t>Se deben eliminar dobles negaciones y la forma pasiva </a:t>
            </a:r>
          </a:p>
          <a:p>
            <a:pPr algn="just"/>
            <a:r>
              <a:rPr lang="es-MX" dirty="0" smtClean="0"/>
              <a:t>Se deben eliminar asimetrías Errores de sintaxis y faltas de concordancia.</a:t>
            </a:r>
          </a:p>
          <a:p>
            <a:endParaRPr lang="es-MX"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Primera fase: pre escritura</a:t>
            </a:r>
            <a:endParaRPr lang="es-MX" dirty="0"/>
          </a:p>
        </p:txBody>
      </p:sp>
      <p:sp>
        <p:nvSpPr>
          <p:cNvPr id="3" name="2 Marcador de contenido"/>
          <p:cNvSpPr>
            <a:spLocks noGrp="1"/>
          </p:cNvSpPr>
          <p:nvPr>
            <p:ph idx="1"/>
          </p:nvPr>
        </p:nvSpPr>
        <p:spPr/>
        <p:txBody>
          <a:bodyPr>
            <a:normAutofit/>
          </a:bodyPr>
          <a:lstStyle/>
          <a:p>
            <a:r>
              <a:rPr lang="es-MX" dirty="0" smtClean="0"/>
              <a:t>Se requiere tener una idea de que es lo qué se va a hacer y qué tesis  se va a proponer.</a:t>
            </a:r>
          </a:p>
          <a:p>
            <a:pPr>
              <a:buNone/>
            </a:pPr>
            <a:endParaRPr lang="es-MX" dirty="0" smtClean="0"/>
          </a:p>
          <a:p>
            <a:r>
              <a:rPr lang="es-MX" sz="2400" dirty="0" smtClean="0"/>
              <a:t>Acopio y preparación del material </a:t>
            </a:r>
          </a:p>
          <a:p>
            <a:r>
              <a:rPr lang="es-MX" sz="2400" dirty="0" smtClean="0"/>
              <a:t>Recoger información inherente al tema para tenerla a la mano como un material disponible y conocido en el que trabajaremos en la fase de redacción.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smtClean="0"/>
              <a:t>Redacción final</a:t>
            </a:r>
            <a:br>
              <a:rPr lang="es-MX" b="1" dirty="0" smtClean="0"/>
            </a:br>
            <a:endParaRPr lang="es-MX" b="1" dirty="0"/>
          </a:p>
        </p:txBody>
      </p:sp>
      <p:sp>
        <p:nvSpPr>
          <p:cNvPr id="3" name="2 Marcador de contenido"/>
          <p:cNvSpPr>
            <a:spLocks noGrp="1"/>
          </p:cNvSpPr>
          <p:nvPr>
            <p:ph idx="1"/>
          </p:nvPr>
        </p:nvSpPr>
        <p:spPr/>
        <p:txBody>
          <a:bodyPr/>
          <a:lstStyle/>
          <a:p>
            <a:pPr algn="just"/>
            <a:r>
              <a:rPr lang="es-MX" dirty="0" smtClean="0"/>
              <a:t>Al menos hay que pasar el corrector ortográfico y tener en cuenta que una buena presentación no solo sirve para satisfacer el sentido estético sino también para facilitar la lectura y apreciación del texto. </a:t>
            </a:r>
          </a:p>
          <a:p>
            <a:pPr algn="just"/>
            <a:endParaRPr lang="es-MX" dirty="0" smtClean="0"/>
          </a:p>
          <a:p>
            <a:pPr algn="just"/>
            <a:r>
              <a:rPr lang="es-MX" dirty="0" smtClean="0"/>
              <a:t>Recuerda:  tu calificación depende de cuidar estos detalles.</a:t>
            </a:r>
          </a:p>
          <a:p>
            <a:pPr algn="just"/>
            <a:endParaRPr lang="es-MX"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Primera fase: Pre escritura</a:t>
            </a:r>
            <a:endParaRPr lang="es-MX" dirty="0"/>
          </a:p>
        </p:txBody>
      </p:sp>
      <p:sp>
        <p:nvSpPr>
          <p:cNvPr id="3" name="2 Marcador de contenido"/>
          <p:cNvSpPr>
            <a:spLocks noGrp="1"/>
          </p:cNvSpPr>
          <p:nvPr>
            <p:ph idx="1"/>
          </p:nvPr>
        </p:nvSpPr>
        <p:spPr/>
        <p:txBody>
          <a:bodyPr/>
          <a:lstStyle/>
          <a:p>
            <a:r>
              <a:rPr lang="es-MX" dirty="0" smtClean="0"/>
              <a:t>Recoger la información que queremos usar, organizar las ideas, determinar la tesis que quiero sostener y redactar un esquema</a:t>
            </a:r>
          </a:p>
          <a:p>
            <a:endParaRPr lang="es-MX"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Segunda fase: Planificar la redacción </a:t>
            </a:r>
            <a:endParaRPr lang="es-MX" dirty="0"/>
          </a:p>
        </p:txBody>
      </p:sp>
      <p:sp>
        <p:nvSpPr>
          <p:cNvPr id="3" name="2 Marcador de contenido"/>
          <p:cNvSpPr>
            <a:spLocks noGrp="1"/>
          </p:cNvSpPr>
          <p:nvPr>
            <p:ph idx="1"/>
          </p:nvPr>
        </p:nvSpPr>
        <p:spPr/>
        <p:txBody>
          <a:bodyPr/>
          <a:lstStyle/>
          <a:p>
            <a:r>
              <a:rPr lang="es-MX" dirty="0" smtClean="0"/>
              <a:t>Planificarla respecto al tiempo que dispongo para hacer la redacción y de acuerdo a las instrucciones, el nivel de complejidad que puedo honestamente manejar y al material que dispongo.</a:t>
            </a:r>
          </a:p>
          <a:p>
            <a:endParaRPr lang="es-MX"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tiempo</a:t>
            </a:r>
            <a:endParaRPr lang="es-MX" dirty="0"/>
          </a:p>
        </p:txBody>
      </p:sp>
      <p:graphicFrame>
        <p:nvGraphicFramePr>
          <p:cNvPr id="4" name="3 Marcador de contenido"/>
          <p:cNvGraphicFramePr>
            <a:graphicFrameLocks noGrp="1"/>
          </p:cNvGraphicFramePr>
          <p:nvPr>
            <p:ph idx="1"/>
          </p:nvPr>
        </p:nvGraphicFramePr>
        <p:xfrm>
          <a:off x="1835696" y="1772816"/>
          <a:ext cx="5486400" cy="3606800"/>
        </p:xfrm>
        <a:graphic>
          <a:graphicData uri="http://schemas.openxmlformats.org/drawingml/2006/table">
            <a:tbl>
              <a:tblPr firstRow="1" bandRow="1">
                <a:tableStyleId>{5C22544A-7EE6-4342-B048-85BDC9FD1C3A}</a:tableStyleId>
              </a:tblPr>
              <a:tblGrid>
                <a:gridCol w="2743200"/>
                <a:gridCol w="2743200"/>
              </a:tblGrid>
              <a:tr h="370840">
                <a:tc>
                  <a:txBody>
                    <a:bodyPr/>
                    <a:lstStyle/>
                    <a:p>
                      <a:pPr algn="ctr">
                        <a:lnSpc>
                          <a:spcPct val="115000"/>
                        </a:lnSpc>
                        <a:spcAft>
                          <a:spcPts val="0"/>
                        </a:spcAft>
                      </a:pPr>
                      <a:r>
                        <a:rPr lang="es-MX" sz="2000" dirty="0">
                          <a:latin typeface="Calibri"/>
                          <a:ea typeface="Calibri"/>
                          <a:cs typeface="Times New Roman"/>
                        </a:rPr>
                        <a:t>Planificar</a:t>
                      </a:r>
                    </a:p>
                  </a:txBody>
                  <a:tcPr marL="68580" marR="68580" marT="0" marB="0"/>
                </a:tc>
                <a:tc>
                  <a:txBody>
                    <a:bodyPr/>
                    <a:lstStyle/>
                    <a:p>
                      <a:pPr algn="ctr">
                        <a:lnSpc>
                          <a:spcPct val="115000"/>
                        </a:lnSpc>
                        <a:spcAft>
                          <a:spcPts val="0"/>
                        </a:spcAft>
                      </a:pPr>
                      <a:r>
                        <a:rPr lang="es-MX" sz="2000" dirty="0">
                          <a:latin typeface="Calibri"/>
                          <a:ea typeface="Calibri"/>
                          <a:cs typeface="Times New Roman"/>
                        </a:rPr>
                        <a:t>5 min</a:t>
                      </a:r>
                    </a:p>
                  </a:txBody>
                  <a:tcPr marL="68580" marR="68580" marT="0" marB="0"/>
                </a:tc>
              </a:tr>
              <a:tr h="370840">
                <a:tc>
                  <a:txBody>
                    <a:bodyPr/>
                    <a:lstStyle/>
                    <a:p>
                      <a:pPr>
                        <a:lnSpc>
                          <a:spcPct val="115000"/>
                        </a:lnSpc>
                        <a:spcAft>
                          <a:spcPts val="0"/>
                        </a:spcAft>
                      </a:pPr>
                      <a:r>
                        <a:rPr lang="es-MX" sz="2000" dirty="0">
                          <a:latin typeface="Calibri"/>
                          <a:ea typeface="Calibri"/>
                          <a:cs typeface="Times New Roman"/>
                        </a:rPr>
                        <a:t>Reunión  y organización de las ideas</a:t>
                      </a:r>
                    </a:p>
                  </a:txBody>
                  <a:tcPr marL="68580" marR="68580" marT="0" marB="0"/>
                </a:tc>
                <a:tc>
                  <a:txBody>
                    <a:bodyPr/>
                    <a:lstStyle/>
                    <a:p>
                      <a:pPr algn="ctr">
                        <a:lnSpc>
                          <a:spcPct val="115000"/>
                        </a:lnSpc>
                        <a:spcAft>
                          <a:spcPts val="0"/>
                        </a:spcAft>
                      </a:pPr>
                      <a:r>
                        <a:rPr lang="es-MX" sz="2000" dirty="0">
                          <a:latin typeface="Calibri"/>
                          <a:ea typeface="Calibri"/>
                          <a:cs typeface="Times New Roman"/>
                        </a:rPr>
                        <a:t>20 min</a:t>
                      </a:r>
                    </a:p>
                  </a:txBody>
                  <a:tcPr marL="68580" marR="68580" marT="0" marB="0"/>
                </a:tc>
              </a:tr>
              <a:tr h="370840">
                <a:tc>
                  <a:txBody>
                    <a:bodyPr/>
                    <a:lstStyle/>
                    <a:p>
                      <a:pPr>
                        <a:lnSpc>
                          <a:spcPct val="115000"/>
                        </a:lnSpc>
                        <a:spcAft>
                          <a:spcPts val="0"/>
                        </a:spcAft>
                      </a:pPr>
                      <a:r>
                        <a:rPr lang="es-MX" sz="2000" dirty="0" smtClean="0">
                          <a:latin typeface="Calibri"/>
                          <a:ea typeface="Calibri"/>
                          <a:cs typeface="Times New Roman"/>
                        </a:rPr>
                        <a:t>Escritura</a:t>
                      </a:r>
                      <a:endParaRPr lang="es-MX" sz="2000" dirty="0">
                        <a:latin typeface="Calibri"/>
                        <a:ea typeface="Calibri"/>
                        <a:cs typeface="Times New Roman"/>
                      </a:endParaRPr>
                    </a:p>
                  </a:txBody>
                  <a:tcPr marL="68580" marR="68580" marT="0" marB="0"/>
                </a:tc>
                <a:tc>
                  <a:txBody>
                    <a:bodyPr/>
                    <a:lstStyle/>
                    <a:p>
                      <a:pPr algn="ctr">
                        <a:lnSpc>
                          <a:spcPct val="115000"/>
                        </a:lnSpc>
                        <a:spcAft>
                          <a:spcPts val="0"/>
                        </a:spcAft>
                      </a:pPr>
                      <a:r>
                        <a:rPr lang="es-MX" sz="2000" dirty="0">
                          <a:latin typeface="Calibri"/>
                          <a:ea typeface="Calibri"/>
                          <a:cs typeface="Times New Roman"/>
                        </a:rPr>
                        <a:t>1.20 min</a:t>
                      </a:r>
                    </a:p>
                  </a:txBody>
                  <a:tcPr marL="68580" marR="68580" marT="0" marB="0"/>
                </a:tc>
              </a:tr>
              <a:tr h="370840">
                <a:tc>
                  <a:txBody>
                    <a:bodyPr/>
                    <a:lstStyle/>
                    <a:p>
                      <a:pPr>
                        <a:lnSpc>
                          <a:spcPct val="115000"/>
                        </a:lnSpc>
                        <a:spcAft>
                          <a:spcPts val="0"/>
                        </a:spcAft>
                      </a:pPr>
                      <a:r>
                        <a:rPr lang="es-MX" sz="2000" dirty="0">
                          <a:latin typeface="Calibri"/>
                          <a:ea typeface="Calibri"/>
                          <a:cs typeface="Times New Roman"/>
                        </a:rPr>
                        <a:t>Lectura y corrección</a:t>
                      </a:r>
                    </a:p>
                  </a:txBody>
                  <a:tcPr marL="68580" marR="68580" marT="0" marB="0"/>
                </a:tc>
                <a:tc>
                  <a:txBody>
                    <a:bodyPr/>
                    <a:lstStyle/>
                    <a:p>
                      <a:pPr algn="ctr">
                        <a:lnSpc>
                          <a:spcPct val="115000"/>
                        </a:lnSpc>
                        <a:spcAft>
                          <a:spcPts val="0"/>
                        </a:spcAft>
                      </a:pPr>
                      <a:r>
                        <a:rPr lang="es-MX" sz="2000" dirty="0">
                          <a:latin typeface="Calibri"/>
                          <a:ea typeface="Calibri"/>
                          <a:cs typeface="Times New Roman"/>
                        </a:rPr>
                        <a:t>1.30 min</a:t>
                      </a:r>
                    </a:p>
                  </a:txBody>
                  <a:tcPr marL="68580" marR="68580" marT="0" marB="0"/>
                </a:tc>
              </a:tr>
              <a:tr h="370840">
                <a:tc>
                  <a:txBody>
                    <a:bodyPr/>
                    <a:lstStyle/>
                    <a:p>
                      <a:pPr>
                        <a:lnSpc>
                          <a:spcPct val="115000"/>
                        </a:lnSpc>
                        <a:spcAft>
                          <a:spcPts val="0"/>
                        </a:spcAft>
                      </a:pPr>
                      <a:r>
                        <a:rPr lang="es-MX" sz="2000" dirty="0">
                          <a:latin typeface="Calibri"/>
                          <a:ea typeface="Calibri"/>
                          <a:cs typeface="Times New Roman"/>
                        </a:rPr>
                        <a:t>Copia : pasar en limpio aplicando el corrector ortográfico</a:t>
                      </a:r>
                    </a:p>
                  </a:txBody>
                  <a:tcPr marL="68580" marR="68580" marT="0" marB="0"/>
                </a:tc>
                <a:tc>
                  <a:txBody>
                    <a:bodyPr/>
                    <a:lstStyle/>
                    <a:p>
                      <a:pPr algn="ctr">
                        <a:lnSpc>
                          <a:spcPct val="115000"/>
                        </a:lnSpc>
                        <a:spcAft>
                          <a:spcPts val="0"/>
                        </a:spcAft>
                      </a:pPr>
                      <a:r>
                        <a:rPr lang="es-MX" sz="2000">
                          <a:latin typeface="Calibri"/>
                          <a:ea typeface="Calibri"/>
                          <a:cs typeface="Times New Roman"/>
                        </a:rPr>
                        <a:t>35 min</a:t>
                      </a:r>
                    </a:p>
                  </a:txBody>
                  <a:tcPr marL="68580" marR="68580" marT="0" marB="0"/>
                </a:tc>
              </a:tr>
              <a:tr h="370840">
                <a:tc>
                  <a:txBody>
                    <a:bodyPr/>
                    <a:lstStyle/>
                    <a:p>
                      <a:pPr>
                        <a:lnSpc>
                          <a:spcPct val="115000"/>
                        </a:lnSpc>
                        <a:spcAft>
                          <a:spcPts val="0"/>
                        </a:spcAft>
                      </a:pPr>
                      <a:r>
                        <a:rPr lang="es-MX" sz="2000" dirty="0">
                          <a:latin typeface="Calibri"/>
                          <a:ea typeface="Calibri"/>
                          <a:cs typeface="Times New Roman"/>
                        </a:rPr>
                        <a:t>Relectura del texto final.</a:t>
                      </a:r>
                    </a:p>
                  </a:txBody>
                  <a:tcPr marL="68580" marR="68580" marT="0" marB="0"/>
                </a:tc>
                <a:tc>
                  <a:txBody>
                    <a:bodyPr/>
                    <a:lstStyle/>
                    <a:p>
                      <a:pPr algn="ctr">
                        <a:lnSpc>
                          <a:spcPct val="115000"/>
                        </a:lnSpc>
                        <a:spcAft>
                          <a:spcPts val="0"/>
                        </a:spcAft>
                      </a:pPr>
                      <a:r>
                        <a:rPr lang="es-MX" sz="2000">
                          <a:latin typeface="Calibri"/>
                          <a:ea typeface="Calibri"/>
                          <a:cs typeface="Times New Roman"/>
                        </a:rPr>
                        <a:t>10 min</a:t>
                      </a:r>
                    </a:p>
                  </a:txBody>
                  <a:tcPr marL="68580" marR="68580" marT="0" marB="0"/>
                </a:tc>
              </a:tr>
              <a:tr h="370840">
                <a:tc>
                  <a:txBody>
                    <a:bodyPr/>
                    <a:lstStyle/>
                    <a:p>
                      <a:pPr>
                        <a:lnSpc>
                          <a:spcPct val="115000"/>
                        </a:lnSpc>
                        <a:spcAft>
                          <a:spcPts val="0"/>
                        </a:spcAft>
                      </a:pPr>
                      <a:endParaRPr lang="es-MX" sz="2000" dirty="0">
                        <a:latin typeface="Calibri"/>
                        <a:ea typeface="Calibri"/>
                        <a:cs typeface="Times New Roman"/>
                      </a:endParaRPr>
                    </a:p>
                  </a:txBody>
                  <a:tcPr marL="68580" marR="68580" marT="0" marB="0"/>
                </a:tc>
                <a:tc>
                  <a:txBody>
                    <a:bodyPr/>
                    <a:lstStyle/>
                    <a:p>
                      <a:pPr algn="ctr">
                        <a:lnSpc>
                          <a:spcPct val="115000"/>
                        </a:lnSpc>
                        <a:spcAft>
                          <a:spcPts val="0"/>
                        </a:spcAft>
                      </a:pPr>
                      <a:r>
                        <a:rPr lang="es-MX" sz="2000" dirty="0">
                          <a:latin typeface="Calibri"/>
                          <a:ea typeface="Calibri"/>
                          <a:cs typeface="Times New Roman"/>
                        </a:rPr>
                        <a:t>3.20</a:t>
                      </a:r>
                    </a:p>
                  </a:txBody>
                  <a:tcPr marL="68580" marR="68580" marT="0" marB="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sz="3600" dirty="0" smtClean="0"/>
              <a:t>Para lograr un buen escrito hay que considerar:</a:t>
            </a:r>
            <a:r>
              <a:rPr lang="es-MX" dirty="0" smtClean="0"/>
              <a:t/>
            </a:r>
            <a:br>
              <a:rPr lang="es-MX" dirty="0" smtClean="0"/>
            </a:br>
            <a:endParaRPr lang="es-MX" dirty="0"/>
          </a:p>
        </p:txBody>
      </p:sp>
      <p:sp>
        <p:nvSpPr>
          <p:cNvPr id="3" name="2 Marcador de contenido"/>
          <p:cNvSpPr>
            <a:spLocks noGrp="1"/>
          </p:cNvSpPr>
          <p:nvPr>
            <p:ph idx="1"/>
          </p:nvPr>
        </p:nvSpPr>
        <p:spPr/>
        <p:txBody>
          <a:bodyPr>
            <a:normAutofit/>
          </a:bodyPr>
          <a:lstStyle/>
          <a:p>
            <a:r>
              <a:rPr lang="es-MX" dirty="0" smtClean="0"/>
              <a:t>Destinatario </a:t>
            </a:r>
          </a:p>
          <a:p>
            <a:r>
              <a:rPr lang="es-MX" dirty="0" smtClean="0"/>
              <a:t>Finalidad del escrito</a:t>
            </a:r>
          </a:p>
          <a:p>
            <a:r>
              <a:rPr lang="es-MX" dirty="0" smtClean="0"/>
              <a:t> Objeto de escrito</a:t>
            </a:r>
          </a:p>
          <a:p>
            <a:r>
              <a:rPr lang="es-MX" dirty="0" smtClean="0"/>
              <a:t>Extensión  del escrito </a:t>
            </a:r>
          </a:p>
          <a:p>
            <a:r>
              <a:rPr lang="es-MX" dirty="0" smtClean="0"/>
              <a:t>Instrucciones del maestro o tutor</a:t>
            </a:r>
          </a:p>
          <a:p>
            <a:r>
              <a:rPr lang="es-MX" dirty="0" smtClean="0"/>
              <a:t>Tener claro cuáles son los criterios de evaluación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Antes de redactar hay que organizar la información</a:t>
            </a:r>
            <a:br>
              <a:rPr lang="es-MX" dirty="0" smtClean="0"/>
            </a:br>
            <a:endParaRPr lang="es-MX" dirty="0"/>
          </a:p>
        </p:txBody>
      </p:sp>
      <p:sp>
        <p:nvSpPr>
          <p:cNvPr id="3" name="2 Marcador de contenido"/>
          <p:cNvSpPr>
            <a:spLocks noGrp="1"/>
          </p:cNvSpPr>
          <p:nvPr>
            <p:ph idx="1"/>
          </p:nvPr>
        </p:nvSpPr>
        <p:spPr/>
        <p:txBody>
          <a:bodyPr>
            <a:normAutofit/>
          </a:bodyPr>
          <a:lstStyle/>
          <a:p>
            <a:r>
              <a:rPr lang="es-MX" dirty="0" smtClean="0"/>
              <a:t>¿Cuáles son las premisas y cuál la conclusión?</a:t>
            </a:r>
          </a:p>
          <a:p>
            <a:r>
              <a:rPr lang="es-MX" dirty="0" smtClean="0"/>
              <a:t>Causas → consecuencias → soluciones </a:t>
            </a:r>
          </a:p>
          <a:p>
            <a:r>
              <a:rPr lang="es-MX" dirty="0" smtClean="0"/>
              <a:t>Hay que construir un mapa, un diagrama, un esquema.</a:t>
            </a:r>
          </a:p>
          <a:p>
            <a:endParaRPr lang="es-MX"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Tesis una idea principal</a:t>
            </a:r>
            <a:endParaRPr lang="es-MX" dirty="0"/>
          </a:p>
        </p:txBody>
      </p:sp>
      <p:sp>
        <p:nvSpPr>
          <p:cNvPr id="3" name="2 Marcador de contenido"/>
          <p:cNvSpPr>
            <a:spLocks noGrp="1"/>
          </p:cNvSpPr>
          <p:nvPr>
            <p:ph idx="1"/>
          </p:nvPr>
        </p:nvSpPr>
        <p:spPr/>
        <p:txBody>
          <a:bodyPr>
            <a:normAutofit/>
          </a:bodyPr>
          <a:lstStyle/>
          <a:p>
            <a:r>
              <a:rPr lang="es-MX" dirty="0" smtClean="0"/>
              <a:t>Leyendo un artículo bien hecho nos damos cuenta que tiene un tema. Quien escribe hace diversas consideraciones todas relacionadas entre sí por medio de una sola idea principal que es el centro o la tesis del autor. </a:t>
            </a:r>
          </a:p>
          <a:p>
            <a:endParaRPr lang="es-MX" dirty="0" smtClean="0"/>
          </a:p>
          <a:p>
            <a:r>
              <a:rPr lang="es-MX" dirty="0" smtClean="0"/>
              <a:t>Y un matiz que es una, excepción,  un ejemplo</a:t>
            </a:r>
          </a:p>
          <a:p>
            <a:endParaRPr lang="es-MX"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Para empezar un artículo: </a:t>
            </a:r>
            <a:br>
              <a:rPr lang="es-MX" dirty="0" smtClean="0"/>
            </a:br>
            <a:endParaRPr lang="es-MX" dirty="0"/>
          </a:p>
        </p:txBody>
      </p:sp>
      <p:sp>
        <p:nvSpPr>
          <p:cNvPr id="3" name="2 Marcador de contenido"/>
          <p:cNvSpPr>
            <a:spLocks noGrp="1"/>
          </p:cNvSpPr>
          <p:nvPr>
            <p:ph idx="1"/>
          </p:nvPr>
        </p:nvSpPr>
        <p:spPr/>
        <p:txBody>
          <a:bodyPr>
            <a:normAutofit/>
          </a:bodyPr>
          <a:lstStyle/>
          <a:p>
            <a:r>
              <a:rPr lang="es-MX" dirty="0" smtClean="0"/>
              <a:t>Primero tenemos que determinar, con la mayor precisión, la idea que queremos defender, nuestra tesis, y sobre ella, construir el resto del artículo.</a:t>
            </a:r>
          </a:p>
          <a:p>
            <a:r>
              <a:rPr lang="es-MX" dirty="0" smtClean="0"/>
              <a:t>Si no tengo clara y distinta la idea , o ni no es lo suficientemente concreta, debo de nuevo revisar el material de trabajo y determinar el punto que me interesa. </a:t>
            </a:r>
          </a:p>
          <a:p>
            <a:endParaRPr lang="es-MX"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TotalTime>
  <Words>1052</Words>
  <Application>Microsoft Office PowerPoint</Application>
  <PresentationFormat>Presentación en pantalla (4:3)</PresentationFormat>
  <Paragraphs>130</Paragraphs>
  <Slides>20</Slides>
  <Notes>20</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Tema de Office</vt:lpstr>
      <vt:lpstr>Cómo se desarrolla una redacción</vt:lpstr>
      <vt:lpstr>Primera fase: pre escritura</vt:lpstr>
      <vt:lpstr>Primera fase: Pre escritura</vt:lpstr>
      <vt:lpstr>Segunda fase: Planificar la redacción </vt:lpstr>
      <vt:lpstr>tiempo</vt:lpstr>
      <vt:lpstr>Para lograr un buen escrito hay que considerar: </vt:lpstr>
      <vt:lpstr>Antes de redactar hay que organizar la información </vt:lpstr>
      <vt:lpstr>Tesis una idea principal</vt:lpstr>
      <vt:lpstr>Para empezar un artículo:  </vt:lpstr>
      <vt:lpstr>Enunciar una tesis </vt:lpstr>
      <vt:lpstr>ESQUEMA </vt:lpstr>
      <vt:lpstr>El párrafo </vt:lpstr>
      <vt:lpstr>El párrafo</vt:lpstr>
      <vt:lpstr>Estructura  de los párrafos  </vt:lpstr>
      <vt:lpstr>El modelo de Toulmin</vt:lpstr>
      <vt:lpstr>Cómo se desarrolla una redacción? </vt:lpstr>
      <vt:lpstr>Conclusión</vt:lpstr>
      <vt:lpstr>Revisión  </vt:lpstr>
      <vt:lpstr>La revisión de la forma </vt:lpstr>
      <vt:lpstr>Redacción final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Cómo se desarrolla una redacción</dc:title>
  <dc:creator>Lizbeth</dc:creator>
  <cp:lastModifiedBy>profesor 5</cp:lastModifiedBy>
  <cp:revision>8</cp:revision>
  <dcterms:created xsi:type="dcterms:W3CDTF">2011-01-29T19:19:48Z</dcterms:created>
  <dcterms:modified xsi:type="dcterms:W3CDTF">2011-02-15T19:43:21Z</dcterms:modified>
</cp:coreProperties>
</file>