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0"/>
  </p:notesMasterIdLst>
  <p:handoutMasterIdLst>
    <p:handoutMasterId r:id="rId21"/>
  </p:handoutMasterIdLst>
  <p:sldIdLst>
    <p:sldId id="424" r:id="rId2"/>
    <p:sldId id="425" r:id="rId3"/>
    <p:sldId id="426" r:id="rId4"/>
    <p:sldId id="427" r:id="rId5"/>
    <p:sldId id="428" r:id="rId6"/>
    <p:sldId id="429" r:id="rId7"/>
    <p:sldId id="430" r:id="rId8"/>
    <p:sldId id="431" r:id="rId9"/>
    <p:sldId id="432" r:id="rId10"/>
    <p:sldId id="433" r:id="rId11"/>
    <p:sldId id="434" r:id="rId12"/>
    <p:sldId id="435" r:id="rId13"/>
    <p:sldId id="436" r:id="rId14"/>
    <p:sldId id="437" r:id="rId15"/>
    <p:sldId id="438" r:id="rId16"/>
    <p:sldId id="439" r:id="rId17"/>
    <p:sldId id="440" r:id="rId18"/>
    <p:sldId id="441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69" autoAdjust="0"/>
    <p:restoredTop sz="94683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5D79F139-E33E-45B9-AC9D-3D46DEF98FF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2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2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2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2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A988D8-7026-45E3-88C8-7F768A854E3F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261B1-D4F9-44A9-AA64-922842DECAED}" type="slidenum">
              <a:rPr lang="en-US"/>
              <a:pPr/>
              <a:t>3</a:t>
            </a:fld>
            <a:endParaRPr lang="en-US"/>
          </a:p>
        </p:txBody>
      </p:sp>
      <p:sp>
        <p:nvSpPr>
          <p:cNvPr id="360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7330A2-9F6C-4959-803F-84FE4645F7A4}" type="slidenum">
              <a:rPr lang="en-US"/>
              <a:pPr/>
              <a:t>12</a:t>
            </a:fld>
            <a:endParaRPr lang="en-US"/>
          </a:p>
        </p:txBody>
      </p:sp>
      <p:sp>
        <p:nvSpPr>
          <p:cNvPr id="378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1AA739-D513-4B72-B5BF-9CF6A16A7F16}" type="slidenum">
              <a:rPr lang="en-US"/>
              <a:pPr/>
              <a:t>15</a:t>
            </a:fld>
            <a:endParaRPr lang="en-US"/>
          </a:p>
        </p:txBody>
      </p:sp>
      <p:sp>
        <p:nvSpPr>
          <p:cNvPr id="382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63598-E9D4-4501-B61F-A9998073F566}" type="slidenum">
              <a:rPr lang="en-US"/>
              <a:pPr/>
              <a:t>16</a:t>
            </a:fld>
            <a:endParaRPr lang="en-US"/>
          </a:p>
        </p:txBody>
      </p:sp>
      <p:sp>
        <p:nvSpPr>
          <p:cNvPr id="385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6AD47-F3E0-4E3D-B2AD-5FDD381841D7}" type="slidenum">
              <a:rPr lang="en-US"/>
              <a:pPr/>
              <a:t>17</a:t>
            </a:fld>
            <a:endParaRPr lang="en-US"/>
          </a:p>
        </p:txBody>
      </p:sp>
      <p:sp>
        <p:nvSpPr>
          <p:cNvPr id="387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2A5AB-F24E-414E-8187-7413894DC741}" type="slidenum">
              <a:rPr lang="en-US"/>
              <a:pPr/>
              <a:t>18</a:t>
            </a:fld>
            <a:endParaRPr lang="en-US"/>
          </a:p>
        </p:txBody>
      </p:sp>
      <p:sp>
        <p:nvSpPr>
          <p:cNvPr id="389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C35F38-0957-42A7-9619-06B18EC9463D}" type="slidenum">
              <a:rPr lang="en-US"/>
              <a:pPr/>
              <a:t>4</a:t>
            </a:fld>
            <a:endParaRPr lang="en-US"/>
          </a:p>
        </p:txBody>
      </p:sp>
      <p:sp>
        <p:nvSpPr>
          <p:cNvPr id="362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006AF-29DC-4159-8049-9E4D92D92640}" type="slidenum">
              <a:rPr lang="en-US"/>
              <a:pPr/>
              <a:t>5</a:t>
            </a:fld>
            <a:endParaRPr lang="en-US"/>
          </a:p>
        </p:txBody>
      </p:sp>
      <p:sp>
        <p:nvSpPr>
          <p:cNvPr id="364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F8D93-C92F-4226-BC91-47B216273841}" type="slidenum">
              <a:rPr lang="en-US"/>
              <a:pPr/>
              <a:t>6</a:t>
            </a:fld>
            <a:endParaRPr lang="en-US"/>
          </a:p>
        </p:txBody>
      </p:sp>
      <p:sp>
        <p:nvSpPr>
          <p:cNvPr id="366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7A9E78-4516-4F2D-B6CC-11F8CDC061F7}" type="slidenum">
              <a:rPr lang="en-US"/>
              <a:pPr/>
              <a:t>7</a:t>
            </a:fld>
            <a:endParaRPr lang="en-US"/>
          </a:p>
        </p:txBody>
      </p:sp>
      <p:sp>
        <p:nvSpPr>
          <p:cNvPr id="368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3AAB2-13C4-4967-AF93-7CED72EB1D71}" type="slidenum">
              <a:rPr lang="en-US"/>
              <a:pPr/>
              <a:t>8</a:t>
            </a:fld>
            <a:endParaRPr lang="en-US"/>
          </a:p>
        </p:txBody>
      </p:sp>
      <p:sp>
        <p:nvSpPr>
          <p:cNvPr id="370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727AE3-8648-4CAE-9D7B-14A8CC146935}" type="slidenum">
              <a:rPr lang="en-US"/>
              <a:pPr/>
              <a:t>9</a:t>
            </a:fld>
            <a:endParaRPr lang="en-US"/>
          </a:p>
        </p:txBody>
      </p:sp>
      <p:sp>
        <p:nvSpPr>
          <p:cNvPr id="372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B6E5D9-071B-4BA6-BE30-0EE79CDDDFC5}" type="slidenum">
              <a:rPr lang="en-US"/>
              <a:pPr/>
              <a:t>10</a:t>
            </a:fld>
            <a:endParaRPr lang="en-US"/>
          </a:p>
        </p:txBody>
      </p:sp>
      <p:sp>
        <p:nvSpPr>
          <p:cNvPr id="374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81BB8-5F06-4CE8-9484-D3E1E842A65B}" type="slidenum">
              <a:rPr lang="en-US"/>
              <a:pPr/>
              <a:t>11</a:t>
            </a:fld>
            <a:endParaRPr lang="en-US"/>
          </a:p>
        </p:txBody>
      </p:sp>
      <p:sp>
        <p:nvSpPr>
          <p:cNvPr id="376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63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19763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grpSp>
          <p:nvGrpSpPr>
            <p:cNvPr id="19763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9763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3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3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19764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19764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764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19764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764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764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764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9764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64CC9B7-D613-44C9-B97A-6FE87BEF913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0F6D9-3BAC-494B-8501-4DEAB1FD8A2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E2E6D-F982-47E9-9865-A996BC2AE7B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F6A595-9885-48CA-8407-7DA5761D4AA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A0812-D6EE-4255-AC75-74996C88268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E4C20-AE62-4B15-94DF-3CA1C4EA012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EAA0A-7524-476A-9404-8551562A20A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0BD82-E717-427E-8FB7-25F969C2B5C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881D7-F8E3-4789-B80C-15080E8AF73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1FA2B-CF08-475F-847C-5BF77D95558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2DED6-6D8B-4310-A7A1-72A6894B366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BF173-4410-4301-9A04-53A27433800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61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966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s-ES"/>
            </a:p>
          </p:txBody>
        </p:sp>
        <p:grpSp>
          <p:nvGrpSpPr>
            <p:cNvPr id="19661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9661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s-ES"/>
              </a:p>
            </p:txBody>
          </p:sp>
          <p:sp>
            <p:nvSpPr>
              <p:cNvPr id="19661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19661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661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661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661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66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D11C461A-19C4-478A-B9C7-3D26DDAD7B7B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78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jpeg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4400" dirty="0" smtClean="0"/>
              <a:t>Intervalos de confianza</a:t>
            </a:r>
            <a:endParaRPr lang="es-MX" sz="4400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sz="2400" dirty="0" smtClean="0"/>
              <a:t>¿Cómo se puede estimar un intervalo de confianza para estimar la proporción de la población?</a:t>
            </a:r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¿Cómo se pueden utilizar niveles de confianza distintos a 95%? </a:t>
            </a:r>
            <a:endParaRPr lang="es-MX" sz="3000" dirty="0"/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b="1" i="1" dirty="0" smtClean="0"/>
              <a:t>“95% de nivel de confianza“ </a:t>
            </a:r>
            <a:r>
              <a:rPr lang="es-MX" b="1" dirty="0" smtClean="0"/>
              <a:t>quiere decir que hay una oportunidad de 95% de que un valor de la proporción de la muestra ocurra de tal forma que el intervalo de confianza                  contenga el valor desconocido de la proporción de la población, </a:t>
            </a:r>
            <a:r>
              <a:rPr lang="es-MX" b="1" i="1" dirty="0" smtClean="0"/>
              <a:t>p</a:t>
            </a:r>
            <a:endParaRPr lang="es-MX" b="1" dirty="0" smtClean="0"/>
          </a:p>
          <a:p>
            <a:r>
              <a:rPr lang="es-MX" b="1" i="1" dirty="0" smtClean="0">
                <a:solidFill>
                  <a:schemeClr val="tx2"/>
                </a:solidFill>
              </a:rPr>
              <a:t>Con probabilidad de 0.05</a:t>
            </a:r>
            <a:r>
              <a:rPr lang="es-MX" b="1" dirty="0" smtClean="0"/>
              <a:t>, el método produce un intervalo de confianza que pierde a </a:t>
            </a:r>
            <a:r>
              <a:rPr lang="es-MX" b="1" i="1" dirty="0" smtClean="0"/>
              <a:t>p</a:t>
            </a:r>
            <a:endParaRPr lang="es-MX" b="1" i="1" dirty="0"/>
          </a:p>
        </p:txBody>
      </p:sp>
      <p:graphicFrame>
        <p:nvGraphicFramePr>
          <p:cNvPr id="373764" name="Object 4"/>
          <p:cNvGraphicFramePr>
            <a:graphicFrameLocks noChangeAspect="1"/>
          </p:cNvGraphicFramePr>
          <p:nvPr/>
        </p:nvGraphicFramePr>
        <p:xfrm>
          <a:off x="3060700" y="3403600"/>
          <a:ext cx="1649413" cy="409575"/>
        </p:xfrm>
        <a:graphic>
          <a:graphicData uri="http://schemas.openxmlformats.org/presentationml/2006/ole">
            <p:oleObj spid="_x0000_s373764" name="Ecuación" r:id="rId4" imgW="7743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¿Cómo se pueden utilizar niveles de confianza distintos a 95%? 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371600"/>
            <a:ext cx="7772400" cy="4530725"/>
          </a:xfrm>
        </p:spPr>
        <p:txBody>
          <a:bodyPr/>
          <a:lstStyle/>
          <a:p>
            <a:r>
              <a:rPr lang="es-MX" sz="2400" dirty="0" smtClean="0"/>
              <a:t>En la practica, el nivel de confianza de 0.95 es la elección más común</a:t>
            </a:r>
          </a:p>
          <a:p>
            <a:r>
              <a:rPr lang="es-MX" sz="2400" dirty="0" smtClean="0"/>
              <a:t>Pero, algunas aplicaciones requieren mayores (o menores) niveles de confianza</a:t>
            </a:r>
          </a:p>
          <a:p>
            <a:r>
              <a:rPr lang="es-MX" sz="2400" dirty="0" smtClean="0"/>
              <a:t>Para incrementar la oportunidad de una inferencia correcta, se utiliza un nivel de confianza mayor, como de 0.99</a:t>
            </a:r>
            <a:endParaRPr lang="es-MX" sz="2400" dirty="0"/>
          </a:p>
        </p:txBody>
      </p:sp>
      <p:pic>
        <p:nvPicPr>
          <p:cNvPr id="375812" name="Picture 4" descr="fig7"/>
          <p:cNvPicPr>
            <a:picLocks noChangeAspect="1" noChangeArrowheads="1"/>
          </p:cNvPicPr>
          <p:nvPr/>
        </p:nvPicPr>
        <p:blipFill>
          <a:blip r:embed="rId3"/>
          <a:srcRect r="34525" b="27811"/>
          <a:stretch>
            <a:fillRect/>
          </a:stretch>
        </p:blipFill>
        <p:spPr bwMode="auto">
          <a:xfrm>
            <a:off x="2819400" y="4232275"/>
            <a:ext cx="5562600" cy="2625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¿Cómo se pueden utilizar niveles de confianza distintos a 95%? 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Al utilizar intervalos de confianza, hay un compromiso entre tener el margen de error deseado y el intervalo de confianza deseado para una inferencia correcta</a:t>
            </a:r>
          </a:p>
          <a:p>
            <a:pPr lvl="1"/>
            <a:r>
              <a:rPr lang="es-MX" sz="2800" dirty="0" smtClean="0"/>
              <a:t>Cuando el nivel de confianza deseado se incrementa, el margen de error se hace más grande. </a:t>
            </a:r>
            <a:endParaRPr lang="es-MX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Ejercicio 1</a:t>
            </a:r>
            <a:endParaRPr lang="es-MX" sz="3000" dirty="0"/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En una encuesta se preguntó “Sí la esposa en una familia quiere hijos, pero el esposo decide que el no quiere hijos, ¿es correcto para el esposo rechazar tener hijos?</a:t>
            </a:r>
          </a:p>
          <a:p>
            <a:r>
              <a:rPr lang="es-MX" dirty="0" smtClean="0"/>
              <a:t>De 598 encuestados, 366 dijeron sí</a:t>
            </a:r>
          </a:p>
          <a:p>
            <a:r>
              <a:rPr lang="es-MX" dirty="0" smtClean="0"/>
              <a:t>Calcular un intervalo de confianza de 99% </a:t>
            </a:r>
            <a:br>
              <a:rPr lang="es-MX" dirty="0" smtClean="0"/>
            </a:br>
            <a:endParaRPr lang="es-MX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/>
              <a:t>Ejercicio 2</a:t>
            </a:r>
            <a:endParaRPr lang="es-MX" sz="3000" dirty="0"/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De 1400 votantes, 660 votaron por el PAN</a:t>
            </a:r>
          </a:p>
          <a:p>
            <a:r>
              <a:rPr lang="es-MX" dirty="0" smtClean="0"/>
              <a:t>Calcular un intervalo de confianza de 95% y de 99%</a:t>
            </a:r>
            <a:endParaRPr lang="es-MX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¿Cuál es la probabilidad de error para el método del intervalo de confianza?</a:t>
            </a:r>
            <a:r>
              <a:rPr lang="en-US" sz="3000" dirty="0">
                <a:solidFill>
                  <a:schemeClr val="tx1"/>
                </a:solidFill>
              </a:rPr>
              <a:t/>
            </a:r>
            <a:br>
              <a:rPr lang="en-US" sz="3000" dirty="0">
                <a:solidFill>
                  <a:schemeClr val="tx1"/>
                </a:solidFill>
              </a:rPr>
            </a:b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24000"/>
            <a:ext cx="7772400" cy="4038600"/>
          </a:xfrm>
        </p:spPr>
        <p:txBody>
          <a:bodyPr/>
          <a:lstStyle/>
          <a:p>
            <a:r>
              <a:rPr lang="es-MX" sz="2500" b="1" dirty="0" smtClean="0"/>
              <a:t>La fórmula general para el intervalo de confianza para una proporción de la población es:</a:t>
            </a:r>
          </a:p>
          <a:p>
            <a:endParaRPr lang="es-MX" sz="900" b="1" dirty="0" smtClean="0"/>
          </a:p>
          <a:p>
            <a:pPr>
              <a:buFont typeface="Wingdings" pitchFamily="2" charset="2"/>
              <a:buNone/>
            </a:pPr>
            <a:r>
              <a:rPr lang="es-MX" sz="2400" b="1" dirty="0" smtClean="0"/>
              <a:t>     </a:t>
            </a:r>
            <a:r>
              <a:rPr lang="es-MX" sz="2500" b="1" dirty="0" smtClean="0"/>
              <a:t>Proporción de la muestra± (valor-z)(error </a:t>
            </a:r>
            <a:r>
              <a:rPr lang="es-MX" sz="2500" b="1" dirty="0" err="1" smtClean="0"/>
              <a:t>est</a:t>
            </a:r>
            <a:r>
              <a:rPr lang="es-MX" sz="2500" b="1" dirty="0" smtClean="0"/>
              <a:t>.)</a:t>
            </a:r>
          </a:p>
          <a:p>
            <a:pPr>
              <a:buFont typeface="Wingdings" pitchFamily="2" charset="2"/>
              <a:buNone/>
            </a:pPr>
            <a:endParaRPr lang="es-MX" sz="900" b="1" dirty="0" smtClean="0"/>
          </a:p>
          <a:p>
            <a:pPr>
              <a:buFont typeface="Wingdings" pitchFamily="2" charset="2"/>
              <a:buNone/>
            </a:pPr>
            <a:r>
              <a:rPr lang="es-MX" sz="2500" b="1" dirty="0" smtClean="0"/>
              <a:t>	    lo cual en símbolos es</a:t>
            </a:r>
          </a:p>
          <a:p>
            <a:pPr>
              <a:buFont typeface="Wingdings" pitchFamily="2" charset="2"/>
              <a:buNone/>
            </a:pPr>
            <a:endParaRPr lang="es-MX" sz="2500" b="1" dirty="0" smtClean="0"/>
          </a:p>
          <a:p>
            <a:pPr>
              <a:buFont typeface="Wingdings" pitchFamily="2" charset="2"/>
              <a:buNone/>
            </a:pPr>
            <a:r>
              <a:rPr lang="es-MX" sz="2400" dirty="0" smtClean="0"/>
              <a:t>               </a:t>
            </a:r>
            <a:endParaRPr lang="es-MX" sz="2400" dirty="0"/>
          </a:p>
        </p:txBody>
      </p:sp>
      <p:graphicFrame>
        <p:nvGraphicFramePr>
          <p:cNvPr id="38195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105400" y="3276600"/>
          <a:ext cx="2811463" cy="977900"/>
        </p:xfrm>
        <a:graphic>
          <a:graphicData uri="http://schemas.openxmlformats.org/presentationml/2006/ole">
            <p:oleObj spid="_x0000_s381956" name="Ecuación" r:id="rId4" imgW="583920" imgH="203040" progId="Equation.3">
              <p:embed/>
            </p:oleObj>
          </a:graphicData>
        </a:graphic>
      </p:graphicFrame>
      <p:pic>
        <p:nvPicPr>
          <p:cNvPr id="381957" name="Picture 5" descr="tab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" y="4230688"/>
            <a:ext cx="8610600" cy="2627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Resumen: Intervalo de Confianza para una Proporción de la Población, </a:t>
            </a:r>
            <a:r>
              <a:rPr lang="es-MX" sz="3000" i="1" dirty="0" smtClean="0">
                <a:solidFill>
                  <a:schemeClr val="tx1"/>
                </a:solidFill>
              </a:rPr>
              <a:t>p</a:t>
            </a:r>
            <a:endParaRPr lang="es-MX" sz="3000" i="1" dirty="0">
              <a:solidFill>
                <a:schemeClr val="tx1"/>
              </a:solidFill>
            </a:endParaRP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828800"/>
            <a:ext cx="8001000" cy="4419600"/>
          </a:xfrm>
        </p:spPr>
        <p:txBody>
          <a:bodyPr/>
          <a:lstStyle/>
          <a:p>
            <a:r>
              <a:rPr lang="es-MX" sz="2400" b="1" dirty="0" smtClean="0"/>
              <a:t>Un intervalo de confianza para una proporción de la población p es: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endParaRPr lang="es-MX" sz="2400" dirty="0" smtClean="0"/>
          </a:p>
          <a:p>
            <a:r>
              <a:rPr lang="es-MX" sz="2400" dirty="0" smtClean="0"/>
              <a:t>Lo que se asume</a:t>
            </a:r>
          </a:p>
          <a:p>
            <a:pPr lvl="1"/>
            <a:r>
              <a:rPr lang="es-MX" sz="2200" dirty="0" smtClean="0"/>
              <a:t>Datos aleatorios</a:t>
            </a:r>
          </a:p>
          <a:p>
            <a:pPr lvl="1"/>
            <a:r>
              <a:rPr lang="es-MX" sz="2200" dirty="0" smtClean="0"/>
              <a:t>Un tamaño de muestra suficientemente grande </a:t>
            </a:r>
            <a:r>
              <a:rPr lang="es-MX" sz="2200" i="1" dirty="0" smtClean="0"/>
              <a:t>n</a:t>
            </a:r>
            <a:r>
              <a:rPr lang="es-MX" sz="2200" dirty="0" smtClean="0"/>
              <a:t> tal que el número de éxitos, </a:t>
            </a:r>
            <a:r>
              <a:rPr lang="es-MX" sz="2200" i="1" dirty="0" smtClean="0"/>
              <a:t>    </a:t>
            </a:r>
            <a:r>
              <a:rPr lang="es-MX" sz="2200" dirty="0" smtClean="0"/>
              <a:t>, y el número de fracasos,            , sean ambos al menos de 15</a:t>
            </a:r>
            <a:endParaRPr lang="es-MX" sz="2200" dirty="0"/>
          </a:p>
        </p:txBody>
      </p:sp>
      <p:graphicFrame>
        <p:nvGraphicFramePr>
          <p:cNvPr id="38400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057400" y="2514600"/>
          <a:ext cx="4308475" cy="1281113"/>
        </p:xfrm>
        <a:graphic>
          <a:graphicData uri="http://schemas.openxmlformats.org/presentationml/2006/ole">
            <p:oleObj spid="_x0000_s384004" name="Equation" r:id="rId4" imgW="1765080" imgH="660240" progId="Equation.3">
              <p:embed/>
            </p:oleObj>
          </a:graphicData>
        </a:graphic>
      </p:graphicFrame>
      <p:graphicFrame>
        <p:nvGraphicFramePr>
          <p:cNvPr id="384005" name="Object 5"/>
          <p:cNvGraphicFramePr>
            <a:graphicFrameLocks noChangeAspect="1"/>
          </p:cNvGraphicFramePr>
          <p:nvPr/>
        </p:nvGraphicFramePr>
        <p:xfrm>
          <a:off x="7696200" y="5105400"/>
          <a:ext cx="1085850" cy="436562"/>
        </p:xfrm>
        <a:graphic>
          <a:graphicData uri="http://schemas.openxmlformats.org/presentationml/2006/ole">
            <p:oleObj spid="_x0000_s384005" name="Ecuación" r:id="rId5" imgW="507960" imgH="203040" progId="Equation.3">
              <p:embed/>
            </p:oleObj>
          </a:graphicData>
        </a:graphic>
      </p:graphicFrame>
      <p:graphicFrame>
        <p:nvGraphicFramePr>
          <p:cNvPr id="384006" name="Object 6"/>
          <p:cNvGraphicFramePr>
            <a:graphicFrameLocks noChangeAspect="1"/>
          </p:cNvGraphicFramePr>
          <p:nvPr/>
        </p:nvGraphicFramePr>
        <p:xfrm>
          <a:off x="4114800" y="5181600"/>
          <a:ext cx="433387" cy="407988"/>
        </p:xfrm>
        <a:graphic>
          <a:graphicData uri="http://schemas.openxmlformats.org/presentationml/2006/ole">
            <p:oleObj spid="_x0000_s384006" name="Ecuación" r:id="rId6" imgW="203040" imgH="19044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Efectos del nivel de confianza y del tamaño de la muestra en el margen de error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1513"/>
            <a:ext cx="7772400" cy="4189412"/>
          </a:xfrm>
        </p:spPr>
        <p:txBody>
          <a:bodyPr/>
          <a:lstStyle/>
          <a:p>
            <a:r>
              <a:rPr lang="es-MX" dirty="0" smtClean="0"/>
              <a:t>El </a:t>
            </a:r>
            <a:r>
              <a:rPr lang="es-MX" i="1" dirty="0" smtClean="0">
                <a:solidFill>
                  <a:schemeClr val="tx2"/>
                </a:solidFill>
              </a:rPr>
              <a:t>margen of error</a:t>
            </a:r>
            <a:r>
              <a:rPr lang="es-MX" dirty="0" smtClean="0"/>
              <a:t> para un intervalo de confianza:</a:t>
            </a:r>
          </a:p>
          <a:p>
            <a:pPr lvl="1"/>
            <a:r>
              <a:rPr lang="es-MX" sz="3200" dirty="0" smtClean="0"/>
              <a:t>Aumenta cuando el nivel de confianza aumenta</a:t>
            </a:r>
          </a:p>
          <a:p>
            <a:pPr lvl="1"/>
            <a:r>
              <a:rPr lang="es-MX" sz="3200" dirty="0" smtClean="0"/>
              <a:t>Disminuye cuando el tamaño de muestra aumenta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Interpretación del nivel de confianza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71650"/>
            <a:ext cx="7772400" cy="4359275"/>
          </a:xfrm>
        </p:spPr>
        <p:txBody>
          <a:bodyPr/>
          <a:lstStyle/>
          <a:p>
            <a:r>
              <a:rPr lang="es-MX" dirty="0" smtClean="0"/>
              <a:t>Si se utiliza un método con un intervalo de confianza de 95% para estimar muchas proporciones de la población, entonces </a:t>
            </a:r>
            <a:r>
              <a:rPr lang="es-MX" i="1" dirty="0" smtClean="0"/>
              <a:t>en el largo plazo alrededor de 95% de estos intervalos darían resultados correctos, conteniendo la proporción de la población</a:t>
            </a:r>
            <a:endParaRPr lang="es-MX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aprendizaje</a:t>
            </a:r>
            <a:endParaRPr lang="es-MX" dirty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s-MX" sz="2400" dirty="0" smtClean="0"/>
              <a:t>Encontrar el intervalo de confianza de 95% para una proporción de la población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sz="2100" dirty="0" smtClean="0"/>
              <a:t>¿Cómo se pueden usar intervalos de confianza diferentes a 95%?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sz="2400" dirty="0" smtClean="0"/>
              <a:t>¿Cuál es la probabilidad de error para el método del intervalo de confianza?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sz="2400" dirty="0" smtClean="0"/>
              <a:t>Resumen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sz="2400" dirty="0" smtClean="0"/>
              <a:t>Efecto del tamaño de la muestra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s-MX" sz="2400" dirty="0" smtClean="0"/>
              <a:t>Interpretación del nivel de confianza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Encontrar el intervalo de confianza de 95% para una proporción de la población</a:t>
            </a:r>
            <a:br>
              <a:rPr lang="es-MX" sz="3000" dirty="0" smtClean="0">
                <a:solidFill>
                  <a:schemeClr val="tx1"/>
                </a:solidFill>
              </a:rPr>
            </a:b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7696200" cy="4038600"/>
          </a:xfrm>
        </p:spPr>
        <p:txBody>
          <a:bodyPr/>
          <a:lstStyle/>
          <a:p>
            <a:r>
              <a:rPr lang="es-MX" sz="3200" dirty="0" smtClean="0"/>
              <a:t>Simbolizamos a la proporción de la población con </a:t>
            </a:r>
            <a:r>
              <a:rPr lang="es-MX" sz="3200" i="1" dirty="0" smtClean="0">
                <a:solidFill>
                  <a:schemeClr val="tx2"/>
                </a:solidFill>
              </a:rPr>
              <a:t>p</a:t>
            </a:r>
            <a:endParaRPr lang="es-MX" sz="3200" dirty="0" smtClean="0"/>
          </a:p>
          <a:p>
            <a:r>
              <a:rPr lang="es-MX" sz="3200" dirty="0" smtClean="0"/>
              <a:t>El estimador de punto de la proporción de la población es la </a:t>
            </a:r>
            <a:r>
              <a:rPr lang="es-MX" sz="3200" i="1" dirty="0" smtClean="0"/>
              <a:t>proporción de la muestra</a:t>
            </a:r>
            <a:endParaRPr lang="es-MX" sz="3200" dirty="0" smtClean="0"/>
          </a:p>
          <a:p>
            <a:r>
              <a:rPr lang="es-MX" sz="3200" dirty="0" smtClean="0"/>
              <a:t>Simbolizamos a la proporción de la muestra con</a:t>
            </a:r>
            <a:endParaRPr lang="es-MX" sz="3200" dirty="0"/>
          </a:p>
        </p:txBody>
      </p:sp>
      <p:graphicFrame>
        <p:nvGraphicFramePr>
          <p:cNvPr id="35942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429000" y="4876800"/>
          <a:ext cx="533400" cy="582613"/>
        </p:xfrm>
        <a:graphic>
          <a:graphicData uri="http://schemas.openxmlformats.org/presentationml/2006/ole">
            <p:oleObj spid="_x0000_s359428" name="Equation" r:id="rId4" imgW="1522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Encontrar el intervalo de confianza IC de 95% para una proporción de la población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05000"/>
            <a:ext cx="8077200" cy="4038600"/>
          </a:xfrm>
        </p:spPr>
        <p:txBody>
          <a:bodyPr/>
          <a:lstStyle/>
          <a:p>
            <a:r>
              <a:rPr lang="es-MX" sz="2500" dirty="0" smtClean="0"/>
              <a:t>Un intervalo de confianza de 95% utiliza un margen de error = 1.96(errores estándar)</a:t>
            </a:r>
          </a:p>
          <a:p>
            <a:r>
              <a:rPr lang="es-MX" sz="2500" dirty="0" smtClean="0"/>
              <a:t>IC = [estimador de punto± margen de error] =</a:t>
            </a:r>
          </a:p>
          <a:p>
            <a:endParaRPr lang="es-MX" sz="2500" dirty="0" smtClean="0"/>
          </a:p>
          <a:p>
            <a:endParaRPr lang="es-MX" sz="2500" dirty="0" smtClean="0"/>
          </a:p>
          <a:p>
            <a:pPr lvl="1">
              <a:buFont typeface="Wingdings" pitchFamily="2" charset="2"/>
              <a:buNone/>
            </a:pPr>
            <a:endParaRPr lang="es-MX" sz="2300" dirty="0" smtClean="0"/>
          </a:p>
          <a:p>
            <a:pPr lvl="1">
              <a:buFont typeface="Wingdings" pitchFamily="2" charset="2"/>
              <a:buNone/>
            </a:pPr>
            <a:r>
              <a:rPr lang="es-MX" sz="2300" dirty="0" smtClean="0"/>
              <a:t>Para un 95% de intervalo de confianza</a:t>
            </a:r>
            <a:endParaRPr lang="es-MX" sz="2300" dirty="0"/>
          </a:p>
        </p:txBody>
      </p:sp>
      <p:graphicFrame>
        <p:nvGraphicFramePr>
          <p:cNvPr id="361476" name="Object 4"/>
          <p:cNvGraphicFramePr>
            <a:graphicFrameLocks noChangeAspect="1"/>
          </p:cNvGraphicFramePr>
          <p:nvPr/>
        </p:nvGraphicFramePr>
        <p:xfrm>
          <a:off x="2643188" y="3589338"/>
          <a:ext cx="5002212" cy="644525"/>
        </p:xfrm>
        <a:graphic>
          <a:graphicData uri="http://schemas.openxmlformats.org/presentationml/2006/ole">
            <p:oleObj spid="_x0000_s361476" name="Ecuación" r:id="rId4" imgW="157464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Encontrar el intervalo de confianza de 95% para una proporción de la población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905000"/>
            <a:ext cx="7772400" cy="4038600"/>
          </a:xfrm>
        </p:spPr>
        <p:txBody>
          <a:bodyPr/>
          <a:lstStyle/>
          <a:p>
            <a:r>
              <a:rPr lang="es-MX" sz="2100" dirty="0" smtClean="0"/>
              <a:t>El error estándar exacto de una proporción de la muestra es igual a:</a:t>
            </a:r>
          </a:p>
          <a:p>
            <a:endParaRPr lang="es-MX" sz="2100" dirty="0" smtClean="0"/>
          </a:p>
          <a:p>
            <a:endParaRPr lang="es-MX" sz="2100" dirty="0" smtClean="0"/>
          </a:p>
          <a:p>
            <a:endParaRPr lang="es-MX" sz="2100" dirty="0" smtClean="0"/>
          </a:p>
          <a:p>
            <a:r>
              <a:rPr lang="es-MX" sz="2100" dirty="0" smtClean="0"/>
              <a:t>Esta formula depende de la proporción de la población desconocida, </a:t>
            </a:r>
            <a:r>
              <a:rPr lang="es-MX" sz="2100" i="1" dirty="0" smtClean="0">
                <a:solidFill>
                  <a:schemeClr val="tx2"/>
                </a:solidFill>
              </a:rPr>
              <a:t>p</a:t>
            </a:r>
          </a:p>
          <a:p>
            <a:r>
              <a:rPr lang="es-MX" sz="2100" dirty="0" smtClean="0"/>
              <a:t>En la practica, no se conoce </a:t>
            </a:r>
            <a:r>
              <a:rPr lang="es-MX" sz="2100" i="1" dirty="0" smtClean="0">
                <a:solidFill>
                  <a:schemeClr val="tx2"/>
                </a:solidFill>
              </a:rPr>
              <a:t>p</a:t>
            </a:r>
            <a:r>
              <a:rPr lang="es-MX" sz="2100" dirty="0" smtClean="0"/>
              <a:t>, y se requiere estimar el error estándar como</a:t>
            </a:r>
            <a:endParaRPr lang="es-MX" sz="2100" dirty="0"/>
          </a:p>
        </p:txBody>
      </p:sp>
      <p:graphicFrame>
        <p:nvGraphicFramePr>
          <p:cNvPr id="3635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068763" y="2430463"/>
          <a:ext cx="1770062" cy="1063625"/>
        </p:xfrm>
        <a:graphic>
          <a:graphicData uri="http://schemas.openxmlformats.org/presentationml/2006/ole">
            <p:oleObj spid="_x0000_s363524" name="Equation" r:id="rId4" imgW="1066680" imgH="660240" progId="Equation.3">
              <p:embed/>
            </p:oleObj>
          </a:graphicData>
        </a:graphic>
      </p:graphicFrame>
      <p:graphicFrame>
        <p:nvGraphicFramePr>
          <p:cNvPr id="363525" name="Object 5"/>
          <p:cNvGraphicFramePr>
            <a:graphicFrameLocks noChangeAspect="1"/>
          </p:cNvGraphicFramePr>
          <p:nvPr/>
        </p:nvGraphicFramePr>
        <p:xfrm>
          <a:off x="2787606" y="4978400"/>
          <a:ext cx="2975020" cy="1117600"/>
        </p:xfrm>
        <a:graphic>
          <a:graphicData uri="http://schemas.openxmlformats.org/presentationml/2006/ole">
            <p:oleObj spid="_x0000_s363525" name="Ecuación" r:id="rId5" imgW="9651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Encontrar el intervalo de confianza IC de 95% para una proporción de la población</a:t>
            </a:r>
            <a:endParaRPr lang="es-MX" sz="3000" dirty="0"/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286000"/>
            <a:ext cx="7924800" cy="3657600"/>
          </a:xfrm>
        </p:spPr>
        <p:txBody>
          <a:bodyPr/>
          <a:lstStyle/>
          <a:p>
            <a:r>
              <a:rPr lang="es-MX" sz="2400" dirty="0" smtClean="0"/>
              <a:t>Un intervalo de confianza de 95% para una proporción de la población </a:t>
            </a:r>
            <a:r>
              <a:rPr lang="es-MX" sz="2400" i="1" dirty="0" smtClean="0"/>
              <a:t>p</a:t>
            </a:r>
            <a:r>
              <a:rPr lang="es-MX" sz="2400" dirty="0" smtClean="0"/>
              <a:t> es: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3655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47800" y="3276600"/>
          <a:ext cx="6240463" cy="1414463"/>
        </p:xfrm>
        <a:graphic>
          <a:graphicData uri="http://schemas.openxmlformats.org/presentationml/2006/ole">
            <p:oleObj spid="_x0000_s365572" name="Ecuación" r:id="rId4" imgW="1904760" imgH="431640" progId="Equation.3">
              <p:embed/>
            </p:oleObj>
          </a:graphicData>
        </a:graphic>
      </p:graphicFrame>
      <p:sp>
        <p:nvSpPr>
          <p:cNvPr id="365573" name="Rectangle 5"/>
          <p:cNvSpPr>
            <a:spLocks noChangeArrowheads="1"/>
          </p:cNvSpPr>
          <p:nvPr/>
        </p:nvSpPr>
        <p:spPr bwMode="auto">
          <a:xfrm>
            <a:off x="9405938" y="50561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s-ES" sz="20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 1</a:t>
            </a: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1513"/>
            <a:ext cx="7772400" cy="4189412"/>
          </a:xfrm>
        </p:spPr>
        <p:txBody>
          <a:bodyPr/>
          <a:lstStyle/>
          <a:p>
            <a:r>
              <a:rPr lang="es-MX" dirty="0" smtClean="0"/>
              <a:t>En 2000, el sistema de seguridad de gobierno preguntó: “¿Estamos pagando precios muy altos para proteger el ambiente? </a:t>
            </a:r>
          </a:p>
          <a:p>
            <a:pPr lvl="1"/>
            <a:r>
              <a:rPr lang="es-MX" sz="2800" dirty="0" smtClean="0"/>
              <a:t>De n = 1154 personas encuestadas, 518 acordaron que sí.</a:t>
            </a:r>
          </a:p>
          <a:p>
            <a:r>
              <a:rPr lang="es-MX" dirty="0" smtClean="0"/>
              <a:t>Encuentra e interpreta un intervalo de confianza de 95% para la proporción de la población de americanos que aceptaran la afirmación en la encuesta. 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s-MX" sz="3000" dirty="0" smtClean="0">
                <a:solidFill>
                  <a:schemeClr val="tx1"/>
                </a:solidFill>
              </a:rPr>
              <a:t>Ejemplo 1</a:t>
            </a:r>
            <a:endParaRPr lang="en-US" sz="3000" dirty="0">
              <a:solidFill>
                <a:schemeClr val="tx1"/>
              </a:solidFill>
            </a:endParaRPr>
          </a:p>
        </p:txBody>
      </p:sp>
      <p:graphicFrame>
        <p:nvGraphicFramePr>
          <p:cNvPr id="369667" name="Object 3"/>
          <p:cNvGraphicFramePr>
            <a:graphicFrameLocks noChangeAspect="1"/>
          </p:cNvGraphicFramePr>
          <p:nvPr>
            <p:ph idx="1"/>
          </p:nvPr>
        </p:nvGraphicFramePr>
        <p:xfrm>
          <a:off x="609600" y="1676400"/>
          <a:ext cx="4988941" cy="4217988"/>
        </p:xfrm>
        <a:graphic>
          <a:graphicData uri="http://schemas.openxmlformats.org/presentationml/2006/ole">
            <p:oleObj spid="_x0000_s369667" name="Ecuación" r:id="rId4" imgW="1701720" imgH="129528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000" dirty="0" smtClean="0">
                <a:solidFill>
                  <a:schemeClr val="tx1"/>
                </a:solidFill>
              </a:rPr>
              <a:t>Tamaño de muestra necesario para un intervalo de confianza de gran tamaño para una proporción</a:t>
            </a:r>
            <a:br>
              <a:rPr lang="es-MX" sz="3000" dirty="0" smtClean="0">
                <a:solidFill>
                  <a:schemeClr val="tx1"/>
                </a:solidFill>
              </a:rPr>
            </a:br>
            <a:endParaRPr lang="es-MX" sz="3000" dirty="0">
              <a:solidFill>
                <a:schemeClr val="tx1"/>
              </a:solidFill>
            </a:endParaRP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209800"/>
            <a:ext cx="8001000" cy="3733800"/>
          </a:xfrm>
        </p:spPr>
        <p:txBody>
          <a:bodyPr/>
          <a:lstStyle/>
          <a:p>
            <a:r>
              <a:rPr lang="es-MX" sz="2400" b="1" dirty="0" smtClean="0"/>
              <a:t>Para el intervalo de confianza de 95% para que una proporción </a:t>
            </a:r>
            <a:r>
              <a:rPr lang="es-MX" sz="2400" b="1" i="1" dirty="0" smtClean="0"/>
              <a:t>p</a:t>
            </a:r>
            <a:r>
              <a:rPr lang="es-MX" sz="2400" b="1" dirty="0" smtClean="0"/>
              <a:t> sea valida, se debe tener al menos 15 éxitos y 15 fracasos:</a:t>
            </a:r>
            <a:r>
              <a:rPr lang="es-MX" sz="2400" dirty="0" smtClean="0"/>
              <a:t> </a:t>
            </a:r>
          </a:p>
          <a:p>
            <a:endParaRPr lang="en-US" sz="2400" dirty="0"/>
          </a:p>
        </p:txBody>
      </p:sp>
      <p:graphicFrame>
        <p:nvGraphicFramePr>
          <p:cNvPr id="3717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370138" y="3933825"/>
          <a:ext cx="4627562" cy="644525"/>
        </p:xfrm>
        <a:graphic>
          <a:graphicData uri="http://schemas.openxmlformats.org/presentationml/2006/ole">
            <p:oleObj spid="_x0000_s371716" name="Ecuación" r:id="rId4" imgW="14601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3601</TotalTime>
  <Words>841</Words>
  <Application>Microsoft PowerPoint</Application>
  <PresentationFormat>Presentación en pantalla (4:3)</PresentationFormat>
  <Paragraphs>91</Paragraphs>
  <Slides>18</Slides>
  <Notes>14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18</vt:i4>
      </vt:variant>
    </vt:vector>
  </HeadingPairs>
  <TitlesOfParts>
    <vt:vector size="27" baseType="lpstr">
      <vt:lpstr>Times New Roman</vt:lpstr>
      <vt:lpstr>Arial</vt:lpstr>
      <vt:lpstr>Wingdings</vt:lpstr>
      <vt:lpstr>Symbol</vt:lpstr>
      <vt:lpstr>Times</vt:lpstr>
      <vt:lpstr>Layers</vt:lpstr>
      <vt:lpstr>Microsoft Equation</vt:lpstr>
      <vt:lpstr>Microsoft Editor de ecuaciones 3.0</vt:lpstr>
      <vt:lpstr>Microsoft Equation 3.0</vt:lpstr>
      <vt:lpstr>Intervalos de confianza</vt:lpstr>
      <vt:lpstr>Objetivos de aprendizaje</vt:lpstr>
      <vt:lpstr>Encontrar el intervalo de confianza de 95% para una proporción de la población </vt:lpstr>
      <vt:lpstr>Encontrar el intervalo de confianza IC de 95% para una proporción de la población</vt:lpstr>
      <vt:lpstr>Encontrar el intervalo de confianza de 95% para una proporción de la población</vt:lpstr>
      <vt:lpstr>Encontrar el intervalo de confianza IC de 95% para una proporción de la población</vt:lpstr>
      <vt:lpstr>Ejemplo 1</vt:lpstr>
      <vt:lpstr>Ejemplo 1</vt:lpstr>
      <vt:lpstr>Tamaño de muestra necesario para un intervalo de confianza de gran tamaño para una proporción </vt:lpstr>
      <vt:lpstr>¿Cómo se pueden utilizar niveles de confianza distintos a 95%? </vt:lpstr>
      <vt:lpstr>¿Cómo se pueden utilizar niveles de confianza distintos a 95%? </vt:lpstr>
      <vt:lpstr>¿Cómo se pueden utilizar niveles de confianza distintos a 95%? </vt:lpstr>
      <vt:lpstr>Ejercicio 1</vt:lpstr>
      <vt:lpstr>Ejercicio 2</vt:lpstr>
      <vt:lpstr>¿Cuál es la probabilidad de error para el método del intervalo de confianza? </vt:lpstr>
      <vt:lpstr>Resumen: Intervalo de Confianza para una Proporción de la Población, p</vt:lpstr>
      <vt:lpstr>Efectos del nivel de confianza y del tamaño de la muestra en el margen de error</vt:lpstr>
      <vt:lpstr>Interpretación del nivel de confianza</vt:lpstr>
    </vt:vector>
  </TitlesOfParts>
  <Company>State Farm Insurance Companies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6.1</dc:title>
  <dc:creator>Daniel Rowe</dc:creator>
  <cp:lastModifiedBy>RUBEN TELLEZ SANCHEZ</cp:lastModifiedBy>
  <cp:revision>92</cp:revision>
  <dcterms:created xsi:type="dcterms:W3CDTF">2001-10-02T23:07:46Z</dcterms:created>
  <dcterms:modified xsi:type="dcterms:W3CDTF">2012-02-19T02:10:35Z</dcterms:modified>
</cp:coreProperties>
</file>