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325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  <p:sldId id="341" r:id="rId18"/>
    <p:sldId id="342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63C328-943F-40C4-AD27-099DBDC4579D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B0A26D-EF6C-4AF2-8557-1BC970617A78}" type="slidenum">
              <a:rPr lang="en-US"/>
              <a:pPr/>
              <a:t>3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B1E3BE-91CE-4722-A6F3-AA7DDFAABDCB}" type="slidenum">
              <a:rPr lang="en-US"/>
              <a:pPr/>
              <a:t>13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0627D3-B6BB-422D-9F51-FD845146EAAD}" type="slidenum">
              <a:rPr lang="en-US"/>
              <a:pPr/>
              <a:t>14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8953C0-CAD8-448D-9911-879AA54D9E86}" type="slidenum">
              <a:rPr lang="en-US"/>
              <a:pPr/>
              <a:t>15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76DFA0-3507-48C5-A1BC-A28168B2DEEC}" type="slidenum">
              <a:rPr lang="en-US"/>
              <a:pPr/>
              <a:t>16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6B7CFA-819B-456D-AD4C-1CFCFD2FAE16}" type="slidenum">
              <a:rPr lang="en-US"/>
              <a:pPr/>
              <a:t>17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B69A84-F6DE-4A5B-BB88-E1605BBF122A}" type="slidenum">
              <a:rPr lang="en-US"/>
              <a:pPr/>
              <a:t>18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C4D9B5-BA1B-4EA1-83A7-9770E083BA49}" type="slidenum">
              <a:rPr lang="en-US"/>
              <a:pPr/>
              <a:t>4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0E1E9A-B799-4ECF-8F40-255C8E75B4BE}" type="slidenum">
              <a:rPr lang="en-US"/>
              <a:pPr/>
              <a:t>5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112937-084C-4CE4-B705-84A8119B8BE7}" type="slidenum">
              <a:rPr lang="en-US"/>
              <a:pPr/>
              <a:t>7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C19AD3-6748-4AAB-93AA-8DD8B38DFC29}" type="slidenum">
              <a:rPr lang="en-US"/>
              <a:pPr/>
              <a:t>8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E98E6-FF2E-4C3A-8C2A-6041E6BDB434}" type="slidenum">
              <a:rPr lang="en-US"/>
              <a:pPr/>
              <a:t>9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971346-5D93-4548-82AF-CCB8A23609A8}" type="slidenum">
              <a:rPr lang="en-US"/>
              <a:pPr/>
              <a:t>10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CCC8D9-82F7-4D1E-BCBB-EB197F7D9A9B}" type="slidenum">
              <a:rPr lang="en-US"/>
              <a:pPr/>
              <a:t>11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D30F37-4E38-4CC6-934F-CDD914E62A8B}" type="slidenum">
              <a:rPr lang="en-US"/>
              <a:pPr/>
              <a:t>12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MX" sz="2400">
                <a:latin typeface="Times New Roman" pitchFamily="16" charset="0"/>
              </a:endParaRPr>
            </a:p>
          </p:txBody>
        </p:sp>
        <p:grpSp>
          <p:nvGrpSpPr>
            <p:cNvPr id="614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615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  <p:grpSp>
          <p:nvGrpSpPr>
            <p:cNvPr id="615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16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14706A-43BC-4F07-B554-B809D535768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B36CD7-D257-4558-8FAE-37E527C2BDB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1BB47-CA97-4BF2-A885-E63E7757387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CBE5224-709B-426E-80A5-A380F4B69AC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E98B9-1666-41C7-B5B8-28B2B27468E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DA811-0563-41AE-8DA8-207ABB9658D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7A3B1-8D65-4E15-BEB9-D34BF766A64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F8013-3F59-48B0-ADDA-63F853BE092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5C61A-F285-4AD4-BB2B-5C734D490B7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676A6-EAB6-4A22-BA43-D45BA3A92C5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B8B58-9629-41FB-BAA0-1FC5EB0D3E5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038ED-DB4C-4A28-9CC8-8D06897C408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MX" sz="2400">
                <a:latin typeface="Times New Roman" pitchFamily="16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MX" sz="2400">
                  <a:latin typeface="Times New Roman" pitchFamily="16" charset="0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3E66601-0042-4A06-9AE3-827CDBE36853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7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6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16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16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16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16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475E73A-C028-4186-B278-74D980C7F81C}" type="slidenum">
              <a:rPr lang="en-US"/>
              <a:pPr/>
              <a:t>1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/>
        </p:nvSpPr>
        <p:spPr bwMode="auto">
          <a:xfrm>
            <a:off x="533400" y="1905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endParaRPr lang="es-MX" sz="2400" b="1">
              <a:solidFill>
                <a:schemeClr val="tx2"/>
              </a:solidFill>
              <a:latin typeface="Verdana" pitchFamily="16" charset="0"/>
            </a:endParaRP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762000" y="1066800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endParaRPr lang="es-MX" sz="2000">
              <a:latin typeface="Times" pitchFamily="16" charset="0"/>
            </a:endParaRPr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Distribuciones de</a:t>
            </a:r>
            <a:br>
              <a:rPr lang="es-MX" dirty="0" smtClean="0"/>
            </a:br>
            <a:r>
              <a:rPr lang="es-MX" dirty="0" smtClean="0"/>
              <a:t>Probabilidad</a:t>
            </a:r>
            <a:endParaRPr lang="es-MX" dirty="0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Sección 1.3: ¿Cómo encontrar probabilidades cuando cada observación tiene dos salidas posibles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C252-FC68-4471-9DD4-D024676D7BE9}" type="slidenum">
              <a:rPr lang="en-US"/>
              <a:pPr/>
              <a:t>10</a:t>
            </a:fld>
            <a:endParaRPr lang="en-US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Ejemplo </a:t>
            </a:r>
            <a:r>
              <a:rPr lang="es-MX" sz="3000" dirty="0" err="1" smtClean="0">
                <a:solidFill>
                  <a:schemeClr val="tx1"/>
                </a:solidFill>
              </a:rPr>
              <a:t>binomial</a:t>
            </a:r>
            <a:r>
              <a:rPr lang="es-MX" sz="3000" dirty="0" smtClean="0">
                <a:solidFill>
                  <a:schemeClr val="tx1"/>
                </a:solidFill>
              </a:rPr>
              <a:t> 2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772400" cy="4103688"/>
          </a:xfrm>
        </p:spPr>
        <p:txBody>
          <a:bodyPr/>
          <a:lstStyle/>
          <a:p>
            <a:r>
              <a:rPr lang="es-MX" sz="2500" dirty="0" smtClean="0"/>
              <a:t>1000 empleados, 50% mujeres</a:t>
            </a:r>
          </a:p>
          <a:p>
            <a:r>
              <a:rPr lang="es-MX" sz="2500" dirty="0" smtClean="0"/>
              <a:t>Ninguno de los 10 empleados elegidos para entrenamiento en administración fueron mujeres .</a:t>
            </a:r>
            <a:endParaRPr lang="es-MX" sz="2500" dirty="0"/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1143000" y="3200400"/>
            <a:ext cx="7542213" cy="427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r>
              <a:rPr lang="es-MX" sz="2000" dirty="0" smtClean="0"/>
              <a:t>La probabilidad de que ninguna mujer sea elegida es de: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endParaRPr lang="es-MX" sz="2000" dirty="0" smtClean="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endParaRPr lang="es-MX" sz="2000" dirty="0" smtClean="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endParaRPr lang="es-MX" sz="2000" dirty="0" smtClean="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endParaRPr lang="es-MX" sz="2000" dirty="0" smtClean="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r>
              <a:rPr lang="es-MX" sz="2000" dirty="0" smtClean="0"/>
              <a:t>Es muy difícil (una oportunidad en 1000) que ninguno de los 10 seleccionados para entrenamiento en administración sean mujeres sí los empleados fueron elegidos aleatoriamente.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endParaRPr lang="es-MX" sz="2000" dirty="0"/>
          </a:p>
        </p:txBody>
      </p:sp>
      <p:graphicFrame>
        <p:nvGraphicFramePr>
          <p:cNvPr id="125957" name="Object 5"/>
          <p:cNvGraphicFramePr>
            <a:graphicFrameLocks noChangeAspect="1"/>
          </p:cNvGraphicFramePr>
          <p:nvPr/>
        </p:nvGraphicFramePr>
        <p:xfrm>
          <a:off x="2757488" y="3681413"/>
          <a:ext cx="3708400" cy="738187"/>
        </p:xfrm>
        <a:graphic>
          <a:graphicData uri="http://schemas.openxmlformats.org/presentationml/2006/ole">
            <p:oleObj spid="_x0000_s125957" name="Equation" r:id="rId4" imgW="2260600" imgH="3683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1A803-4B92-4C30-B923-DC2D48F5D61E}" type="slidenum">
              <a:rPr lang="en-US"/>
              <a:pPr/>
              <a:t>11</a:t>
            </a:fld>
            <a:endParaRPr lang="en-US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¿</a:t>
            </a:r>
            <a:r>
              <a:rPr lang="es-MX" sz="3000" dirty="0" smtClean="0"/>
              <a:t>Las condiciones de la </a:t>
            </a:r>
            <a:r>
              <a:rPr lang="es-MX" sz="3000" dirty="0" err="1" smtClean="0"/>
              <a:t>binomial</a:t>
            </a:r>
            <a:r>
              <a:rPr lang="es-MX" sz="3000" dirty="0" smtClean="0"/>
              <a:t> aplican</a:t>
            </a:r>
            <a:r>
              <a:rPr lang="en-US" sz="3000" dirty="0" smtClean="0"/>
              <a:t>?</a:t>
            </a:r>
            <a:endParaRPr lang="en-US" sz="3000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1" dirty="0" smtClean="0"/>
              <a:t>Antes de utilizar la distribución </a:t>
            </a:r>
            <a:r>
              <a:rPr lang="es-MX" b="1" dirty="0" err="1" smtClean="0"/>
              <a:t>binomial</a:t>
            </a:r>
            <a:r>
              <a:rPr lang="es-MX" b="1" dirty="0" smtClean="0"/>
              <a:t>, revisa sí las tres condiciones aplican:</a:t>
            </a:r>
            <a:endParaRPr lang="es-MX" dirty="0" smtClean="0"/>
          </a:p>
          <a:p>
            <a:endParaRPr lang="es-MX" sz="900" dirty="0" smtClean="0"/>
          </a:p>
          <a:p>
            <a:pPr lvl="1"/>
            <a:r>
              <a:rPr lang="es-MX" b="1" dirty="0" smtClean="0"/>
              <a:t>Datos binarios (éxito o fracaso).</a:t>
            </a:r>
          </a:p>
          <a:p>
            <a:pPr lvl="1"/>
            <a:r>
              <a:rPr lang="es-MX" b="1" dirty="0" smtClean="0"/>
              <a:t>La misma probabilidad de éxito para cada repetición (denotada por </a:t>
            </a:r>
            <a:r>
              <a:rPr lang="es-MX" b="1" i="1" dirty="0" smtClean="0"/>
              <a:t>p</a:t>
            </a:r>
            <a:r>
              <a:rPr lang="es-MX" b="1" dirty="0" smtClean="0"/>
              <a:t>).</a:t>
            </a:r>
          </a:p>
          <a:p>
            <a:pPr lvl="1"/>
            <a:r>
              <a:rPr lang="es-MX" b="1" dirty="0" smtClean="0"/>
              <a:t>Repeticiones independientes del experimento.</a:t>
            </a:r>
            <a:endParaRPr lang="es-MX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D433-B342-4F43-B32A-C280C6722231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¿</a:t>
            </a:r>
            <a:r>
              <a:rPr lang="es-MX" sz="3000" dirty="0" smtClean="0"/>
              <a:t>Las condiciones de la </a:t>
            </a:r>
            <a:r>
              <a:rPr lang="es-MX" sz="3000" dirty="0" err="1" smtClean="0"/>
              <a:t>binomial</a:t>
            </a:r>
            <a:r>
              <a:rPr lang="es-MX" sz="3000" dirty="0" smtClean="0"/>
              <a:t> aplican para el ejemplo 2</a:t>
            </a:r>
            <a:r>
              <a:rPr lang="es-MX" sz="2800" dirty="0" smtClean="0">
                <a:solidFill>
                  <a:schemeClr val="tx1"/>
                </a:solidFill>
              </a:rPr>
              <a:t>?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500" b="1" dirty="0" smtClean="0"/>
              <a:t>Los datos son binarios (mujer, hombre).</a:t>
            </a:r>
          </a:p>
          <a:p>
            <a:r>
              <a:rPr lang="es-MX" sz="2500" b="1" dirty="0" smtClean="0"/>
              <a:t>Sí los empleados son seleccionados aleatoriamente, la probabilidad de seleccionar una mujer en una repetición dada del experimento es de </a:t>
            </a:r>
            <a:r>
              <a:rPr lang="es-MX" sz="2500" b="1" dirty="0" smtClean="0"/>
              <a:t>0.50.</a:t>
            </a:r>
          </a:p>
          <a:p>
            <a:r>
              <a:rPr lang="es-MX" sz="2500" b="1" dirty="0" smtClean="0"/>
              <a:t>Con un muestreo aleatorio de 10 empleados de una gran población, los resultados de una repetición del experimento no dependen del resultado de otra repetición del experimento. </a:t>
            </a:r>
            <a:endParaRPr lang="en-US" sz="25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285BC-B791-4603-B856-9F10A3747642}" type="slidenum">
              <a:rPr lang="en-US"/>
              <a:pPr/>
              <a:t>13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Media y desviación estándar de una </a:t>
            </a:r>
            <a:r>
              <a:rPr lang="es-MX" sz="3000" dirty="0" err="1" smtClean="0"/>
              <a:t>binomial</a:t>
            </a:r>
            <a:endParaRPr lang="es-MX" sz="3000" dirty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027238"/>
            <a:ext cx="7542213" cy="4103687"/>
          </a:xfrm>
          <a:noFill/>
        </p:spPr>
        <p:txBody>
          <a:bodyPr/>
          <a:lstStyle/>
          <a:p>
            <a:r>
              <a:rPr lang="en-US" sz="2400" b="1" dirty="0" smtClean="0"/>
              <a:t>La </a:t>
            </a:r>
            <a:r>
              <a:rPr lang="en-US" sz="2400" b="1" dirty="0" err="1" smtClean="0"/>
              <a:t>distribución</a:t>
            </a:r>
            <a:r>
              <a:rPr lang="en-US" sz="2400" b="1" dirty="0" smtClean="0"/>
              <a:t> binomial </a:t>
            </a:r>
            <a:r>
              <a:rPr lang="en-US" sz="2400" b="1" dirty="0" err="1" smtClean="0"/>
              <a:t>para</a:t>
            </a:r>
            <a:r>
              <a:rPr lang="en-US" sz="2400" b="1" dirty="0" smtClean="0"/>
              <a:t> n </a:t>
            </a:r>
            <a:r>
              <a:rPr lang="en-US" sz="2400" b="1" dirty="0" err="1" smtClean="0"/>
              <a:t>repeticiones</a:t>
            </a:r>
            <a:r>
              <a:rPr lang="en-US" sz="2400" b="1" dirty="0" smtClean="0"/>
              <a:t> del </a:t>
            </a:r>
            <a:r>
              <a:rPr lang="en-US" sz="2400" b="1" dirty="0" err="1" smtClean="0"/>
              <a:t>experimento</a:t>
            </a:r>
            <a:r>
              <a:rPr lang="en-US" sz="2400" b="1" dirty="0" smtClean="0"/>
              <a:t> con </a:t>
            </a:r>
            <a:r>
              <a:rPr lang="en-US" sz="2400" b="1" dirty="0" err="1" smtClean="0"/>
              <a:t>probabilidad</a:t>
            </a:r>
            <a:r>
              <a:rPr lang="en-US" sz="2400" b="1" dirty="0" smtClean="0"/>
              <a:t> p de </a:t>
            </a:r>
            <a:r>
              <a:rPr lang="en-US" sz="2400" b="1" dirty="0" err="1" smtClean="0"/>
              <a:t>éxito</a:t>
            </a:r>
            <a:r>
              <a:rPr lang="en-US" sz="2400" b="1" dirty="0" smtClean="0"/>
              <a:t> en </a:t>
            </a:r>
            <a:r>
              <a:rPr lang="en-US" sz="2400" b="1" dirty="0" err="1" smtClean="0"/>
              <a:t>cada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repetición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tiene</a:t>
            </a:r>
            <a:r>
              <a:rPr lang="en-US" sz="2400" b="1" dirty="0" smtClean="0"/>
              <a:t> media </a:t>
            </a:r>
            <a:r>
              <a:rPr lang="en-US" sz="2400" b="1" dirty="0" smtClean="0">
                <a:solidFill>
                  <a:schemeClr val="tx2"/>
                </a:solidFill>
              </a:rPr>
              <a:t>µ</a:t>
            </a:r>
            <a:r>
              <a:rPr lang="en-US" sz="2400" b="1" dirty="0" smtClean="0"/>
              <a:t> y </a:t>
            </a:r>
            <a:r>
              <a:rPr lang="en-US" sz="2400" b="1" dirty="0" err="1" smtClean="0"/>
              <a:t>desviación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estandar</a:t>
            </a:r>
            <a:r>
              <a:rPr lang="en-US" sz="2400" b="1" dirty="0" smtClean="0"/>
              <a:t> </a:t>
            </a:r>
            <a:r>
              <a:rPr lang="el-GR" sz="2400" b="1" dirty="0">
                <a:solidFill>
                  <a:schemeClr val="tx2"/>
                </a:solidFill>
              </a:rPr>
              <a:t>σ</a:t>
            </a:r>
            <a:r>
              <a:rPr lang="en-US" sz="2400" b="1" dirty="0"/>
              <a:t> </a:t>
            </a:r>
            <a:r>
              <a:rPr lang="en-US" sz="2400" b="1" dirty="0" err="1" smtClean="0"/>
              <a:t>dadas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por</a:t>
            </a:r>
            <a:r>
              <a:rPr lang="en-US" sz="2400" b="1" dirty="0" smtClean="0"/>
              <a:t>:</a:t>
            </a:r>
            <a:endParaRPr lang="en-US" sz="2400" b="1" dirty="0"/>
          </a:p>
          <a:p>
            <a:endParaRPr lang="en-US" sz="2400" dirty="0"/>
          </a:p>
        </p:txBody>
      </p:sp>
      <p:graphicFrame>
        <p:nvGraphicFramePr>
          <p:cNvPr id="13210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298575" y="3973513"/>
          <a:ext cx="6926263" cy="1131887"/>
        </p:xfrm>
        <a:graphic>
          <a:graphicData uri="http://schemas.openxmlformats.org/presentationml/2006/ole">
            <p:oleObj spid="_x0000_s132100" name="Equation" r:id="rId4" imgW="144756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CE6E-E4A3-4A78-9B29-C60ACD2C840E}" type="slidenum">
              <a:rPr lang="en-US"/>
              <a:pPr/>
              <a:t>14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  <a:noFill/>
        </p:spPr>
        <p:txBody>
          <a:bodyPr/>
          <a:lstStyle/>
          <a:p>
            <a:r>
              <a:rPr lang="en-US" sz="3000" dirty="0" smtClean="0">
                <a:solidFill>
                  <a:schemeClr val="tx1"/>
                </a:solidFill>
              </a:rPr>
              <a:t>¿</a:t>
            </a:r>
            <a:r>
              <a:rPr lang="es-MX" sz="3000" dirty="0" smtClean="0">
                <a:solidFill>
                  <a:schemeClr val="tx1"/>
                </a:solidFill>
              </a:rPr>
              <a:t>Discriminación racial</a:t>
            </a:r>
            <a:r>
              <a:rPr lang="en-US" sz="3000" dirty="0" smtClean="0">
                <a:solidFill>
                  <a:schemeClr val="tx1"/>
                </a:solidFill>
              </a:rPr>
              <a:t>?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41513"/>
            <a:ext cx="7772400" cy="4189412"/>
          </a:xfrm>
        </p:spPr>
        <p:txBody>
          <a:bodyPr/>
          <a:lstStyle/>
          <a:p>
            <a:r>
              <a:rPr lang="es-MX" sz="2400" b="1" dirty="0" smtClean="0"/>
              <a:t>Datos:</a:t>
            </a:r>
          </a:p>
          <a:p>
            <a:pPr lvl="1"/>
            <a:r>
              <a:rPr lang="es-MX" sz="2200" b="1" dirty="0" smtClean="0"/>
              <a:t>262 veces la policía paró carros en Filadelfia en 1997.</a:t>
            </a:r>
          </a:p>
          <a:p>
            <a:pPr lvl="1"/>
            <a:r>
              <a:rPr lang="es-MX" sz="2200" b="1" dirty="0" smtClean="0"/>
              <a:t>207 de los conductores parados eran negros americanos. </a:t>
            </a:r>
          </a:p>
          <a:p>
            <a:pPr lvl="1"/>
            <a:r>
              <a:rPr lang="es-MX" sz="2200" b="1" dirty="0" smtClean="0"/>
              <a:t>E</a:t>
            </a:r>
            <a:r>
              <a:rPr lang="es-MX" sz="2200" b="1" dirty="0" smtClean="0"/>
              <a:t>n 1997, la población de Filadelfia era de 42.2% de negros americanos. </a:t>
            </a:r>
          </a:p>
          <a:p>
            <a:pPr lvl="1"/>
            <a:r>
              <a:rPr lang="es-MX" b="1" dirty="0" smtClean="0"/>
              <a:t>¿El número de negros americanos parados sugiere un sesgo posible, siendo mayor de lo que esperaríamos? (en otras cosas siendo igual, como la tasa de violación de leyes de tráfico)</a:t>
            </a:r>
            <a:r>
              <a:rPr lang="es-MX" dirty="0" smtClean="0"/>
              <a:t> </a:t>
            </a:r>
          </a:p>
          <a:p>
            <a:pPr lvl="1"/>
            <a:endParaRPr lang="en-US" sz="2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5CC7-1604-4EC3-BA15-6EEAD4B7C108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1143000"/>
          </a:xfrm>
          <a:noFill/>
        </p:spPr>
        <p:txBody>
          <a:bodyPr/>
          <a:lstStyle/>
          <a:p>
            <a:r>
              <a:rPr lang="en-US" sz="3000" dirty="0" smtClean="0">
                <a:solidFill>
                  <a:schemeClr val="tx1"/>
                </a:solidFill>
              </a:rPr>
              <a:t>¿</a:t>
            </a:r>
            <a:r>
              <a:rPr lang="es-MX" sz="3000" dirty="0" smtClean="0">
                <a:solidFill>
                  <a:schemeClr val="tx1"/>
                </a:solidFill>
              </a:rPr>
              <a:t>Discriminación racial</a:t>
            </a:r>
            <a:r>
              <a:rPr lang="en-US" sz="3000" dirty="0" smtClean="0">
                <a:solidFill>
                  <a:schemeClr val="tx1"/>
                </a:solidFill>
              </a:rPr>
              <a:t>?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066800"/>
            <a:ext cx="7772400" cy="4017963"/>
          </a:xfrm>
        </p:spPr>
        <p:txBody>
          <a:bodyPr/>
          <a:lstStyle/>
          <a:p>
            <a:r>
              <a:rPr lang="es-MX" b="1" dirty="0" smtClean="0"/>
              <a:t>Asumir:</a:t>
            </a:r>
          </a:p>
          <a:p>
            <a:pPr lvl="1"/>
            <a:r>
              <a:rPr lang="es-MX" b="1" dirty="0" smtClean="0"/>
              <a:t>262 carros que fueron parados representa </a:t>
            </a:r>
            <a:r>
              <a:rPr lang="es-MX" b="1" dirty="0" smtClean="0">
                <a:solidFill>
                  <a:schemeClr val="tx2"/>
                </a:solidFill>
              </a:rPr>
              <a:t>n = 262 repeticiones del experimentos.</a:t>
            </a:r>
          </a:p>
          <a:p>
            <a:pPr lvl="1"/>
            <a:r>
              <a:rPr lang="es-MX" b="1" dirty="0" smtClean="0"/>
              <a:t>Las sucesivas repeticiones de parar carros de la policía son independientes. </a:t>
            </a:r>
          </a:p>
          <a:p>
            <a:pPr lvl="1"/>
            <a:r>
              <a:rPr lang="es-MX" b="1" dirty="0" smtClean="0"/>
              <a:t>P(conductor es negro americano) </a:t>
            </a:r>
            <a:r>
              <a:rPr lang="es-MX" b="1" dirty="0" smtClean="0"/>
              <a:t>e</a:t>
            </a:r>
            <a:r>
              <a:rPr lang="es-MX" b="1" dirty="0" smtClean="0"/>
              <a:t>s </a:t>
            </a:r>
            <a:r>
              <a:rPr lang="es-MX" b="1" dirty="0" smtClean="0">
                <a:solidFill>
                  <a:schemeClr val="tx2"/>
                </a:solidFill>
              </a:rPr>
              <a:t>p = 0.422.</a:t>
            </a:r>
          </a:p>
          <a:p>
            <a:r>
              <a:rPr lang="es-MX" b="1" dirty="0" smtClean="0"/>
              <a:t>Calcular la media y la desviación estándar de la distribución </a:t>
            </a:r>
            <a:r>
              <a:rPr lang="es-MX" b="1" dirty="0" err="1" smtClean="0"/>
              <a:t>binomial</a:t>
            </a:r>
            <a:endParaRPr lang="es-MX" b="1" dirty="0" smtClean="0"/>
          </a:p>
          <a:p>
            <a:pPr lvl="1"/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4267200" y="4114800"/>
            <a:ext cx="723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endParaRPr lang="es-MX" sz="2400"/>
          </a:p>
        </p:txBody>
      </p:sp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2438400" y="5257800"/>
          <a:ext cx="3446463" cy="1398588"/>
        </p:xfrm>
        <a:graphic>
          <a:graphicData uri="http://schemas.openxmlformats.org/presentationml/2006/ole">
            <p:oleObj spid="_x0000_s136197" name="Equation" r:id="rId4" imgW="1752480" imgH="71100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187A-B4A7-49D4-91C2-CF2288326F6F}" type="slidenum">
              <a:rPr lang="en-US"/>
              <a:pPr/>
              <a:t>16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¿Discriminación </a:t>
            </a:r>
            <a:r>
              <a:rPr lang="es-MX" sz="3000" dirty="0" smtClean="0">
                <a:solidFill>
                  <a:schemeClr val="tx1"/>
                </a:solidFill>
              </a:rPr>
              <a:t>racial</a:t>
            </a:r>
            <a:r>
              <a:rPr lang="en-US" sz="3000" dirty="0" smtClean="0">
                <a:solidFill>
                  <a:schemeClr val="tx1"/>
                </a:solidFill>
              </a:rPr>
              <a:t>?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3676650"/>
          </a:xfrm>
        </p:spPr>
        <p:txBody>
          <a:bodyPr/>
          <a:lstStyle/>
          <a:p>
            <a:r>
              <a:rPr lang="es-MX" b="1" dirty="0" smtClean="0"/>
              <a:t>Recuerda: Regla empírica</a:t>
            </a:r>
          </a:p>
          <a:p>
            <a:pPr lvl="1"/>
            <a:r>
              <a:rPr lang="es-MX" b="1" dirty="0" smtClean="0"/>
              <a:t>Cuando una distribución tiene forma de campana, cerca del 100% de las observaciones se encuentran a 3 desviaciones estándar de la media. </a:t>
            </a:r>
            <a:endParaRPr lang="es-MX" b="1" dirty="0"/>
          </a:p>
        </p:txBody>
      </p:sp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1371600" y="4114800"/>
          <a:ext cx="6629400" cy="1846263"/>
        </p:xfrm>
        <a:graphic>
          <a:graphicData uri="http://schemas.openxmlformats.org/presentationml/2006/ole">
            <p:oleObj spid="_x0000_s138244" name="Equation" r:id="rId4" imgW="3047760" imgH="81252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981A-14F8-483F-A8EA-B91DBF3D5B7C}" type="slidenum">
              <a:rPr lang="en-US"/>
              <a:pPr/>
              <a:t>17</a:t>
            </a:fld>
            <a:endParaRPr 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¿Discriminación </a:t>
            </a:r>
            <a:r>
              <a:rPr lang="es-MX" sz="3000" dirty="0" smtClean="0">
                <a:solidFill>
                  <a:schemeClr val="tx1"/>
                </a:solidFill>
              </a:rPr>
              <a:t>racial</a:t>
            </a:r>
            <a:r>
              <a:rPr lang="en-US" sz="3000" dirty="0" smtClean="0">
                <a:solidFill>
                  <a:schemeClr val="tx1"/>
                </a:solidFill>
              </a:rPr>
              <a:t>?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57375"/>
            <a:ext cx="7772400" cy="4273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200" b="1" dirty="0" smtClean="0"/>
              <a:t>Sí no hubiera discriminación racial, no estaríamos sorprendidos si entre 87 y 135 de los 262 conductores parados fueran negros americanos. </a:t>
            </a:r>
          </a:p>
          <a:p>
            <a:pPr>
              <a:lnSpc>
                <a:spcPct val="90000"/>
              </a:lnSpc>
            </a:pPr>
            <a:endParaRPr lang="es-MX" sz="900" b="1" dirty="0" smtClean="0"/>
          </a:p>
          <a:p>
            <a:pPr>
              <a:lnSpc>
                <a:spcPct val="90000"/>
              </a:lnSpc>
            </a:pPr>
            <a:r>
              <a:rPr lang="es-MX" sz="2200" b="1" dirty="0" smtClean="0"/>
              <a:t>El número real de conductores negros parados (207) esta bien arriba de estos valores.</a:t>
            </a:r>
          </a:p>
          <a:p>
            <a:pPr>
              <a:lnSpc>
                <a:spcPct val="90000"/>
              </a:lnSpc>
            </a:pPr>
            <a:endParaRPr lang="es-MX" sz="900" b="1" dirty="0" smtClean="0"/>
          </a:p>
          <a:p>
            <a:pPr>
              <a:lnSpc>
                <a:spcPct val="90000"/>
              </a:lnSpc>
            </a:pPr>
            <a:r>
              <a:rPr lang="es-MX" sz="2200" b="1" dirty="0" smtClean="0"/>
              <a:t>El número de negros americanos parados es demasiado alto, aún tomando en cuanta variación aleatoria. </a:t>
            </a:r>
            <a:endParaRPr lang="en-US" sz="2200" b="1" dirty="0"/>
          </a:p>
        </p:txBody>
      </p:sp>
      <p:pic>
        <p:nvPicPr>
          <p:cNvPr id="1402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486400"/>
            <a:ext cx="2282825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FACB2-7293-460A-9426-959A77B8320C}" type="slidenum">
              <a:rPr lang="en-US"/>
              <a:pPr/>
              <a:t>18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Aproximando la distribución </a:t>
            </a:r>
            <a:r>
              <a:rPr lang="es-MX" sz="3000" dirty="0" err="1" smtClean="0"/>
              <a:t>binomial</a:t>
            </a:r>
            <a:r>
              <a:rPr lang="es-MX" sz="3000" dirty="0" smtClean="0"/>
              <a:t> a la distribución normal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696200" cy="3352800"/>
          </a:xfrm>
          <a:noFill/>
        </p:spPr>
        <p:txBody>
          <a:bodyPr/>
          <a:lstStyle/>
          <a:p>
            <a:r>
              <a:rPr lang="es-MX" b="1" dirty="0" smtClean="0"/>
              <a:t>La distribución </a:t>
            </a:r>
            <a:r>
              <a:rPr lang="es-MX" b="1" dirty="0" err="1" smtClean="0"/>
              <a:t>binomial</a:t>
            </a:r>
            <a:r>
              <a:rPr lang="es-MX" b="1" dirty="0" smtClean="0"/>
              <a:t> puede ser aproximada por la distribución normal cuando </a:t>
            </a:r>
            <a:r>
              <a:rPr lang="es-MX" b="1" dirty="0" smtClean="0"/>
              <a:t>el número esperado de éxitos, </a:t>
            </a:r>
            <a:r>
              <a:rPr lang="es-MX" b="1" i="1" dirty="0" err="1" smtClean="0"/>
              <a:t>np</a:t>
            </a:r>
            <a:r>
              <a:rPr lang="es-MX" b="1" dirty="0" smtClean="0"/>
              <a:t>, y el número esperado de fracasos, </a:t>
            </a:r>
            <a:r>
              <a:rPr lang="es-MX" b="1" i="1" dirty="0" smtClean="0"/>
              <a:t>n(1-p)</a:t>
            </a:r>
            <a:r>
              <a:rPr lang="es-MX" b="1" dirty="0" smtClean="0"/>
              <a:t> son ambos al menos de 15.</a:t>
            </a:r>
            <a:endParaRPr lang="es-MX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6C168-FAC5-4963-9018-BE678D9316BD}" type="slidenum">
              <a:rPr lang="en-US"/>
              <a:pPr/>
              <a:t>2</a:t>
            </a:fld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 de aprendizaje</a:t>
            </a:r>
            <a:endParaRPr lang="es-MX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16" charset="2"/>
              <a:buAutoNum type="arabicPeriod"/>
            </a:pPr>
            <a:r>
              <a:rPr lang="es-MX" dirty="0" smtClean="0"/>
              <a:t>La distribución </a:t>
            </a:r>
            <a:r>
              <a:rPr lang="es-MX" dirty="0" err="1" smtClean="0"/>
              <a:t>binomial</a:t>
            </a:r>
            <a:endParaRPr lang="es-MX" dirty="0" smtClean="0"/>
          </a:p>
          <a:p>
            <a:pPr marL="533400" indent="-533400">
              <a:lnSpc>
                <a:spcPct val="90000"/>
              </a:lnSpc>
              <a:buFont typeface="Wingdings" pitchFamily="16" charset="2"/>
              <a:buAutoNum type="arabicPeriod"/>
            </a:pPr>
            <a:r>
              <a:rPr lang="es-MX" dirty="0" smtClean="0"/>
              <a:t>Condiciones para una distribución </a:t>
            </a:r>
            <a:r>
              <a:rPr lang="es-MX" dirty="0" err="1" smtClean="0"/>
              <a:t>binomial</a:t>
            </a:r>
            <a:endParaRPr lang="es-MX" dirty="0" smtClean="0"/>
          </a:p>
          <a:p>
            <a:pPr marL="533400" indent="-533400">
              <a:lnSpc>
                <a:spcPct val="90000"/>
              </a:lnSpc>
              <a:buFont typeface="Wingdings" pitchFamily="16" charset="2"/>
              <a:buAutoNum type="arabicPeriod"/>
            </a:pPr>
            <a:r>
              <a:rPr lang="es-MX" sz="2700" dirty="0" smtClean="0"/>
              <a:t>Probabilidades para una distribución </a:t>
            </a:r>
            <a:r>
              <a:rPr lang="es-MX" sz="2700" dirty="0" err="1" smtClean="0"/>
              <a:t>binomial</a:t>
            </a:r>
            <a:endParaRPr lang="es-MX" sz="2700" dirty="0" smtClean="0"/>
          </a:p>
          <a:p>
            <a:pPr marL="533400" indent="-533400">
              <a:lnSpc>
                <a:spcPct val="90000"/>
              </a:lnSpc>
              <a:buFont typeface="Wingdings" pitchFamily="16" charset="2"/>
              <a:buAutoNum type="arabicPeriod"/>
            </a:pPr>
            <a:r>
              <a:rPr lang="es-MX" sz="2700" dirty="0" smtClean="0"/>
              <a:t>Ejemplos de utilización de una distribución </a:t>
            </a:r>
            <a:r>
              <a:rPr lang="es-MX" sz="2700" dirty="0" err="1" smtClean="0"/>
              <a:t>binomial</a:t>
            </a:r>
            <a:endParaRPr lang="es-MX" sz="2700" dirty="0" smtClean="0"/>
          </a:p>
          <a:p>
            <a:pPr marL="533400" indent="-533400">
              <a:lnSpc>
                <a:spcPct val="90000"/>
              </a:lnSpc>
              <a:buFont typeface="Wingdings" pitchFamily="16" charset="2"/>
              <a:buAutoNum type="arabicPeriod"/>
            </a:pPr>
            <a:r>
              <a:rPr lang="es-MX" sz="2700" dirty="0" smtClean="0"/>
              <a:t>Media y desviación estándar de una distribución </a:t>
            </a:r>
            <a:r>
              <a:rPr lang="es-MX" sz="2700" dirty="0" err="1" smtClean="0"/>
              <a:t>binomial</a:t>
            </a:r>
            <a:r>
              <a:rPr lang="es-MX" sz="2700" dirty="0" smtClean="0"/>
              <a:t>.</a:t>
            </a:r>
          </a:p>
          <a:p>
            <a:pPr marL="533400" indent="-533400">
              <a:lnSpc>
                <a:spcPct val="90000"/>
              </a:lnSpc>
              <a:buFont typeface="Wingdings" pitchFamily="16" charset="2"/>
              <a:buAutoNum type="arabicPeriod"/>
            </a:pPr>
            <a:r>
              <a:rPr lang="es-MX" sz="2700" dirty="0" smtClean="0"/>
              <a:t>Aproximación normal de la </a:t>
            </a:r>
            <a:r>
              <a:rPr lang="es-MX" sz="2700" dirty="0" err="1" smtClean="0"/>
              <a:t>binomial</a:t>
            </a:r>
            <a:r>
              <a:rPr lang="es-MX" sz="2700" dirty="0" smtClean="0"/>
              <a:t>. 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5DAA-DCF2-4529-A157-B248341DD20B}" type="slidenum">
              <a:rPr lang="en-US"/>
              <a:pPr/>
              <a:t>3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1</a:t>
            </a:r>
            <a:r>
              <a:rPr lang="es-MX" sz="3000" dirty="0" smtClean="0">
                <a:solidFill>
                  <a:schemeClr val="tx1"/>
                </a:solidFill>
              </a:rPr>
              <a:t>:</a:t>
            </a:r>
            <a:r>
              <a:rPr lang="es-MX" sz="3000" dirty="0" smtClean="0"/>
              <a:t/>
            </a:r>
            <a:br>
              <a:rPr lang="es-MX" sz="3000" dirty="0" smtClean="0"/>
            </a:br>
            <a:r>
              <a:rPr lang="es-MX" sz="3000" dirty="0" smtClean="0"/>
              <a:t>La distribución </a:t>
            </a:r>
            <a:r>
              <a:rPr lang="es-MX" sz="3000" dirty="0" err="1" smtClean="0"/>
              <a:t>binomial</a:t>
            </a:r>
            <a:endParaRPr lang="es-MX" sz="3000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696200" cy="4530725"/>
          </a:xfrm>
        </p:spPr>
        <p:txBody>
          <a:bodyPr/>
          <a:lstStyle/>
          <a:p>
            <a:r>
              <a:rPr lang="es-MX" sz="2400" b="1" dirty="0" smtClean="0"/>
              <a:t>Cada observación  es binaria: tiene uno de dos posibles resultados.</a:t>
            </a:r>
          </a:p>
          <a:p>
            <a:endParaRPr lang="es-MX" sz="1200" b="1" dirty="0" smtClean="0"/>
          </a:p>
          <a:p>
            <a:r>
              <a:rPr lang="es-MX" sz="2400" b="1" dirty="0" smtClean="0"/>
              <a:t>Ejemplos:</a:t>
            </a:r>
          </a:p>
          <a:p>
            <a:pPr lvl="1"/>
            <a:r>
              <a:rPr lang="es-MX" sz="2200" b="1" dirty="0" smtClean="0"/>
              <a:t>Aceptar, o rechazar un ofrecimiento de una tarjeta de crédito de un banco.</a:t>
            </a:r>
          </a:p>
          <a:p>
            <a:pPr lvl="1"/>
            <a:r>
              <a:rPr lang="es-MX" sz="2200" b="1" dirty="0" smtClean="0"/>
              <a:t>Tener o no tener seguro  de vida.</a:t>
            </a:r>
          </a:p>
          <a:p>
            <a:pPr lvl="1"/>
            <a:r>
              <a:rPr lang="es-MX" sz="2200" b="1" dirty="0" smtClean="0"/>
              <a:t>Votar sí o no en una elección.</a:t>
            </a:r>
            <a:endParaRPr lang="es-MX" sz="2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188B-4DA5-4BD9-A0E7-4665CBE2A384}" type="slidenum">
              <a:rPr lang="en-US"/>
              <a:pPr/>
              <a:t>4</a:t>
            </a:fld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2:</a:t>
            </a:r>
            <a:r>
              <a:rPr lang="es-MX" sz="3000" dirty="0" smtClean="0"/>
              <a:t/>
            </a:r>
            <a:br>
              <a:rPr lang="es-MX" sz="3000" dirty="0" smtClean="0"/>
            </a:br>
            <a:r>
              <a:rPr lang="es-MX" sz="3000" dirty="0" smtClean="0"/>
              <a:t>Condiciones para la distribución </a:t>
            </a:r>
            <a:r>
              <a:rPr lang="es-MX" sz="3000" dirty="0" err="1" smtClean="0"/>
              <a:t>binomial</a:t>
            </a:r>
            <a:endParaRPr lang="es-MX" sz="300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400" b="1" dirty="0" smtClean="0"/>
              <a:t>Cada una de las </a:t>
            </a:r>
            <a:r>
              <a:rPr lang="es-MX" sz="2400" b="1" i="1" dirty="0" smtClean="0"/>
              <a:t>n</a:t>
            </a:r>
            <a:r>
              <a:rPr lang="es-MX" sz="2400" b="1" dirty="0" smtClean="0"/>
              <a:t> repeticiones del experimento tiene dos posibles resultados: “</a:t>
            </a:r>
            <a:r>
              <a:rPr lang="es-MX" sz="2400" b="1" dirty="0" smtClean="0"/>
              <a:t>éxito</a:t>
            </a:r>
            <a:r>
              <a:rPr lang="es-MX" sz="2400" b="1" dirty="0" smtClean="0"/>
              <a:t>” o “fracaso”.</a:t>
            </a:r>
          </a:p>
          <a:p>
            <a:pPr lvl="1">
              <a:buClr>
                <a:schemeClr val="tx1"/>
              </a:buClr>
              <a:buFont typeface="Wingdings" pitchFamily="16" charset="2"/>
              <a:buNone/>
            </a:pPr>
            <a:endParaRPr lang="es-MX" sz="700" b="1" dirty="0" smtClean="0"/>
          </a:p>
          <a:p>
            <a:r>
              <a:rPr lang="es-MX" sz="2400" b="1" dirty="0" smtClean="0"/>
              <a:t>Cada repetición tiene la misma probabilidad de éxito, denotada por </a:t>
            </a:r>
            <a:r>
              <a:rPr lang="es-MX" sz="2400" b="1" i="1" dirty="0" smtClean="0"/>
              <a:t>p.</a:t>
            </a:r>
          </a:p>
          <a:p>
            <a:endParaRPr lang="es-MX" sz="700" b="1" i="1" dirty="0" smtClean="0"/>
          </a:p>
          <a:p>
            <a:r>
              <a:rPr lang="es-MX" sz="2400" b="1" dirty="0" smtClean="0"/>
              <a:t>Las</a:t>
            </a:r>
            <a:r>
              <a:rPr lang="es-MX" sz="2400" b="1" dirty="0" smtClean="0"/>
              <a:t> </a:t>
            </a:r>
            <a:r>
              <a:rPr lang="es-MX" sz="2400" b="1" i="1" dirty="0" smtClean="0">
                <a:solidFill>
                  <a:schemeClr val="tx2"/>
                </a:solidFill>
              </a:rPr>
              <a:t>n</a:t>
            </a:r>
            <a:r>
              <a:rPr lang="es-MX" sz="2400" b="1" dirty="0" smtClean="0">
                <a:solidFill>
                  <a:schemeClr val="tx2"/>
                </a:solidFill>
              </a:rPr>
              <a:t> repeticiones del experimento son independientes. </a:t>
            </a:r>
            <a:endParaRPr lang="es-MX" sz="2400" b="1" dirty="0" smtClean="0"/>
          </a:p>
          <a:p>
            <a:endParaRPr lang="es-MX" sz="700" b="1" dirty="0" smtClean="0"/>
          </a:p>
          <a:p>
            <a:r>
              <a:rPr lang="es-MX" sz="2400" b="1" dirty="0" smtClean="0"/>
              <a:t>La variable aleatoria </a:t>
            </a:r>
            <a:r>
              <a:rPr lang="es-MX" sz="2400" b="1" dirty="0" err="1" smtClean="0"/>
              <a:t>binomial</a:t>
            </a:r>
            <a:r>
              <a:rPr lang="es-MX" sz="2400" b="1" dirty="0" smtClean="0"/>
              <a:t> </a:t>
            </a:r>
            <a:r>
              <a:rPr lang="es-MX" sz="2400" b="1" dirty="0" smtClean="0">
                <a:solidFill>
                  <a:schemeClr val="tx2"/>
                </a:solidFill>
              </a:rPr>
              <a:t>X</a:t>
            </a:r>
            <a:r>
              <a:rPr lang="es-MX" sz="2400" b="1" dirty="0" smtClean="0"/>
              <a:t> es el número de éxitos en las </a:t>
            </a:r>
            <a:r>
              <a:rPr lang="es-MX" sz="2400" b="1" i="1" dirty="0" smtClean="0"/>
              <a:t>n</a:t>
            </a:r>
            <a:r>
              <a:rPr lang="es-MX" sz="2400" b="1" dirty="0" smtClean="0"/>
              <a:t> repeticiones del experimento.</a:t>
            </a:r>
            <a:endParaRPr lang="es-MX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EC1D8-0C8A-4D05-BFAA-595BA416779D}" type="slidenum">
              <a:rPr lang="en-US"/>
              <a:pPr/>
              <a:t>5</a:t>
            </a:fld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Objetivo de aprendizaje </a:t>
            </a:r>
            <a:r>
              <a:rPr lang="es-MX" sz="3000" dirty="0" smtClean="0">
                <a:solidFill>
                  <a:schemeClr val="tx1"/>
                </a:solidFill>
              </a:rPr>
              <a:t>3:</a:t>
            </a:r>
            <a:br>
              <a:rPr lang="es-MX" sz="3000" dirty="0" smtClean="0">
                <a:solidFill>
                  <a:schemeClr val="tx1"/>
                </a:solidFill>
              </a:rPr>
            </a:br>
            <a:r>
              <a:rPr lang="es-MX" sz="3000" dirty="0" smtClean="0"/>
              <a:t>Probabilidades para una distribución </a:t>
            </a:r>
            <a:r>
              <a:rPr lang="es-MX" sz="3000" dirty="0" err="1" smtClean="0"/>
              <a:t>binomial</a:t>
            </a:r>
            <a:endParaRPr lang="es-MX" sz="3000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413625" cy="4530725"/>
          </a:xfrm>
          <a:solidFill>
            <a:schemeClr val="bg1"/>
          </a:solidFill>
        </p:spPr>
        <p:txBody>
          <a:bodyPr/>
          <a:lstStyle/>
          <a:p>
            <a:r>
              <a:rPr lang="es-MX" sz="2400" b="1" dirty="0" smtClean="0"/>
              <a:t>La probabilidad de éxito de una repetición del experimento se denota con </a:t>
            </a:r>
            <a:r>
              <a:rPr lang="es-MX" sz="2400" b="1" i="1" dirty="0" smtClean="0"/>
              <a:t>p</a:t>
            </a:r>
            <a:r>
              <a:rPr lang="es-MX" sz="2400" b="1" dirty="0" smtClean="0"/>
              <a:t>.</a:t>
            </a:r>
          </a:p>
          <a:p>
            <a:endParaRPr lang="es-MX" sz="1400" b="1" dirty="0" smtClean="0"/>
          </a:p>
          <a:p>
            <a:r>
              <a:rPr lang="es-MX" sz="2400" b="1" dirty="0" smtClean="0"/>
              <a:t>Para </a:t>
            </a:r>
            <a:r>
              <a:rPr lang="es-MX" sz="2400" b="1" i="1" dirty="0" smtClean="0"/>
              <a:t>n</a:t>
            </a:r>
            <a:r>
              <a:rPr lang="es-MX" sz="2400" b="1" dirty="0" smtClean="0"/>
              <a:t> repeticiones independientes del experimento, la probabilidad de </a:t>
            </a:r>
            <a:r>
              <a:rPr lang="es-MX" sz="2400" b="1" i="1" dirty="0" smtClean="0"/>
              <a:t>x</a:t>
            </a:r>
            <a:r>
              <a:rPr lang="es-MX" sz="2400" b="1" dirty="0" smtClean="0"/>
              <a:t> éxitos es igual a:</a:t>
            </a:r>
          </a:p>
          <a:p>
            <a:endParaRPr lang="es-MX" sz="2400" b="1" dirty="0"/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068388" y="4389438"/>
          <a:ext cx="7451725" cy="1095375"/>
        </p:xfrm>
        <a:graphic>
          <a:graphicData uri="http://schemas.openxmlformats.org/presentationml/2006/ole">
            <p:oleObj spid="_x0000_s116740" name="Equation" r:id="rId4" imgW="2679700" imgH="3937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BAA76-3382-40AB-80CD-2B0A3EA1C8D0}" type="slidenum">
              <a:rPr lang="en-US"/>
              <a:pPr/>
              <a:t>6</a:t>
            </a:fld>
            <a:endParaRPr 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Factoriales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16" charset="2"/>
              <a:buNone/>
            </a:pPr>
            <a:r>
              <a:rPr lang="es-MX" dirty="0" smtClean="0"/>
              <a:t>Reglas para factoriales:</a:t>
            </a:r>
          </a:p>
          <a:p>
            <a:pPr lvl="1"/>
            <a:r>
              <a:rPr lang="es-MX" dirty="0" smtClean="0"/>
              <a:t>n!=n*(n-1)*(n-2)…2*1</a:t>
            </a:r>
          </a:p>
          <a:p>
            <a:pPr lvl="1"/>
            <a:r>
              <a:rPr lang="es-MX" dirty="0" smtClean="0"/>
              <a:t>1!=1</a:t>
            </a:r>
          </a:p>
          <a:p>
            <a:pPr lvl="1"/>
            <a:r>
              <a:rPr lang="es-MX" dirty="0" smtClean="0"/>
              <a:t>0!=1</a:t>
            </a:r>
          </a:p>
          <a:p>
            <a:pPr>
              <a:buFont typeface="Wingdings" pitchFamily="16" charset="2"/>
              <a:buNone/>
            </a:pPr>
            <a:r>
              <a:rPr lang="es-MX" dirty="0" smtClean="0"/>
              <a:t>Por ejemplo, </a:t>
            </a:r>
          </a:p>
          <a:p>
            <a:pPr lvl="1"/>
            <a:r>
              <a:rPr lang="es-MX" dirty="0" smtClean="0"/>
              <a:t>4!=4*3*2*1=24</a:t>
            </a:r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A437-2E35-4527-99EF-D6258B3640AA}" type="slidenum">
              <a:rPr lang="en-US"/>
              <a:pPr/>
              <a:t>7</a:t>
            </a:fld>
            <a:endParaRPr 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Ejemplo: encontrar probabilidades </a:t>
            </a:r>
            <a:r>
              <a:rPr lang="es-MX" sz="3000" dirty="0" err="1" smtClean="0">
                <a:solidFill>
                  <a:schemeClr val="tx1"/>
                </a:solidFill>
              </a:rPr>
              <a:t>binomiales</a:t>
            </a:r>
            <a:r>
              <a:rPr lang="en-US" sz="3000" dirty="0">
                <a:solidFill>
                  <a:schemeClr val="tx1"/>
                </a:solidFill>
              </a:rPr>
              <a:t/>
            </a:r>
            <a:br>
              <a:rPr lang="en-US" sz="3000" dirty="0">
                <a:solidFill>
                  <a:schemeClr val="tx1"/>
                </a:solidFill>
              </a:rPr>
            </a:b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400" b="1" dirty="0" smtClean="0"/>
              <a:t>Juan declara tener habilidades de adivinación.</a:t>
            </a:r>
          </a:p>
          <a:p>
            <a:r>
              <a:rPr lang="es-MX" sz="2400" b="1" dirty="0" smtClean="0"/>
              <a:t>Se realiza un experimento:</a:t>
            </a:r>
          </a:p>
          <a:p>
            <a:pPr lvl="1"/>
            <a:r>
              <a:rPr lang="es-MX" sz="2200" b="1" dirty="0" smtClean="0"/>
              <a:t>Una persona en un cuarto </a:t>
            </a:r>
            <a:r>
              <a:rPr lang="es-MX" sz="2200" b="1" dirty="0" smtClean="0"/>
              <a:t>selecciona uno de los enteros </a:t>
            </a:r>
            <a:r>
              <a:rPr lang="es-MX" sz="2200" b="1" dirty="0" smtClean="0"/>
              <a:t>1, 2, 3, 4, 5 aleatoriamente.</a:t>
            </a:r>
          </a:p>
          <a:p>
            <a:pPr lvl="1"/>
            <a:r>
              <a:rPr lang="es-MX" sz="2200" b="1" dirty="0" smtClean="0"/>
              <a:t>En otro cuarto, Juan identifica el número que el cree fue seleccionado.</a:t>
            </a:r>
          </a:p>
          <a:p>
            <a:pPr lvl="1"/>
            <a:r>
              <a:rPr lang="es-MX" sz="2200" b="1" dirty="0" smtClean="0"/>
              <a:t>Se realizan tres repeticiones del experimento.</a:t>
            </a:r>
          </a:p>
          <a:p>
            <a:pPr lvl="1"/>
            <a:r>
              <a:rPr lang="es-MX" sz="2200" b="1" dirty="0" smtClean="0"/>
              <a:t> Juan tuvo la respuesta correcta dos veces</a:t>
            </a:r>
            <a:r>
              <a:rPr lang="en-US" sz="2200" b="1" dirty="0" smtClean="0"/>
              <a:t>.</a:t>
            </a:r>
            <a:endParaRPr lang="en-US" sz="2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602D-95B8-48A3-B10E-A6B9BE07238E}" type="slidenum">
              <a:rPr lang="en-US"/>
              <a:pPr/>
              <a:t>8</a:t>
            </a:fld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1219200"/>
          </a:xfrm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Ejemplo 1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3995738"/>
          </a:xfrm>
        </p:spPr>
        <p:txBody>
          <a:bodyPr/>
          <a:lstStyle/>
          <a:p>
            <a:pPr>
              <a:buFont typeface="Wingdings" pitchFamily="16" charset="2"/>
              <a:buNone/>
            </a:pPr>
            <a:r>
              <a:rPr lang="es-MX" sz="2400" b="1" dirty="0" smtClean="0"/>
              <a:t>Sí Juan no tiene habilidades de adivinación y esta eligiendo el número, ¿cuál es la probabilidad de que el realice un elección correcta en dos de los tres intentos? </a:t>
            </a:r>
            <a:endParaRPr lang="es-MX" sz="2400" b="1" dirty="0"/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1066800" y="3352800"/>
            <a:ext cx="7924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16" charset="2"/>
              <a:buChar char="§"/>
            </a:pPr>
            <a:r>
              <a:rPr lang="es-MX" sz="2400" b="1" dirty="0" smtClean="0"/>
              <a:t>Las tres formas en que Juan puede tener las dos respuestas correctas son:  SSF, SFS, and FSS.</a:t>
            </a:r>
          </a:p>
          <a:p>
            <a:endParaRPr lang="es-MX" sz="2400" b="1" dirty="0" smtClean="0"/>
          </a:p>
          <a:p>
            <a:pPr>
              <a:buFont typeface="Wingdings" pitchFamily="16" charset="2"/>
              <a:buChar char="§"/>
            </a:pPr>
            <a:r>
              <a:rPr lang="es-MX" sz="2400" b="1" dirty="0" smtClean="0"/>
              <a:t>Cada una de estas tiene probabilidad: </a:t>
            </a:r>
            <a:r>
              <a:rPr lang="es-MX" sz="2400" b="1" dirty="0" smtClean="0">
                <a:solidFill>
                  <a:schemeClr val="tx2"/>
                </a:solidFill>
              </a:rPr>
              <a:t>(0.2)</a:t>
            </a:r>
            <a:r>
              <a:rPr lang="es-MX" sz="2400" b="1" baseline="30000" dirty="0" smtClean="0">
                <a:solidFill>
                  <a:schemeClr val="tx2"/>
                </a:solidFill>
              </a:rPr>
              <a:t>2</a:t>
            </a:r>
            <a:r>
              <a:rPr lang="es-MX" sz="2400" b="1" dirty="0" smtClean="0">
                <a:solidFill>
                  <a:schemeClr val="tx2"/>
                </a:solidFill>
              </a:rPr>
              <a:t>(0.8)=0.032.</a:t>
            </a:r>
          </a:p>
          <a:p>
            <a:endParaRPr lang="es-MX" sz="2400" b="1" dirty="0" smtClean="0"/>
          </a:p>
          <a:p>
            <a:pPr>
              <a:buFont typeface="Wingdings" pitchFamily="16" charset="2"/>
              <a:buChar char="§"/>
            </a:pPr>
            <a:r>
              <a:rPr lang="es-MX" sz="2400" b="1" dirty="0" smtClean="0"/>
              <a:t>La probabilidad total de dos elecciones correctas es de </a:t>
            </a:r>
            <a:r>
              <a:rPr lang="es-MX" sz="2400" b="1" dirty="0" smtClean="0">
                <a:solidFill>
                  <a:schemeClr val="tx2"/>
                </a:solidFill>
              </a:rPr>
              <a:t>3(0.032)=0.096.</a:t>
            </a:r>
            <a:endParaRPr lang="es-MX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8B17-2973-4319-B316-587C245BBB7A}" type="slidenum">
              <a:rPr lang="en-US"/>
              <a:pPr/>
              <a:t>9</a:t>
            </a:fld>
            <a:endParaRPr lang="en-US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Ejemplo 1</a:t>
            </a:r>
            <a:endParaRPr lang="en-US" sz="3000" dirty="0">
              <a:solidFill>
                <a:schemeClr val="tx1"/>
              </a:solidFill>
            </a:endParaRPr>
          </a:p>
        </p:txBody>
      </p:sp>
      <p:pic>
        <p:nvPicPr>
          <p:cNvPr id="123907" name="Picture 3" descr="p270_table6"/>
          <p:cNvPicPr>
            <a:picLocks noChangeAspect="1" noChangeArrowheads="1"/>
          </p:cNvPicPr>
          <p:nvPr/>
        </p:nvPicPr>
        <p:blipFill>
          <a:blip r:embed="rId4" cstate="print"/>
          <a:srcRect t="37437"/>
          <a:stretch>
            <a:fillRect/>
          </a:stretch>
        </p:blipFill>
        <p:spPr bwMode="auto">
          <a:xfrm>
            <a:off x="762000" y="1600200"/>
            <a:ext cx="7697788" cy="1782763"/>
          </a:xfrm>
          <a:prstGeom prst="rect">
            <a:avLst/>
          </a:prstGeom>
          <a:noFill/>
        </p:spPr>
      </p:pic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1066800" y="3581400"/>
            <a:ext cx="70866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 dirty="0" smtClean="0"/>
              <a:t>La probabilidad de exactamente 2 elecciones correctas es la probabilidad </a:t>
            </a:r>
            <a:r>
              <a:rPr lang="es-MX" sz="1800" b="1" dirty="0" err="1" smtClean="0"/>
              <a:t>binomial</a:t>
            </a:r>
            <a:r>
              <a:rPr lang="es-MX" sz="1800" b="1" dirty="0" smtClean="0"/>
              <a:t> con n= 3 repeticiones, x=2 elecciones correctas y p=0.2 probabilidad de una elección correcta. </a:t>
            </a:r>
          </a:p>
          <a:p>
            <a:endParaRPr lang="es-MX" sz="1800" b="1" dirty="0" smtClean="0"/>
          </a:p>
          <a:p>
            <a:pPr>
              <a:spcBef>
                <a:spcPct val="50000"/>
              </a:spcBef>
              <a:buClr>
                <a:schemeClr val="folHlink"/>
              </a:buClr>
              <a:buSzPct val="90000"/>
              <a:buFont typeface="Wingdings" pitchFamily="16" charset="2"/>
              <a:buChar char="n"/>
            </a:pPr>
            <a:endParaRPr lang="en-US" sz="2000" dirty="0"/>
          </a:p>
        </p:txBody>
      </p:sp>
      <p:graphicFrame>
        <p:nvGraphicFramePr>
          <p:cNvPr id="123909" name="Object 5"/>
          <p:cNvGraphicFramePr>
            <a:graphicFrameLocks noChangeAspect="1"/>
          </p:cNvGraphicFramePr>
          <p:nvPr/>
        </p:nvGraphicFramePr>
        <p:xfrm>
          <a:off x="728663" y="4522788"/>
          <a:ext cx="7289800" cy="862012"/>
        </p:xfrm>
        <a:graphic>
          <a:graphicData uri="http://schemas.openxmlformats.org/presentationml/2006/ole">
            <p:oleObj spid="_x0000_s123909" name="Equation" r:id="rId5" imgW="3009900" imgH="368300" progId="Equation.3">
              <p:embed/>
            </p:oleObj>
          </a:graphicData>
        </a:graphic>
      </p:graphicFrame>
      <p:sp>
        <p:nvSpPr>
          <p:cNvPr id="123910" name="Line 6"/>
          <p:cNvSpPr>
            <a:spLocks noChangeShapeType="1"/>
          </p:cNvSpPr>
          <p:nvPr/>
        </p:nvSpPr>
        <p:spPr bwMode="auto">
          <a:xfrm>
            <a:off x="3048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23911" name="Line 7"/>
          <p:cNvSpPr>
            <a:spLocks noChangeShapeType="1"/>
          </p:cNvSpPr>
          <p:nvPr/>
        </p:nvSpPr>
        <p:spPr bwMode="auto">
          <a:xfrm>
            <a:off x="304800" y="2514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grpSp>
        <p:nvGrpSpPr>
          <p:cNvPr id="123912" name="Group 8"/>
          <p:cNvGrpSpPr>
            <a:grpSpLocks/>
          </p:cNvGrpSpPr>
          <p:nvPr/>
        </p:nvGrpSpPr>
        <p:grpSpPr bwMode="auto">
          <a:xfrm>
            <a:off x="304800" y="2514600"/>
            <a:ext cx="4572000" cy="1905000"/>
            <a:chOff x="144" y="2256"/>
            <a:chExt cx="2880" cy="1200"/>
          </a:xfrm>
        </p:grpSpPr>
        <p:sp>
          <p:nvSpPr>
            <p:cNvPr id="123913" name="Line 9"/>
            <p:cNvSpPr>
              <a:spLocks noChangeShapeType="1"/>
            </p:cNvSpPr>
            <p:nvPr/>
          </p:nvSpPr>
          <p:spPr bwMode="auto">
            <a:xfrm>
              <a:off x="144" y="268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123914" name="Line 10"/>
            <p:cNvSpPr>
              <a:spLocks noChangeShapeType="1"/>
            </p:cNvSpPr>
            <p:nvPr/>
          </p:nvSpPr>
          <p:spPr bwMode="auto">
            <a:xfrm>
              <a:off x="144" y="249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123915" name="Line 11"/>
            <p:cNvSpPr>
              <a:spLocks noChangeShapeType="1"/>
            </p:cNvSpPr>
            <p:nvPr/>
          </p:nvSpPr>
          <p:spPr bwMode="auto">
            <a:xfrm>
              <a:off x="144" y="225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123916" name="Line 12"/>
            <p:cNvSpPr>
              <a:spLocks noChangeShapeType="1"/>
            </p:cNvSpPr>
            <p:nvPr/>
          </p:nvSpPr>
          <p:spPr bwMode="auto">
            <a:xfrm>
              <a:off x="144" y="3456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123917" name="Line 13"/>
          <p:cNvSpPr>
            <a:spLocks noChangeShapeType="1"/>
          </p:cNvSpPr>
          <p:nvPr/>
        </p:nvSpPr>
        <p:spPr bwMode="auto">
          <a:xfrm>
            <a:off x="4800600" y="4419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</TotalTime>
  <Words>920</Words>
  <Application>Microsoft Office PowerPoint</Application>
  <PresentationFormat>Presentación en pantalla (4:3)</PresentationFormat>
  <Paragraphs>128</Paragraphs>
  <Slides>18</Slides>
  <Notes>15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0" baseType="lpstr">
      <vt:lpstr>Layers</vt:lpstr>
      <vt:lpstr>Equation</vt:lpstr>
      <vt:lpstr>Distribuciones de Probabilidad</vt:lpstr>
      <vt:lpstr>Objetivos de aprendizaje</vt:lpstr>
      <vt:lpstr>Objetivo de aprendizaje 1: La distribución binomial</vt:lpstr>
      <vt:lpstr>Objetivo de aprendizaje 2: Condiciones para la distribución binomial</vt:lpstr>
      <vt:lpstr>Objetivo de aprendizaje 3: Probabilidades para una distribución binomial</vt:lpstr>
      <vt:lpstr>Factoriales</vt:lpstr>
      <vt:lpstr>Ejemplo: encontrar probabilidades binomiales </vt:lpstr>
      <vt:lpstr>Ejemplo 1</vt:lpstr>
      <vt:lpstr>Ejemplo 1</vt:lpstr>
      <vt:lpstr>Ejemplo binomial 2</vt:lpstr>
      <vt:lpstr>¿Las condiciones de la binomial aplican?</vt:lpstr>
      <vt:lpstr>¿Las condiciones de la binomial aplican para el ejemplo 2?</vt:lpstr>
      <vt:lpstr>Media y desviación estándar de una binomial</vt:lpstr>
      <vt:lpstr>¿Discriminación racial?</vt:lpstr>
      <vt:lpstr>¿Discriminación racial?</vt:lpstr>
      <vt:lpstr>¿Discriminación racial?</vt:lpstr>
      <vt:lpstr>¿Discriminación racial?</vt:lpstr>
      <vt:lpstr>Aproximando la distribución binomial a la distribución normal</vt:lpstr>
    </vt:vector>
  </TitlesOfParts>
  <Company>State Farm Insurance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Rowe</dc:creator>
  <cp:lastModifiedBy>RUBEN TELLEZ SANCHEZ</cp:lastModifiedBy>
  <cp:revision>33</cp:revision>
  <dcterms:created xsi:type="dcterms:W3CDTF">2007-05-13T02:32:42Z</dcterms:created>
  <dcterms:modified xsi:type="dcterms:W3CDTF">2012-01-25T20:48:30Z</dcterms:modified>
</cp:coreProperties>
</file>