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9" r:id="rId7"/>
    <p:sldId id="270" r:id="rId8"/>
    <p:sldId id="273" r:id="rId9"/>
    <p:sldId id="274" r:id="rId10"/>
    <p:sldId id="272" r:id="rId11"/>
    <p:sldId id="271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84" r:id="rId29"/>
    <p:sldId id="293" r:id="rId30"/>
    <p:sldId id="294" r:id="rId3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65" autoAdjust="0"/>
  </p:normalViewPr>
  <p:slideViewPr>
    <p:cSldViewPr snapToGrid="0" showGuides="1">
      <p:cViewPr varScale="1">
        <p:scale>
          <a:sx n="68" d="100"/>
          <a:sy n="68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es-ES" noProof="0" dirty="0"/>
            <a:t>1</a:t>
          </a: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rtl="0"/>
          <a:r>
            <a:rPr lang="es-MX" sz="1400" dirty="0"/>
            <a:t>El docente y los alumnos NO comparten el mismo espacio y/o tiempo</a:t>
          </a:r>
          <a:endParaRPr lang="es-ES" sz="1400" noProof="0" dirty="0"/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s-ES" noProof="0" dirty="0"/>
            <a:t>2</a:t>
          </a: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es-MX" sz="1100" dirty="0"/>
            <a:t>La ayuda del docente es limitada</a:t>
          </a:r>
          <a:endParaRPr lang="es-ES" sz="1100" noProof="0" dirty="0"/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 custT="1"/>
      <dgm:spPr/>
      <dgm:t>
        <a:bodyPr rtlCol="0"/>
        <a:lstStyle/>
        <a:p>
          <a:pPr rtl="0"/>
          <a:r>
            <a:rPr lang="es-MX" sz="1100" dirty="0"/>
            <a:t>El estudiante debe construir </a:t>
          </a:r>
        </a:p>
        <a:p>
          <a:pPr rtl="0"/>
          <a:r>
            <a:rPr lang="es-MX" sz="1100" dirty="0"/>
            <a:t>su aprendizaje de forma autónoma</a:t>
          </a:r>
          <a:endParaRPr lang="es-ES" sz="1100" noProof="0" dirty="0"/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es-ES" noProof="0" dirty="0"/>
            <a:t>3</a:t>
          </a: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 custT="1"/>
      <dgm:spPr/>
      <dgm:t>
        <a:bodyPr rtlCol="0"/>
        <a:lstStyle/>
        <a:p>
          <a:pPr rtl="0"/>
          <a:r>
            <a:rPr lang="es-MX" sz="1100" dirty="0"/>
            <a:t>Los materiales didácticos son MUY importantes.</a:t>
          </a:r>
          <a:endParaRPr lang="es-ES" sz="1100" noProof="0" dirty="0"/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 custT="1"/>
      <dgm:spPr/>
      <dgm:t>
        <a:bodyPr rtlCol="0"/>
        <a:lstStyle/>
        <a:p>
          <a:pPr rtl="0"/>
          <a:r>
            <a:rPr lang="es-MX" sz="1100" dirty="0"/>
            <a:t>El estudiante requiere material didáctico que le permita aprender de manera autónoma (o con  ayuda de su familia o asesores)</a:t>
          </a:r>
          <a:endParaRPr lang="es-ES" sz="1100" noProof="0" dirty="0"/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es-ES" noProof="0" dirty="0"/>
            <a:t>4</a:t>
          </a: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es-MX" dirty="0"/>
            <a:t>El docente debe ofrecer distintas vías de comunicación para realizar un seguimiento personalizado y atender las necesidades que van surgiendo</a:t>
          </a:r>
          <a:endParaRPr lang="es-ES" noProof="0" dirty="0"/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6" custScaleY="334290" custLinFactNeighborX="2923" custLinFactNeighborY="8763"/>
      <dgm:spPr/>
    </dgm:pt>
    <dgm:pt modelId="{187D4E8C-5C91-4D00-870C-2C45D4EA263C}" type="pres">
      <dgm:prSet presAssocID="{B4F1B46E-22B2-4721-950C-8704487586DC}" presName="firstChildTx" presStyleLbl="bgAccFollowNode1" presStyleIdx="0" presStyleCnt="6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6"/>
      <dgm:spPr/>
    </dgm:pt>
    <dgm:pt modelId="{10C9E3CF-3A8F-4100-8ACD-91E2373197A2}" type="pres">
      <dgm:prSet presAssocID="{F2881FB1-6580-4F21-A283-BFAA6F91D5D2}" presName="firstChildTx" presStyleLbl="bgAccFollowNode1" presStyleIdx="1" presStyleCnt="6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2" presStyleCnt="6" custScaleY="126444"/>
      <dgm:spPr/>
    </dgm:pt>
    <dgm:pt modelId="{B12AEB83-0A64-4B36-BF01-B2F834861BAA}" type="pres">
      <dgm:prSet presAssocID="{29E78340-8EBE-415C-B973-78A91A054B9C}" presName="childTx" presStyleLbl="bgAccFollowNode1" presStyleIdx="2" presStyleCnt="6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3" presStyleCnt="6"/>
      <dgm:spPr/>
    </dgm:pt>
    <dgm:pt modelId="{F8977219-728E-448F-AE8B-46B14F4F17DE}" type="pres">
      <dgm:prSet presAssocID="{6352CA33-6755-44BE-808F-400DA4CF80A7}" presName="firstChildTx" presStyleLbl="bgAccFollowNode1" presStyleIdx="3" presStyleCnt="6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4" presStyleCnt="6" custScaleY="152480"/>
      <dgm:spPr/>
    </dgm:pt>
    <dgm:pt modelId="{96624143-7928-48E9-817F-BC4A07250C32}" type="pres">
      <dgm:prSet presAssocID="{3D5CDB25-F8FA-444B-8D4A-1D29D0CBA282}" presName="childTx" presStyleLbl="bgAccFollowNode1" presStyleIdx="4" presStyleCnt="6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5" presStyleCnt="6" custScaleY="235388"/>
      <dgm:spPr/>
    </dgm:pt>
    <dgm:pt modelId="{5B88A17E-EFF5-4A04-9CC9-D2131DA9ECCC}" type="pres">
      <dgm:prSet presAssocID="{7FCE83D9-631B-4420-BBFC-CA0AFA59F747}" presName="firstChildTx" presStyleLbl="bgAccFollowNode1" presStyleIdx="5" presStyleCnt="6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64072" y="877195"/>
          <a:ext cx="1526209" cy="3403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El docente y los alumnos NO comparten el mismo espacio y/o tiempo</a:t>
          </a:r>
          <a:endParaRPr lang="es-ES" sz="1400" kern="1200" noProof="0" dirty="0"/>
        </a:p>
      </dsp:txBody>
      <dsp:txXfrm>
        <a:off x="1108266" y="877195"/>
        <a:ext cx="1282015" cy="3403010"/>
      </dsp:txXfrm>
    </dsp:sp>
    <dsp:sp modelId="{FC7ED273-8CFD-43C2-9C05-44FADF3E0637}">
      <dsp:nvSpPr>
        <dsp:cNvPr id="0" name=""/>
        <dsp:cNvSpPr/>
      </dsp:nvSpPr>
      <dsp:spPr>
        <a:xfrm>
          <a:off x="5483" y="381000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noProof="0" dirty="0"/>
            <a:t>1</a:t>
          </a:r>
        </a:p>
      </dsp:txBody>
      <dsp:txXfrm>
        <a:off x="154488" y="530005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787989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rtlCol="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La ayuda del docente es limitada</a:t>
          </a:r>
          <a:endParaRPr lang="es-ES" sz="1100" kern="1200" noProof="0" dirty="0"/>
        </a:p>
      </dsp:txBody>
      <dsp:txXfrm>
        <a:off x="3607337" y="787989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805970"/>
          <a:ext cx="1526209" cy="1287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rtlCol="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El estudiante debe construir 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su aprendizaje de forma autónoma</a:t>
          </a:r>
          <a:endParaRPr lang="es-ES" sz="1100" kern="1200" noProof="0" dirty="0"/>
        </a:p>
      </dsp:txBody>
      <dsp:txXfrm>
        <a:off x="3607337" y="1805970"/>
        <a:ext cx="1282015" cy="1287176"/>
      </dsp:txXfrm>
    </dsp:sp>
    <dsp:sp modelId="{FD776C1E-557E-4553-9447-49B69EEC7907}">
      <dsp:nvSpPr>
        <dsp:cNvPr id="0" name=""/>
        <dsp:cNvSpPr/>
      </dsp:nvSpPr>
      <dsp:spPr>
        <a:xfrm>
          <a:off x="2549165" y="381000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noProof="0" dirty="0"/>
            <a:t>2</a:t>
          </a:r>
        </a:p>
      </dsp:txBody>
      <dsp:txXfrm>
        <a:off x="2698170" y="530005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787989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rtlCol="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Los materiales didácticos son MUY importantes.</a:t>
          </a:r>
          <a:endParaRPr lang="es-ES" sz="1100" kern="1200" noProof="0" dirty="0"/>
        </a:p>
      </dsp:txBody>
      <dsp:txXfrm>
        <a:off x="6151018" y="787989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805970"/>
          <a:ext cx="1526209" cy="15522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rtlCol="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El estudiante requiere material didáctico que le permita aprender de manera autónoma (o con  ayuda de su familia o asesores)</a:t>
          </a:r>
          <a:endParaRPr lang="es-ES" sz="1100" kern="1200" noProof="0" dirty="0"/>
        </a:p>
      </dsp:txBody>
      <dsp:txXfrm>
        <a:off x="6151018" y="1805970"/>
        <a:ext cx="1282015" cy="1552218"/>
      </dsp:txXfrm>
    </dsp:sp>
    <dsp:sp modelId="{89E6DA6E-7A23-44BD-8A99-378091FF741D}">
      <dsp:nvSpPr>
        <dsp:cNvPr id="0" name=""/>
        <dsp:cNvSpPr/>
      </dsp:nvSpPr>
      <dsp:spPr>
        <a:xfrm>
          <a:off x="5092847" y="381000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noProof="0" dirty="0"/>
            <a:t>3</a:t>
          </a:r>
        </a:p>
      </dsp:txBody>
      <dsp:txXfrm>
        <a:off x="5241852" y="530005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787989"/>
          <a:ext cx="1526209" cy="23962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El docente debe ofrecer distintas vías de comunicación para realizar un seguimiento personalizado y atender las necesidades que van surgiendo</a:t>
          </a:r>
          <a:endParaRPr lang="es-ES" sz="1300" kern="1200" noProof="0" dirty="0"/>
        </a:p>
      </dsp:txBody>
      <dsp:txXfrm>
        <a:off x="8694700" y="787989"/>
        <a:ext cx="1282015" cy="2396206"/>
      </dsp:txXfrm>
    </dsp:sp>
    <dsp:sp modelId="{7453D9C8-CD6E-4AA4-8A19-7F6F667528F0}">
      <dsp:nvSpPr>
        <dsp:cNvPr id="0" name=""/>
        <dsp:cNvSpPr/>
      </dsp:nvSpPr>
      <dsp:spPr>
        <a:xfrm>
          <a:off x="7636529" y="381000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noProof="0" dirty="0"/>
            <a:t>4</a:t>
          </a:r>
        </a:p>
      </dsp:txBody>
      <dsp:txXfrm>
        <a:off x="7785534" y="530005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07/09/2020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07/09/2020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15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67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0A3C37BE-C303-496D-B5CD-85F2937540FC}" type="slidenum">
              <a:rPr lang="es-ES" smtClean="0"/>
              <a:pPr algn="r"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825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07/09/2020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07/09/2020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07/09/2020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07/09/2020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Enseñar en tiempos de </a:t>
            </a:r>
            <a:br>
              <a:rPr lang="es-ES" dirty="0"/>
            </a:br>
            <a:r>
              <a:rPr lang="es-ES" dirty="0"/>
              <a:t>Covid-19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dirty="0"/>
              <a:t>Soledad </a:t>
            </a:r>
            <a:r>
              <a:rPr lang="es-ES" dirty="0" err="1"/>
              <a:t>Rappoport</a:t>
            </a:r>
            <a:r>
              <a:rPr lang="es-ES" dirty="0"/>
              <a:t>, María Sol Rodríguez Tablado y María </a:t>
            </a:r>
            <a:r>
              <a:rPr lang="es-ES" dirty="0" err="1"/>
              <a:t>Bresanello</a:t>
            </a:r>
            <a:r>
              <a:rPr lang="es-ES" dirty="0"/>
              <a:t>. (2020). Enseñar en tiempos de COVID-19. UNESCO.</a:t>
            </a:r>
          </a:p>
        </p:txBody>
      </p:sp>
      <p:pic>
        <p:nvPicPr>
          <p:cNvPr id="10" name="Marcador de posición de imagen 9" descr="Imagen que contiene persona, interior, tabla, hombre&#10;&#10;Descripción generada automáticamente">
            <a:extLst>
              <a:ext uri="{FF2B5EF4-FFF2-40B4-BE49-F238E27FC236}">
                <a16:creationId xmlns:a16="http://schemas.microsoft.com/office/drawing/2014/main" id="{2DF7394C-2ABF-416A-8F22-47C110A8BA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5" b="21505"/>
          <a:stretch>
            <a:fillRect/>
          </a:stretch>
        </p:blipFill>
        <p:spPr>
          <a:xfrm>
            <a:off x="6418354" y="1260262"/>
            <a:ext cx="5210937" cy="428335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AF409-93A5-4F28-ADCF-EBA4F094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Funciones de la comunicación a distancia en la docencia</a:t>
            </a:r>
            <a:endParaRPr lang="es-MX" sz="2800" dirty="0"/>
          </a:p>
        </p:txBody>
      </p:sp>
      <p:pic>
        <p:nvPicPr>
          <p:cNvPr id="8" name="Marcador de contenido 7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C6814873-4C02-497D-B1AF-E916E5D05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4" y="1600200"/>
            <a:ext cx="5150126" cy="3817441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FF0557-8E3B-4F7B-BC20-624B3CBC3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100" b="1" dirty="0"/>
              <a:t>● </a:t>
            </a:r>
            <a:r>
              <a:rPr lang="es-ES" sz="2100" dirty="0"/>
              <a:t>informativa (transmitir y recibir información);</a:t>
            </a:r>
          </a:p>
          <a:p>
            <a:r>
              <a:rPr lang="es-ES" sz="2100" dirty="0"/>
              <a:t>● formativa (transmitir información que aporta nuevo conocimiento);</a:t>
            </a:r>
          </a:p>
          <a:p>
            <a:r>
              <a:rPr lang="es-ES" sz="2100" dirty="0"/>
              <a:t>● persuasiva (se pretende modificar una conducta para que se produzca un cambio de comportamiento o rutina);</a:t>
            </a:r>
          </a:p>
          <a:p>
            <a:r>
              <a:rPr lang="es-ES" sz="2100" dirty="0"/>
              <a:t>● motivadora (animar, transmitir energía);</a:t>
            </a:r>
          </a:p>
          <a:p>
            <a:r>
              <a:rPr lang="es-ES" sz="2100" dirty="0"/>
              <a:t>● expresión emocional (transmitir emociones);</a:t>
            </a:r>
          </a:p>
          <a:p>
            <a:r>
              <a:rPr lang="es-ES" sz="2100" dirty="0"/>
              <a:t>● cooperativa (se intenta solucionar un problema).</a:t>
            </a:r>
          </a:p>
          <a:p>
            <a:endParaRPr lang="es-ES" b="1" dirty="0"/>
          </a:p>
          <a:p>
            <a:r>
              <a:rPr lang="es-ES" sz="1200" dirty="0"/>
              <a:t>Imagen derecha: Maestro boliviano que da clases en línea disfrazado de superhéroe.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575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E5CC7-B348-46E9-9CB3-F9A55B30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de comunicación a distancia</a:t>
            </a: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27001D-711A-42C1-9BC5-30500319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5719970" cy="4572000"/>
          </a:xfrm>
        </p:spPr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es-ES" b="1" dirty="0"/>
              <a:t>Sincrónica: 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Se produce en tiempo real y, el intercambio se produce de forma inmediata.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Se utiliza para transmitir conocimiento, para resolver dudas sencillas, transmitir mensajes breves, para motivar, dar ánimo, alentar y mostrar cercanía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Se debe evitar molestar o invadir la privacidad de los estudiantes y de las familias.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</p:txBody>
      </p:sp>
      <p:pic>
        <p:nvPicPr>
          <p:cNvPr id="10" name="Marcador de contenido 9" descr="Imagen que contiene interior, computer, joven, computadora&#10;&#10;Descripción generada automáticamente">
            <a:extLst>
              <a:ext uri="{FF2B5EF4-FFF2-40B4-BE49-F238E27FC236}">
                <a16:creationId xmlns:a16="http://schemas.microsoft.com/office/drawing/2014/main" id="{53BBC9AA-01B4-44CF-8B37-D3668CDC3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65" y="1600200"/>
            <a:ext cx="3983935" cy="4204251"/>
          </a:xfrm>
        </p:spPr>
      </p:pic>
    </p:spTree>
    <p:extLst>
      <p:ext uri="{BB962C8B-B14F-4D97-AF65-F5344CB8AC3E}">
        <p14:creationId xmlns:p14="http://schemas.microsoft.com/office/powerpoint/2010/main" val="19714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E5CC7-B348-46E9-9CB3-F9A55B30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de comunicación a distancia</a:t>
            </a:r>
            <a:endParaRPr lang="es-MX" dirty="0"/>
          </a:p>
        </p:txBody>
      </p:sp>
      <p:pic>
        <p:nvPicPr>
          <p:cNvPr id="6" name="Marcador de contenido 5" descr="Imagen que contiene monitor, computadora, televisión, computer&#10;&#10;Descripción generada automáticamente">
            <a:extLst>
              <a:ext uri="{FF2B5EF4-FFF2-40B4-BE49-F238E27FC236}">
                <a16:creationId xmlns:a16="http://schemas.microsoft.com/office/drawing/2014/main" id="{F5BEC1FF-6DE1-48CA-811A-C63E1A2E3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8" y="1730326"/>
            <a:ext cx="3884442" cy="420624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27001D-711A-42C1-9BC5-30500319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5689795" cy="4572000"/>
          </a:xfrm>
        </p:spPr>
        <p:txBody>
          <a:bodyPr>
            <a:normAutofit/>
          </a:bodyPr>
          <a:lstStyle/>
          <a:p>
            <a:r>
              <a:rPr lang="es-ES" dirty="0"/>
              <a:t>b</a:t>
            </a:r>
            <a:r>
              <a:rPr lang="es-ES" b="1" dirty="0"/>
              <a:t>) Asincrónica: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Los comunicantes no comparten el espacio temporal.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Permite un tipo de comunicación más reflexionada, duradera y formal.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Se utiliza para transmitir información, resolver dudas y transmitir conocimiento.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Se recomienda utilizar un lenguaje positivo pues carece de los recursos del lenguaje corporal que puedan matizar el mensaje, ni se cuenta con información inmediata sobre el impacto en el receptor.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17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E8CAA-F1F4-42C1-A981-386885D9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s-MX" dirty="0"/>
              <a:t>¿Qué canal de comunicación utilizaré con los alumnos?</a:t>
            </a:r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C5611A4-72A6-4C14-8700-24448F863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9880939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9345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274447-535C-42CF-9543-1B2E0EBB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Canales de comunicación que necesitan conectividad  (1)</a:t>
            </a:r>
            <a:endParaRPr lang="es-MX" sz="2800" dirty="0"/>
          </a:p>
        </p:txBody>
      </p:sp>
      <p:pic>
        <p:nvPicPr>
          <p:cNvPr id="8" name="Marcador de posición de imagen 7" descr="Imagen que contiene tabla, interior, persona, mujer&#10;&#10;Descripción generada automáticamente">
            <a:extLst>
              <a:ext uri="{FF2B5EF4-FFF2-40B4-BE49-F238E27FC236}">
                <a16:creationId xmlns:a16="http://schemas.microsoft.com/office/drawing/2014/main" id="{C21CC546-815C-4ED7-AE39-19FF493F87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r="14442"/>
          <a:stretch>
            <a:fillRect/>
          </a:stretch>
        </p:blipFill>
        <p:spPr>
          <a:xfrm>
            <a:off x="6794695" y="1600200"/>
            <a:ext cx="4290818" cy="4572000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69C2298-CE44-4A41-A627-272647C6D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5253697" cy="4572000"/>
          </a:xfrm>
        </p:spPr>
        <p:txBody>
          <a:bodyPr/>
          <a:lstStyle/>
          <a:p>
            <a:pPr marL="342900" indent="-342900">
              <a:buAutoNum type="alphaLcPeriod"/>
            </a:pPr>
            <a:r>
              <a:rPr lang="es-ES" b="1" dirty="0"/>
              <a:t>Sistemas de organización de aprendizaje</a:t>
            </a:r>
          </a:p>
          <a:p>
            <a:r>
              <a:rPr lang="es-ES" dirty="0"/>
              <a:t>Permiten estar en contacto con los estudiantes. Son espacios virtuales privados (se debe entrar con contraseña) que son útiles para organizar los cursos, distribuir tareas, hacer seguimientos, comunicarse y compartir materiales.</a:t>
            </a:r>
          </a:p>
          <a:p>
            <a:r>
              <a:rPr lang="es-ES" dirty="0"/>
              <a:t>Ejemplos: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Google </a:t>
            </a:r>
            <a:r>
              <a:rPr lang="es-MX" dirty="0" err="1"/>
              <a:t>Classroom</a:t>
            </a:r>
            <a:r>
              <a:rPr lang="es-MX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Edmodo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Moodle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07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A8088-53C3-4A43-963A-189D2DB9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Canales de comunicación que necesitan conectividad  (2)</a:t>
            </a:r>
            <a:endParaRPr lang="es-MX" sz="2800" dirty="0"/>
          </a:p>
        </p:txBody>
      </p:sp>
      <p:pic>
        <p:nvPicPr>
          <p:cNvPr id="6" name="Marcador de posición de imagen 5" descr="Imagen que contiene interior, tabla, hombre, escritorio&#10;&#10;Descripción generada automáticamente">
            <a:extLst>
              <a:ext uri="{FF2B5EF4-FFF2-40B4-BE49-F238E27FC236}">
                <a16:creationId xmlns:a16="http://schemas.microsoft.com/office/drawing/2014/main" id="{1C6E0086-11C8-4287-BF32-6B17F0C5C1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4635"/>
          <a:stretch>
            <a:fillRect/>
          </a:stretch>
        </p:blipFill>
        <p:spPr>
          <a:xfrm>
            <a:off x="6611815" y="1600199"/>
            <a:ext cx="4473767" cy="4572001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C749C5-9DC5-4225-839C-453B1DBE1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859802" cy="4572000"/>
          </a:xfrm>
        </p:spPr>
        <p:txBody>
          <a:bodyPr/>
          <a:lstStyle/>
          <a:p>
            <a:r>
              <a:rPr lang="es-ES" b="1" dirty="0"/>
              <a:t>b. Herramientas digitales para impartir clases a distancia.</a:t>
            </a:r>
          </a:p>
          <a:p>
            <a:r>
              <a:rPr lang="es-ES" dirty="0"/>
              <a:t>Recursos para desarrollar un contenido, generar encuentros, resolver dudas y mantener vínculos de cercanía. </a:t>
            </a:r>
          </a:p>
          <a:p>
            <a:r>
              <a:rPr lang="es-ES" dirty="0"/>
              <a:t>Requieren que tanto el docente como los estudiantes cuenten con buena conectividad a internet. Ejemplos: </a:t>
            </a:r>
            <a:r>
              <a:rPr lang="es-MX" dirty="0"/>
              <a:t>Google </a:t>
            </a:r>
            <a:r>
              <a:rPr lang="es-MX" dirty="0" err="1"/>
              <a:t>Meet</a:t>
            </a:r>
            <a:r>
              <a:rPr lang="es-MX" dirty="0"/>
              <a:t> y Zoom.</a:t>
            </a:r>
          </a:p>
          <a:p>
            <a:endParaRPr lang="es-MX" dirty="0"/>
          </a:p>
          <a:p>
            <a:r>
              <a:rPr lang="es-MX" dirty="0"/>
              <a:t>c. </a:t>
            </a:r>
            <a:r>
              <a:rPr lang="es-MX" b="1" dirty="0"/>
              <a:t>Herramientas digitales para conversar.</a:t>
            </a:r>
          </a:p>
          <a:p>
            <a:r>
              <a:rPr lang="es-MX" dirty="0"/>
              <a:t>Ejemplos: </a:t>
            </a:r>
            <a:r>
              <a:rPr lang="es-MX" dirty="0" err="1"/>
              <a:t>Whats</a:t>
            </a:r>
            <a:r>
              <a:rPr lang="es-MX" dirty="0"/>
              <a:t> App, </a:t>
            </a:r>
            <a:r>
              <a:rPr lang="es-MX" dirty="0" err="1"/>
              <a:t>Slack</a:t>
            </a:r>
            <a:r>
              <a:rPr lang="es-MX" dirty="0"/>
              <a:t> y Chat de Gmail.</a:t>
            </a:r>
          </a:p>
        </p:txBody>
      </p:sp>
    </p:spTree>
    <p:extLst>
      <p:ext uri="{BB962C8B-B14F-4D97-AF65-F5344CB8AC3E}">
        <p14:creationId xmlns:p14="http://schemas.microsoft.com/office/powerpoint/2010/main" val="505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AED35-4F29-4036-9BD1-3D59DDBA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Canales de comunicación que NO necesitan conectividad</a:t>
            </a:r>
            <a:endParaRPr lang="es-MX" sz="2800" dirty="0"/>
          </a:p>
        </p:txBody>
      </p:sp>
      <p:pic>
        <p:nvPicPr>
          <p:cNvPr id="6" name="Marcador de posición de imagen 5" descr="Imagen que contiene exterior, caminando, pasto, hombre&#10;&#10;Descripción generada automáticamente">
            <a:extLst>
              <a:ext uri="{FF2B5EF4-FFF2-40B4-BE49-F238E27FC236}">
                <a16:creationId xmlns:a16="http://schemas.microsoft.com/office/drawing/2014/main" id="{E3E09976-B04E-4A18-AA4D-813266E3AA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105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4EE4C8-BBF4-4B55-8D3D-18CA00326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b="1" dirty="0"/>
              <a:t>El teléfono</a:t>
            </a:r>
            <a:r>
              <a:rPr lang="es-ES" sz="2400" dirty="0"/>
              <a:t>. Permite sostener el vínculo con cada uno de los alumnos.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b="1" dirty="0"/>
              <a:t>El mensaje de texto (SMS). </a:t>
            </a:r>
            <a:r>
              <a:rPr lang="es-ES" sz="2400" dirty="0"/>
              <a:t>Permite mantener un vínculo con las familias y el alumnado de forma relativamente personalizada</a:t>
            </a:r>
            <a:r>
              <a:rPr lang="es-ES" dirty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BEEF4F-849B-48EC-A2D7-03350881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Para elaborar un plan de comunicación con los alumnos:</a:t>
            </a:r>
          </a:p>
        </p:txBody>
      </p:sp>
      <p:pic>
        <p:nvPicPr>
          <p:cNvPr id="8" name="Marcador de contenido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CA5575C-CA6F-4865-8CCA-F956D089F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5158153" cy="4572000"/>
          </a:xfrm>
        </p:spPr>
      </p:pic>
      <p:sp>
        <p:nvSpPr>
          <p:cNvPr id="6" name="Marcador de texto 5" descr="Profesora de la India graba su clase con un celular, sostenido con un soporte improvisado.&#10;">
            <a:extLst>
              <a:ext uri="{FF2B5EF4-FFF2-40B4-BE49-F238E27FC236}">
                <a16:creationId xmlns:a16="http://schemas.microsoft.com/office/drawing/2014/main" id="{91064756-2066-472A-B0CC-D9A769F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s-ES" sz="2000" dirty="0"/>
              <a:t>Seleccionar los canales de comunicación (tanto sincrónicas como asincrónicas).</a:t>
            </a:r>
          </a:p>
          <a:p>
            <a:pPr marL="342900" indent="-342900">
              <a:buAutoNum type="arabicParenR"/>
            </a:pPr>
            <a:r>
              <a:rPr lang="es-ES" sz="2000" dirty="0"/>
              <a:t>Elaborar un plan con: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 los medios de comunicación,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los plazos de entrega de material,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las frecuencias de intercambios,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los horarios de conexión sincrónica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y cualquier otra información de relevancia que permita organizar el trabajo</a:t>
            </a:r>
          </a:p>
          <a:p>
            <a:pPr lvl="1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4348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5D02C-ED93-41EA-A221-0A661A0B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 de plan de comunicación con internet:</a:t>
            </a:r>
          </a:p>
        </p:txBody>
      </p:sp>
      <p:pic>
        <p:nvPicPr>
          <p:cNvPr id="6" name="image5.png">
            <a:extLst>
              <a:ext uri="{FF2B5EF4-FFF2-40B4-BE49-F238E27FC236}">
                <a16:creationId xmlns:a16="http://schemas.microsoft.com/office/drawing/2014/main" id="{8AB7A6BD-49AA-42A0-B30D-D75E9285FDD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602" y="1420836"/>
            <a:ext cx="10311619" cy="500790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010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2C9-957C-4EC8-BDBE-8605BCC1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 de plan de comunicación sin internet:</a:t>
            </a:r>
          </a:p>
        </p:txBody>
      </p:sp>
      <p:pic>
        <p:nvPicPr>
          <p:cNvPr id="3" name="image4.png">
            <a:extLst>
              <a:ext uri="{FF2B5EF4-FFF2-40B4-BE49-F238E27FC236}">
                <a16:creationId xmlns:a16="http://schemas.microsoft.com/office/drawing/2014/main" id="{EEFA9175-209D-4627-833B-517F8DF25BC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04900" y="1365539"/>
            <a:ext cx="9853832" cy="49485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420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Estructura de la propuesta teórico-práctica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s-MX" sz="18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Enseñanza en tiempos de COVID-19</a:t>
            </a:r>
            <a:r>
              <a:rPr lang="es-MX" sz="1800" b="1" dirty="0">
                <a:latin typeface="Calibri" panose="020F0502020204030204" pitchFamily="34" charset="0"/>
                <a:ea typeface="Gisha" panose="020B0502040204020203" pitchFamily="34" charset="-79"/>
              </a:rPr>
              <a:t>. </a:t>
            </a:r>
            <a:r>
              <a:rPr lang="es-MX" sz="18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Presenta un marco de referencia para comprender los desafíos que plantea la educación a distancia en un contexto de emergencia y comprender las tareas docentes en el nuevo escenario. </a:t>
            </a:r>
            <a:endParaRPr lang="es-ES" dirty="0"/>
          </a:p>
          <a:p>
            <a:r>
              <a:rPr lang="es-MX" sz="18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Definir el punto de partida. </a:t>
            </a:r>
            <a:r>
              <a:rPr lang="es-MX" sz="1800" dirty="0">
                <a:latin typeface="Gisha" panose="020B0502040204020203" pitchFamily="34" charset="-79"/>
                <a:ea typeface="Gisha" panose="020B0502040204020203" pitchFamily="34" charset="-79"/>
              </a:rPr>
              <a:t>P</a:t>
            </a:r>
            <a:r>
              <a:rPr lang="es-MX" sz="18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resenta herramientas para para planificar la enseñanza a distancia: elaborar nuevos formatos de trabajo colaborativo al interior de los equipos de los centros educativos (docentes y directivos) y diagnosticar la situación particular de los estudiantes.</a:t>
            </a:r>
          </a:p>
          <a:p>
            <a:r>
              <a:rPr lang="es-MX" sz="18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Planeación didáctica. </a:t>
            </a:r>
            <a:r>
              <a:rPr lang="es-MX" sz="18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Analiza la necesidad de revisar los contenidos a enseñar. Se invita a determinar los canales de comunicación idóneos para brindar una continuidad pedagógica en los diversos contextos educativos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MX" sz="1800" b="1" dirty="0">
                <a:latin typeface="Gisha" panose="020B0502040204020203" pitchFamily="34" charset="-79"/>
                <a:ea typeface="Gisha" panose="020B0502040204020203" pitchFamily="34" charset="-79"/>
              </a:rPr>
              <a:t>P</a:t>
            </a:r>
            <a:r>
              <a:rPr lang="es-MX" sz="18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ráctica de enseñanza. </a:t>
            </a:r>
            <a:r>
              <a:rPr lang="es-MX" sz="18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Se </a:t>
            </a:r>
            <a:r>
              <a:rPr lang="es-MX" sz="1800" dirty="0">
                <a:latin typeface="Gisha" panose="020B0502040204020203" pitchFamily="34" charset="-79"/>
                <a:ea typeface="Gisha" panose="020B0502040204020203" pitchFamily="34" charset="-79"/>
              </a:rPr>
              <a:t>presentan materiales </a:t>
            </a:r>
            <a:r>
              <a:rPr lang="es-MX" sz="18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didácticos para la educación a distancia, para contextos con y sin conectividad. </a:t>
            </a:r>
          </a:p>
          <a:p>
            <a:r>
              <a:rPr lang="es-MX" sz="18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La evaluación. </a:t>
            </a:r>
            <a:r>
              <a:rPr lang="es-MX" sz="18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Presenta</a:t>
            </a:r>
            <a:r>
              <a:rPr lang="es-MX" sz="18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 </a:t>
            </a:r>
            <a:r>
              <a:rPr lang="es-MX" sz="18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recomendaciones para pensar la evaluación de la enseñanza y del proceso de autoaprendizaje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69AB95-FC0D-4982-A105-6F3A276B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 para presentar el plan de comunicación a los estudiantes:</a:t>
            </a:r>
          </a:p>
        </p:txBody>
      </p:sp>
      <p:pic>
        <p:nvPicPr>
          <p:cNvPr id="7" name="Marcador de contenido 6" descr="Imagen que contiene persona, interior, ventana, hombre&#10;&#10;Descripción generada automáticamente">
            <a:extLst>
              <a:ext uri="{FF2B5EF4-FFF2-40B4-BE49-F238E27FC236}">
                <a16:creationId xmlns:a16="http://schemas.microsoft.com/office/drawing/2014/main" id="{AD7781D6-171A-43B4-8CB9-EEBBF868B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00200"/>
            <a:ext cx="4503420" cy="4153486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9C07A4-0068-4562-800C-69E593D9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Elaborar con anticipación el plan de comunicación, esto permitirá organizar mejor los tiempos de trabajo docente y no abrumar a los estudiantes con una comunicación excesiva.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Describir con claridad: a los alumnos: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los canales de comunicación,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plazos de entrega de material,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frecuencias de intercambios,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000" dirty="0"/>
              <a:t>horarios de conexión sincrónica.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5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A457E-9736-4644-932F-A20D03BB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La práctica de la enseñanza. Importancia de los materiales didácticos</a:t>
            </a:r>
          </a:p>
        </p:txBody>
      </p:sp>
      <p:pic>
        <p:nvPicPr>
          <p:cNvPr id="6" name="Marcador de contenido 5" descr="Un hombre en frente de laptop&#10;&#10;Descripción generada automáticamente">
            <a:extLst>
              <a:ext uri="{FF2B5EF4-FFF2-40B4-BE49-F238E27FC236}">
                <a16:creationId xmlns:a16="http://schemas.microsoft.com/office/drawing/2014/main" id="{3EB54C99-6ECC-4242-AF1F-FC29A2A16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4" y="1468246"/>
            <a:ext cx="4384548" cy="3898884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6CE94F-18EB-472F-93B9-9300BFFF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En la educación a distancia los estudiantes aprenden a partir de la interacción directa con los materiales, sin contar con la mediación docente.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Por lo </a:t>
            </a:r>
            <a:r>
              <a:rPr lang="es-MX" sz="2400" dirty="0">
                <a:latin typeface="Gisha" panose="020B0502040204020203" pitchFamily="34" charset="-79"/>
                <a:ea typeface="Gisha" panose="020B0502040204020203" pitchFamily="34" charset="-79"/>
              </a:rPr>
              <a:t>tanto, la experiencia de autoaprendizaje, depende de </a:t>
            </a:r>
            <a:r>
              <a:rPr lang="es-MX" sz="2400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la calidad pedagógica del material didáctico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25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F490C-FD0B-4B8C-B32E-70692503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Sugerencias para la elaboración del material didáctico</a:t>
            </a:r>
          </a:p>
        </p:txBody>
      </p:sp>
      <p:pic>
        <p:nvPicPr>
          <p:cNvPr id="8" name="Marcador de contenido 7" descr="Imagen que contiene persona, interior, computer, ventana&#10;&#10;Descripción generada automáticamente">
            <a:extLst>
              <a:ext uri="{FF2B5EF4-FFF2-40B4-BE49-F238E27FC236}">
                <a16:creationId xmlns:a16="http://schemas.microsoft.com/office/drawing/2014/main" id="{B0CF27F5-2B30-4B97-93CF-6FEB0C893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1420837"/>
            <a:ext cx="4531555" cy="424078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B2F93D-644E-44B0-A740-F572B035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5239629" cy="457200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Preparar material considerando la calidad de la conexión y el consumo de datos que genera el recurso.</a:t>
            </a:r>
          </a:p>
          <a:p>
            <a:pPr algn="just"/>
            <a:r>
              <a:rPr lang="es-ES" sz="2000" dirty="0"/>
              <a:t>Por ejemplo: En el uso de videos. Si no hay buena conectividad puede generar frustración por las continuas  interrupciones; además, consumen muchos datos.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Proponer proyectos con perspectiva interdisciplinaria. Favorece los procesos de metacognición, permiten establecer relaciones entre aprendizajes y aplicar conocimientos a situaciones reales (o simuladas).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01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F490C-FD0B-4B8C-B32E-70692503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Sugerencias para la elaboración del material didáctico (continuación)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B2F93D-644E-44B0-A740-F572B035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420837"/>
            <a:ext cx="5239629" cy="475136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Plantear la metodología. Si se quiere motivar a los estudiantes: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la gamificación (enmarcar las actividades de aprendizaje en una experiencia lúdica)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el Aprendizaje Basado en Problemas (plantear un problema para el que su resolución requiere realizar distintas tareas de aprendizaje).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Proponer temas vinculados a los intereses de los estudiantes.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Motivar a través del material: con diseños atractivos y entretenidos (el factor sorpresa y el humor son buenas técnicas)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7" name="Marcador de contenido 6" descr="Imagen que contiene dibujo, competencia de atletismo&#10;&#10;Descripción generada automáticamente">
            <a:extLst>
              <a:ext uri="{FF2B5EF4-FFF2-40B4-BE49-F238E27FC236}">
                <a16:creationId xmlns:a16="http://schemas.microsoft.com/office/drawing/2014/main" id="{992DE398-E7F4-484D-9014-B5B56210E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8" y="1927274"/>
            <a:ext cx="4354512" cy="3924886"/>
          </a:xfrm>
        </p:spPr>
      </p:pic>
    </p:spTree>
    <p:extLst>
      <p:ext uri="{BB962C8B-B14F-4D97-AF65-F5344CB8AC3E}">
        <p14:creationId xmlns:p14="http://schemas.microsoft.com/office/powerpoint/2010/main" val="37954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F490C-FD0B-4B8C-B32E-70692503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Sugerencias para la elaboración del material didáctico (continuación)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B2F93D-644E-44B0-A740-F572B035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420837"/>
            <a:ext cx="4755810" cy="475136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Planificar tareas breves y con indicaciones claras. Los alumnos no tendrá la presencia y el apoyo constante del docente.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Contar con estrategias de registro de las actividades por parte de los alumnos. </a:t>
            </a:r>
          </a:p>
          <a:p>
            <a:pPr lvl="1" algn="just"/>
            <a:r>
              <a:rPr lang="es-ES" sz="2000" dirty="0"/>
              <a:t>Se recomienda promover la autoevaluación. Los estudiantes pueden reunir las evidencias de todas las actividades realizadas en un portafolio. </a:t>
            </a:r>
            <a:endParaRPr lang="es-MX" sz="2000" dirty="0"/>
          </a:p>
        </p:txBody>
      </p:sp>
      <p:pic>
        <p:nvPicPr>
          <p:cNvPr id="8" name="Marcador de contenido 7" descr="Imagen que contiene computer, hombre, interior, persona&#10;&#10;Descripción generada automáticamente">
            <a:extLst>
              <a:ext uri="{FF2B5EF4-FFF2-40B4-BE49-F238E27FC236}">
                <a16:creationId xmlns:a16="http://schemas.microsoft.com/office/drawing/2014/main" id="{58020D50-B326-4F3C-94E4-D136763F8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92" y="2112454"/>
            <a:ext cx="5445125" cy="3631898"/>
          </a:xfrm>
        </p:spPr>
      </p:pic>
    </p:spTree>
    <p:extLst>
      <p:ext uri="{BB962C8B-B14F-4D97-AF65-F5344CB8AC3E}">
        <p14:creationId xmlns:p14="http://schemas.microsoft.com/office/powerpoint/2010/main" val="42375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13B19C-B0C7-4910-910D-23F1C881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5. El material didáctico si no hay conectividad</a:t>
            </a:r>
          </a:p>
        </p:txBody>
      </p:sp>
      <p:pic>
        <p:nvPicPr>
          <p:cNvPr id="8" name="Marcador de contenido 7" descr="Imagen que contiene exterior, edificio, persona, niño&#10;&#10;Descripción generada automáticamente">
            <a:extLst>
              <a:ext uri="{FF2B5EF4-FFF2-40B4-BE49-F238E27FC236}">
                <a16:creationId xmlns:a16="http://schemas.microsoft.com/office/drawing/2014/main" id="{196C9721-E16A-48D6-A11C-F10CBF36B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1158"/>
            <a:ext cx="4991100" cy="3630083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C396A96-156A-4032-8FB2-B73E28E4B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Los principales recursos, para preparar material de autoaprendizaje sin conectividad son: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 los medios de comunicación masiva (televisión y radio)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material impreso: cuadernillo con actividades, debe incluir: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las actividades de aprendizaje,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recomendaciones sobre hábitos y rutinas,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un cronograma con las actividades de cada día, especificando el orden de la resolución de las tareas.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se recomienda que contengan mensajes personalizados que generen sentimiento de cercanía y transmitan ánimo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23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B3299-1836-41D9-9A29-C2629372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6. Instrumentos de evaluación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80BE90-845F-4106-9487-4ED9145A5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991100" cy="45720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/>
              <a:t>Diario de aprendizaje o portafolio. </a:t>
            </a:r>
            <a:r>
              <a:rPr lang="es-ES" dirty="0"/>
              <a:t>Guardar en una carpeta todos los trabajos evidencia el proceso de aprendizaje y posibilita reflexiones sobre el mismo. En el contexto de confinamiento es una forma de visualizar los logros y procesos. Si los alumnos tienen internet se puede utilizar Drive de Google o Google </a:t>
            </a:r>
            <a:r>
              <a:rPr lang="es-ES" dirty="0" err="1"/>
              <a:t>Classroom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/>
              <a:t>Test y escalas de valoración para la autoevaluación.</a:t>
            </a:r>
            <a:r>
              <a:rPr lang="es-ES" dirty="0"/>
              <a:t> Contienen frases con indicadores a evaluar y el estudiante debe identificar el nivel de alcance del mismo con una escala predefinida.  Los indicadores de logro ayudan a los estudiantes a tener claro los objetivos de aprendizaje (qué es lo que el docente espera). Se pueden incluir indicadores de proceso “He disfrutado de la actividad” o “He comprendido todas las consignas.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b="1" dirty="0"/>
          </a:p>
        </p:txBody>
      </p:sp>
      <p:pic>
        <p:nvPicPr>
          <p:cNvPr id="10" name="Marcador de contenido 9" descr="Imagen que contiene persona, interior, niño, tabla&#10;&#10;Descripción generada automáticamente">
            <a:extLst>
              <a:ext uri="{FF2B5EF4-FFF2-40B4-BE49-F238E27FC236}">
                <a16:creationId xmlns:a16="http://schemas.microsoft.com/office/drawing/2014/main" id="{0917D119-0B66-4CA6-B8AC-580834625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1716258"/>
            <a:ext cx="4700368" cy="4262511"/>
          </a:xfrm>
        </p:spPr>
      </p:pic>
    </p:spTree>
    <p:extLst>
      <p:ext uri="{BB962C8B-B14F-4D97-AF65-F5344CB8AC3E}">
        <p14:creationId xmlns:p14="http://schemas.microsoft.com/office/powerpoint/2010/main" val="24704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frases sobre la gratitud que debes incluir en tu vida">
            <a:extLst>
              <a:ext uri="{FF2B5EF4-FFF2-40B4-BE49-F238E27FC236}">
                <a16:creationId xmlns:a16="http://schemas.microsoft.com/office/drawing/2014/main" id="{F05B006F-1E72-4259-A8CB-B68C0810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2536"/>
            <a:ext cx="102822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sz="32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1. Enseñanza en tiempos de COVID-19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4870" y="1840363"/>
            <a:ext cx="4681459" cy="4166541"/>
          </a:xfrm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382751"/>
            <a:ext cx="5203136" cy="4789449"/>
          </a:xfrm>
        </p:spPr>
        <p:txBody>
          <a:bodyPr rtlCol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b="1" dirty="0">
              <a:solidFill>
                <a:srgbClr val="000000"/>
              </a:solidFill>
              <a:latin typeface="Gisha" panose="020B0502040204020203" pitchFamily="34" charset="-79"/>
              <a:ea typeface="Gisha" panose="020B0502040204020203" pitchFamily="34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ES" sz="2400" dirty="0">
                <a:effectLst/>
                <a:latin typeface="Noto Sans Symbols"/>
                <a:ea typeface="Noto Sans Symbols"/>
                <a:cs typeface="Noto Sans Symbols"/>
              </a:rPr>
              <a:t>Para contener la pandemia las escuelas cerraron.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ES" sz="2400" dirty="0">
                <a:latin typeface="Noto Sans Symbols"/>
                <a:ea typeface="Noto Sans Symbols"/>
                <a:cs typeface="Noto Sans Symbols"/>
              </a:rPr>
              <a:t>P</a:t>
            </a:r>
            <a:r>
              <a:rPr lang="es-ES" sz="2400" dirty="0">
                <a:effectLst/>
                <a:latin typeface="Noto Sans Symbols"/>
                <a:ea typeface="Noto Sans Symbols"/>
                <a:cs typeface="Noto Sans Symbols"/>
              </a:rPr>
              <a:t>ero hay un consenso: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Noto Sans Symbols"/>
                <a:ea typeface="Noto Sans Symbols"/>
                <a:cs typeface="Noto Sans Symbols"/>
              </a:rPr>
              <a:t>	</a:t>
            </a:r>
            <a:r>
              <a:rPr lang="es-ES" sz="2400" dirty="0">
                <a:effectLst/>
                <a:latin typeface="Noto Sans Symbols"/>
                <a:ea typeface="Noto Sans Symbols"/>
                <a:cs typeface="Noto Sans Symbols"/>
              </a:rPr>
              <a:t>los sistemas educativos deben seguir 	garantizando el derecho a la educación.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s-MX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0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F25E4-7455-41AC-A5A7-9761B1C7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RETOS DE EDUCAR A DISTANCIA EN UN CONTEXTO DE EMERGENCIA</a:t>
            </a:r>
            <a:endParaRPr lang="es-MX" sz="2800" dirty="0"/>
          </a:p>
        </p:txBody>
      </p:sp>
      <p:pic>
        <p:nvPicPr>
          <p:cNvPr id="6" name="Marcador de posición de imagen 5" descr="Imagen que contiene persona, interior, libro, estante&#10;&#10;Descripción generada automáticamente">
            <a:extLst>
              <a:ext uri="{FF2B5EF4-FFF2-40B4-BE49-F238E27FC236}">
                <a16:creationId xmlns:a16="http://schemas.microsoft.com/office/drawing/2014/main" id="{C5B61E88-EC6A-43B9-892A-563BBCB028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r="24233"/>
          <a:stretch>
            <a:fillRect/>
          </a:stretch>
        </p:blipFill>
        <p:spPr>
          <a:xfrm>
            <a:off x="6881813" y="1600200"/>
            <a:ext cx="4203700" cy="457200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809052-71D6-44DC-AC11-4BF99972B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199"/>
            <a:ext cx="5385110" cy="4572001"/>
          </a:xfrm>
        </p:spPr>
        <p:txBody>
          <a:bodyPr>
            <a:normAutofit/>
          </a:bodyPr>
          <a:lstStyle/>
          <a:p>
            <a:r>
              <a:rPr lang="es-MX" sz="1800" b="1" dirty="0">
                <a:effectLst/>
                <a:latin typeface="Gisha" panose="020B0502040204020203" pitchFamily="34" charset="-79"/>
                <a:ea typeface="Gisha" panose="020B0502040204020203" pitchFamily="34" charset="-79"/>
              </a:rPr>
              <a:t>La acción del docente se ve obligada a replantearse/modificarse/adaptarse de golpe. </a:t>
            </a:r>
            <a:endParaRPr lang="es-MX" b="1" dirty="0">
              <a:latin typeface="Gisha" panose="020B0502040204020203" pitchFamily="34" charset="-79"/>
              <a:ea typeface="Gisha" panose="020B0502040204020203" pitchFamily="34" charset="-79"/>
            </a:endParaRPr>
          </a:p>
          <a:p>
            <a:r>
              <a:rPr lang="es-MX" sz="1800" b="1" dirty="0">
                <a:effectLst/>
                <a:latin typeface="Gisha" panose="020B0502040204020203" pitchFamily="34" charset="-79"/>
                <a:ea typeface="Calibri" panose="020F0502020204030204" pitchFamily="34" charset="0"/>
              </a:rPr>
              <a:t>El profesor requiere: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✔"/>
            </a:pPr>
            <a:r>
              <a:rPr lang="es-MX" sz="1800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Gisha" panose="020B0502040204020203" pitchFamily="34" charset="-79"/>
                <a:cs typeface="Noto Sans Symbols"/>
              </a:rPr>
              <a:t>conocer del uso didáctico de </a:t>
            </a:r>
            <a:r>
              <a:rPr lang="es-MX" sz="1800" dirty="0" err="1">
                <a:solidFill>
                  <a:srgbClr val="000000"/>
                </a:solidFill>
                <a:effectLst/>
                <a:latin typeface="Gisha" panose="020B0502040204020203" pitchFamily="34" charset="-79"/>
                <a:ea typeface="Gisha" panose="020B0502040204020203" pitchFamily="34" charset="-79"/>
                <a:cs typeface="Noto Sans Symbols"/>
              </a:rPr>
              <a:t>TICs</a:t>
            </a:r>
            <a:endParaRPr lang="es-MX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✔"/>
            </a:pPr>
            <a:r>
              <a:rPr lang="es-MX" sz="1800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Gisha" panose="020B0502040204020203" pitchFamily="34" charset="-79"/>
                <a:cs typeface="Noto Sans Symbols"/>
              </a:rPr>
              <a:t>creatividad para resolver y enfrentar  nuevos retos. </a:t>
            </a:r>
            <a:endParaRPr lang="es-MX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✔"/>
            </a:pPr>
            <a:r>
              <a:rPr lang="es-MX" sz="1800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Gisha" panose="020B0502040204020203" pitchFamily="34" charset="-79"/>
                <a:cs typeface="Noto Sans Symbols"/>
              </a:rPr>
              <a:t>Tener estrategias de comunicación inmediata (sincrónicas) y no inmediata (asincrónicas) </a:t>
            </a:r>
            <a:endParaRPr lang="es-MX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✔"/>
            </a:pPr>
            <a:r>
              <a:rPr lang="es-MX" dirty="0">
                <a:solidFill>
                  <a:srgbClr val="000000"/>
                </a:solidFill>
                <a:latin typeface="Gisha" panose="020B0502040204020203" pitchFamily="34" charset="-79"/>
                <a:ea typeface="Gisha" panose="020B0502040204020203" pitchFamily="34" charset="-79"/>
                <a:cs typeface="Noto Sans Symbols"/>
              </a:rPr>
              <a:t>Planificar estrategias que</a:t>
            </a:r>
            <a:r>
              <a:rPr lang="es-MX" sz="1800" dirty="0">
                <a:solidFill>
                  <a:srgbClr val="000000"/>
                </a:solidFill>
                <a:effectLst/>
                <a:latin typeface="Gisha" panose="020B0502040204020203" pitchFamily="34" charset="-79"/>
                <a:ea typeface="Gisha" panose="020B0502040204020203" pitchFamily="34" charset="-79"/>
                <a:cs typeface="Noto Sans Symbols"/>
              </a:rPr>
              <a:t> desarrollen el aprendizaje autónomo, </a:t>
            </a:r>
            <a:endParaRPr lang="es-MX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13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Características de la educación a distancia</a:t>
            </a:r>
          </a:p>
        </p:txBody>
      </p:sp>
      <p:graphicFrame>
        <p:nvGraphicFramePr>
          <p:cNvPr id="4" name="Marcador de posición de contenido 3" descr="Lista apilada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0493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77351"/>
          </a:xfrm>
        </p:spPr>
        <p:txBody>
          <a:bodyPr rtlCol="0"/>
          <a:lstStyle/>
          <a:p>
            <a:pPr rtl="0"/>
            <a:r>
              <a:rPr lang="es-ES" dirty="0"/>
              <a:t>Nuevas funciones docentes en tiempos de confinamiento</a:t>
            </a: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B7B3DF90-DCD0-43F9-AF80-74A096CD9B6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04900" y="1505243"/>
            <a:ext cx="9713155" cy="49377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675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293E7-B26B-4DA4-AF1B-4E4630D1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0"/>
            <a:ext cx="9980682" cy="1096962"/>
          </a:xfrm>
        </p:spPr>
        <p:txBody>
          <a:bodyPr/>
          <a:lstStyle/>
          <a:p>
            <a:r>
              <a:rPr lang="es-MX" dirty="0"/>
              <a:t>2. </a:t>
            </a:r>
            <a:r>
              <a:rPr lang="es-MX" sz="2800" dirty="0"/>
              <a:t>Definir el punto de partida para realizar la planeación</a:t>
            </a:r>
          </a:p>
        </p:txBody>
      </p:sp>
      <p:pic>
        <p:nvPicPr>
          <p:cNvPr id="6" name="Marcador de posición de imagen 5" descr="Imagen que contiene firmar, señal&#10;&#10;Descripción generada automáticamente">
            <a:extLst>
              <a:ext uri="{FF2B5EF4-FFF2-40B4-BE49-F238E27FC236}">
                <a16:creationId xmlns:a16="http://schemas.microsoft.com/office/drawing/2014/main" id="{BC432961-5F19-42C7-9341-1B52DC05E3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9" b="17629"/>
          <a:stretch>
            <a:fillRect/>
          </a:stretch>
        </p:blipFill>
        <p:spPr>
          <a:xfrm>
            <a:off x="7292896" y="1427356"/>
            <a:ext cx="3653399" cy="4920435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383DF4-54F8-4748-B117-628E29667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690990" cy="4572000"/>
          </a:xfrm>
        </p:spPr>
        <p:txBody>
          <a:bodyPr/>
          <a:lstStyle/>
          <a:p>
            <a:r>
              <a:rPr lang="es-ES" dirty="0"/>
              <a:t>Es importante conocer la situación particular de cada alumno y la situación que se viven en el hogar, por ejemplo: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Nivel educativo de los adultos que viven con el estudiante.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Afectaciones económicas  debidas a la pandemia.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Conectividad de internet en el hogar (alta, baja, nula).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Si el alumno tiene disponible para su trabajo escolar: computadora, Tablet, o celular,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Entre otros.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E43D0-8B54-4EF2-85CB-D76843F7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	Planeación didáctica</a:t>
            </a:r>
            <a:endParaRPr lang="es-MX" dirty="0"/>
          </a:p>
        </p:txBody>
      </p:sp>
      <p:pic>
        <p:nvPicPr>
          <p:cNvPr id="6" name="Marcador de posición de 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F4070A0-E471-4A92-B03C-3FDB69FBCE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b="1250"/>
          <a:stretch>
            <a:fillRect/>
          </a:stretch>
        </p:blipFill>
        <p:spPr>
          <a:xfrm>
            <a:off x="3935413" y="1406769"/>
            <a:ext cx="7150100" cy="4765431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669733-34D5-4FF4-A6FF-6A805447C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2645465" cy="4572000"/>
          </a:xfrm>
        </p:spPr>
        <p:txBody>
          <a:bodyPr/>
          <a:lstStyle/>
          <a:p>
            <a:r>
              <a:rPr lang="es-ES" b="1" dirty="0"/>
              <a:t>Reformular los contenidos de enseñanza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Los contenidos de los programas han sido planificados para ser enseñados bajo la modalidad presencial.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La enseñanza a distancia nos obliga a limitar los contenidos, priorizando los más relevantes y pertinentes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47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F8FFF7B-FD65-4358-A37C-26B7D35C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661182"/>
            <a:ext cx="99177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1574</Words>
  <Application>Microsoft Office PowerPoint</Application>
  <PresentationFormat>Panorámica</PresentationFormat>
  <Paragraphs>136</Paragraphs>
  <Slides>27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Euphemia</vt:lpstr>
      <vt:lpstr>Gisha</vt:lpstr>
      <vt:lpstr>Noto Sans Symbols</vt:lpstr>
      <vt:lpstr>Plantagenet Cherokee</vt:lpstr>
      <vt:lpstr>Wingdings</vt:lpstr>
      <vt:lpstr>Literatura académica 16 × 9</vt:lpstr>
      <vt:lpstr>Enseñar en tiempos de  Covid-19</vt:lpstr>
      <vt:lpstr>Estructura de la propuesta teórico-práctica</vt:lpstr>
      <vt:lpstr>1. Enseñanza en tiempos de COVID-19</vt:lpstr>
      <vt:lpstr>RETOS DE EDUCAR A DISTANCIA EN UN CONTEXTO DE EMERGENCIA</vt:lpstr>
      <vt:lpstr>Características de la educación a distancia</vt:lpstr>
      <vt:lpstr>Nuevas funciones docentes en tiempos de confinamiento</vt:lpstr>
      <vt:lpstr>2. Definir el punto de partida para realizar la planeación</vt:lpstr>
      <vt:lpstr>3. Planeación didáctica</vt:lpstr>
      <vt:lpstr>Presentación de PowerPoint</vt:lpstr>
      <vt:lpstr>Funciones de la comunicación a distancia en la docencia</vt:lpstr>
      <vt:lpstr>Formas de comunicación a distancia</vt:lpstr>
      <vt:lpstr>Formas de comunicación a distancia</vt:lpstr>
      <vt:lpstr>¿Qué canal de comunicación utilizaré con los alumnos?</vt:lpstr>
      <vt:lpstr>Canales de comunicación que necesitan conectividad  (1)</vt:lpstr>
      <vt:lpstr>Canales de comunicación que necesitan conectividad  (2)</vt:lpstr>
      <vt:lpstr>Canales de comunicación que NO necesitan conectividad</vt:lpstr>
      <vt:lpstr>Para elaborar un plan de comunicación con los alumnos:</vt:lpstr>
      <vt:lpstr>Ejemplos de plan de comunicación con internet:</vt:lpstr>
      <vt:lpstr>Ejemplos de plan de comunicación sin internet:</vt:lpstr>
      <vt:lpstr>Recomendaciones para presentar el plan de comunicación a los estudiantes:</vt:lpstr>
      <vt:lpstr>4. La práctica de la enseñanza. Importancia de los materiales didácticos</vt:lpstr>
      <vt:lpstr>Sugerencias para la elaboración del material didáctico</vt:lpstr>
      <vt:lpstr>Sugerencias para la elaboración del material didáctico (continuación)</vt:lpstr>
      <vt:lpstr>Sugerencias para la elaboración del material didáctico (continuación)</vt:lpstr>
      <vt:lpstr>5. El material didáctico si no hay conectividad</vt:lpstr>
      <vt:lpstr>6. Instrumentos de evaluación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Enseñar en tiempos de  Covid-19</dc:title>
  <dc:creator>TANIA REYES ZUNIGA</dc:creator>
  <cp:lastModifiedBy>TANIA REYES ZUNIGA</cp:lastModifiedBy>
  <cp:revision>21</cp:revision>
  <dcterms:created xsi:type="dcterms:W3CDTF">2020-09-06T13:41:07Z</dcterms:created>
  <dcterms:modified xsi:type="dcterms:W3CDTF">2020-09-08T02:08:49Z</dcterms:modified>
</cp:coreProperties>
</file>