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0"/>
  </p:notesMasterIdLst>
  <p:handoutMasterIdLst>
    <p:handoutMasterId r:id="rId11"/>
  </p:handoutMasterIdLst>
  <p:sldIdLst>
    <p:sldId id="906" r:id="rId2"/>
    <p:sldId id="908" r:id="rId3"/>
    <p:sldId id="909" r:id="rId4"/>
    <p:sldId id="910" r:id="rId5"/>
    <p:sldId id="911" r:id="rId6"/>
    <p:sldId id="912" r:id="rId7"/>
    <p:sldId id="916" r:id="rId8"/>
    <p:sldId id="918" r:id="rId9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Arial" charset="0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Arial" charset="0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Arial" charset="0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Arial" charset="0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3200" b="1" kern="1200">
        <a:solidFill>
          <a:schemeClr val="accent2"/>
        </a:solidFill>
        <a:latin typeface="Times New Roman" pitchFamily="32" charset="0"/>
        <a:ea typeface="+mn-ea"/>
        <a:cs typeface="Arial" charset="0"/>
      </a:defRPr>
    </a:lvl5pPr>
    <a:lvl6pPr marL="2286000" algn="l" defTabSz="914400" rtl="0" eaLnBrk="1" latinLnBrk="0" hangingPunct="1">
      <a:defRPr sz="3200" b="1" kern="1200">
        <a:solidFill>
          <a:schemeClr val="accent2"/>
        </a:solidFill>
        <a:latin typeface="Times New Roman" pitchFamily="32" charset="0"/>
        <a:ea typeface="+mn-ea"/>
        <a:cs typeface="Arial" charset="0"/>
      </a:defRPr>
    </a:lvl6pPr>
    <a:lvl7pPr marL="2743200" algn="l" defTabSz="914400" rtl="0" eaLnBrk="1" latinLnBrk="0" hangingPunct="1">
      <a:defRPr sz="3200" b="1" kern="1200">
        <a:solidFill>
          <a:schemeClr val="accent2"/>
        </a:solidFill>
        <a:latin typeface="Times New Roman" pitchFamily="32" charset="0"/>
        <a:ea typeface="+mn-ea"/>
        <a:cs typeface="Arial" charset="0"/>
      </a:defRPr>
    </a:lvl7pPr>
    <a:lvl8pPr marL="3200400" algn="l" defTabSz="914400" rtl="0" eaLnBrk="1" latinLnBrk="0" hangingPunct="1">
      <a:defRPr sz="3200" b="1" kern="1200">
        <a:solidFill>
          <a:schemeClr val="accent2"/>
        </a:solidFill>
        <a:latin typeface="Times New Roman" pitchFamily="32" charset="0"/>
        <a:ea typeface="+mn-ea"/>
        <a:cs typeface="Arial" charset="0"/>
      </a:defRPr>
    </a:lvl8pPr>
    <a:lvl9pPr marL="3657600" algn="l" defTabSz="914400" rtl="0" eaLnBrk="1" latinLnBrk="0" hangingPunct="1">
      <a:defRPr sz="3200" b="1" kern="1200">
        <a:solidFill>
          <a:schemeClr val="accent2"/>
        </a:solidFill>
        <a:latin typeface="Times New Roman" pitchFamily="32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66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618" autoAdjust="0"/>
    <p:restoredTop sz="79017" autoAdjust="0"/>
  </p:normalViewPr>
  <p:slideViewPr>
    <p:cSldViewPr>
      <p:cViewPr varScale="1">
        <p:scale>
          <a:sx n="54" d="100"/>
          <a:sy n="54" d="100"/>
        </p:scale>
        <p:origin x="-90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00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defRPr sz="1200" b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Individuals and Variables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defRPr sz="1200" b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defRPr sz="1200" b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defRPr sz="1200" b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72342DBF-B246-4487-BD29-387B75F309C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defRPr sz="1200" b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Individuals and Variables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defRPr sz="1200" b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spcBef>
                <a:spcPct val="0"/>
              </a:spcBef>
              <a:defRPr sz="1200" b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spcBef>
                <a:spcPct val="0"/>
              </a:spcBef>
              <a:defRPr sz="1200" b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C4DCD09C-C098-4DB5-A841-24DACA7BA8A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32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8638" cy="4183063"/>
          </a:xfrm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We are going to start out with a very general way to describe the spread that doesn’t matter whether it is symmetric or not - quartiles.  </a:t>
            </a:r>
          </a:p>
          <a:p>
            <a:pPr eaLnBrk="1" hangingPunct="1"/>
            <a:r>
              <a:rPr lang="en-US" smtClean="0"/>
              <a:t>Just as the word suggests - quartiles is like quarters or quartets, it involves dividing up the distribution into 4 parts.</a:t>
            </a:r>
          </a:p>
          <a:p>
            <a:pPr eaLnBrk="1" hangingPunct="1"/>
            <a:r>
              <a:rPr lang="en-US" smtClean="0"/>
              <a:t>Now, to get the median, we divided it up into two parts.   To get the quartiles we do the exact same thing to the two halves.</a:t>
            </a:r>
          </a:p>
          <a:p>
            <a:pPr eaLnBrk="1" hangingPunct="1"/>
            <a:r>
              <a:rPr lang="en-US" smtClean="0"/>
              <a:t>Use same rules as for median if you have even or odd number of observations.</a:t>
            </a:r>
          </a:p>
          <a:p>
            <a:pPr eaLnBrk="1" hangingPunct="1"/>
            <a:r>
              <a:rPr lang="en-US" smtClean="0"/>
              <a:t>Now, what an we do with these that helps us understand the biology of these diseases?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8638" cy="4183063"/>
          </a:xfrm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spcBef>
                  <a:spcPct val="0"/>
                </a:spcBef>
                <a:defRPr/>
              </a:pPr>
              <a:endParaRPr lang="es-ES" sz="2400" b="0">
                <a:solidFill>
                  <a:schemeClr val="tx1"/>
                </a:solidFill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spcBef>
                    <a:spcPct val="0"/>
                  </a:spcBef>
                  <a:defRPr/>
                </a:pPr>
                <a:endParaRPr lang="es-ES" sz="2400" b="0">
                  <a:solidFill>
                    <a:schemeClr val="tx1"/>
                  </a:solidFill>
                  <a:cs typeface="+mn-cs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spcBef>
                    <a:spcPct val="0"/>
                  </a:spcBef>
                  <a:defRPr/>
                </a:pPr>
                <a:endParaRPr lang="es-ES" sz="2400" b="0">
                  <a:solidFill>
                    <a:schemeClr val="tx1"/>
                  </a:solidFill>
                  <a:cs typeface="+mn-cs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>
                  <a:cs typeface="+mn-cs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spcBef>
                    <a:spcPct val="0"/>
                  </a:spcBef>
                  <a:defRPr/>
                </a:pPr>
                <a:endParaRPr lang="es-ES" sz="2400" b="0">
                  <a:solidFill>
                    <a:schemeClr val="tx1"/>
                  </a:solidFill>
                  <a:cs typeface="+mn-cs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>
                  <a:cs typeface="+mn-cs"/>
                </a:endParaRPr>
              </a:p>
            </p:txBody>
          </p:sp>
        </p:grpSp>
      </p:grpSp>
      <p:sp>
        <p:nvSpPr>
          <p:cNvPr id="76596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596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3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DF7676-52E3-450C-A12E-0D5C303861E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1C886-5326-4D0B-9E7A-7711EE8A941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792A6-4D17-47EC-9228-9E9DB23AE47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CDEE7-BBF1-4E8C-B14A-A8F0ABEBDDD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C0D82-85D2-48E3-8C4C-F74D05FE4D6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D794E-5CFE-496E-B3CA-21FC34D29AD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A6428-40DF-42BA-8B29-381DCE4EC94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2618B-1FB9-4635-9FA5-CD221EE0A5F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86F80-705B-4041-9851-12DA241448B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218DF-A5F5-41DF-9C69-977A74A99BC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BC1F0-4F5F-4577-A608-EB3ECE81C5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24FFD-1362-477D-AE9F-663D0980C6F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B36A2-05A6-417B-8DCF-E303209B8FE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76493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spcBef>
                  <a:spcPct val="0"/>
                </a:spcBef>
                <a:defRPr/>
              </a:pPr>
              <a:endParaRPr lang="es-ES" sz="2400" b="0">
                <a:solidFill>
                  <a:schemeClr val="tx1"/>
                </a:solidFill>
                <a:cs typeface="+mn-cs"/>
              </a:endParaRPr>
            </a:p>
          </p:txBody>
        </p:sp>
        <p:grpSp>
          <p:nvGrpSpPr>
            <p:cNvPr id="1229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76493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spcBef>
                    <a:spcPct val="0"/>
                  </a:spcBef>
                  <a:defRPr/>
                </a:pPr>
                <a:endParaRPr lang="es-ES" sz="2400" b="0">
                  <a:solidFill>
                    <a:schemeClr val="tx1"/>
                  </a:solidFill>
                  <a:cs typeface="+mn-cs"/>
                </a:endParaRPr>
              </a:p>
            </p:txBody>
          </p:sp>
          <p:sp>
            <p:nvSpPr>
              <p:cNvPr id="76493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s-ES">
                  <a:cs typeface="+mn-cs"/>
                </a:endParaRPr>
              </a:p>
            </p:txBody>
          </p:sp>
        </p:grpSp>
      </p:grpSp>
      <p:sp>
        <p:nvSpPr>
          <p:cNvPr id="1229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6493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493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493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D730B9-0A84-4831-BD66-61EB6C0C2F9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6494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transition>
    <p:cover dir="rd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32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3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3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3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3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Hoja_de_c_lculo_de_Microsoft_Office_Excel_97-20031.xls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16BD1-8880-46C2-B7B7-E8841431FDB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sz="4400" dirty="0" smtClean="0"/>
              <a:t>Explorando datos con gráficas y resúmenes numéricos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s-ES" dirty="0" smtClean="0"/>
              <a:t>Describiendo la amplitud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C1D0CC-B32A-4298-BFEE-3A006506C6A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Percentiles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MX" dirty="0" smtClean="0"/>
              <a:t>El</a:t>
            </a:r>
            <a:r>
              <a:rPr lang="es-MX" dirty="0" smtClean="0"/>
              <a:t> </a:t>
            </a:r>
            <a:r>
              <a:rPr lang="es-MX" dirty="0" err="1" smtClean="0"/>
              <a:t>p</a:t>
            </a:r>
            <a:r>
              <a:rPr lang="es-MX" baseline="30000" dirty="0" err="1" smtClean="0">
                <a:ea typeface="Arial Unicode MS" pitchFamily="34" charset="-128"/>
                <a:cs typeface="Arial Unicode MS" pitchFamily="34" charset="-128"/>
              </a:rPr>
              <a:t>esimo</a:t>
            </a:r>
            <a:r>
              <a:rPr lang="es-MX" dirty="0" smtClean="0"/>
              <a:t> percentil  es un valor en el cual p por ciento de las observaciones caen por debajo de ese valor</a:t>
            </a:r>
            <a:endParaRPr lang="es-MX" dirty="0" smtClean="0"/>
          </a:p>
        </p:txBody>
      </p:sp>
      <p:pic>
        <p:nvPicPr>
          <p:cNvPr id="75781" name="Picture 4"/>
          <p:cNvPicPr>
            <a:picLocks noChangeAspect="1" noChangeArrowheads="1"/>
          </p:cNvPicPr>
          <p:nvPr/>
        </p:nvPicPr>
        <p:blipFill>
          <a:blip r:embed="rId2" cstate="print"/>
          <a:srcRect r="-2696" b="56096"/>
          <a:stretch>
            <a:fillRect/>
          </a:stretch>
        </p:blipFill>
        <p:spPr bwMode="auto">
          <a:xfrm>
            <a:off x="0" y="3657600"/>
            <a:ext cx="4343400" cy="287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75782" name="Picture 5"/>
          <p:cNvPicPr>
            <a:picLocks noChangeAspect="1" noChangeArrowheads="1"/>
          </p:cNvPicPr>
          <p:nvPr/>
        </p:nvPicPr>
        <p:blipFill>
          <a:blip r:embed="rId2" cstate="print"/>
          <a:srcRect t="52208" r="3679"/>
          <a:stretch>
            <a:fillRect/>
          </a:stretch>
        </p:blipFill>
        <p:spPr bwMode="auto">
          <a:xfrm>
            <a:off x="4419600" y="3657600"/>
            <a:ext cx="3810000" cy="292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2C37F5-BA7B-4769-8303-C8384BCA5318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76803" name="Picture 2"/>
          <p:cNvPicPr>
            <a:picLocks noChangeAspect="1" noChangeArrowheads="1"/>
          </p:cNvPicPr>
          <p:nvPr/>
        </p:nvPicPr>
        <p:blipFill>
          <a:blip r:embed="rId3" cstate="print"/>
          <a:srcRect t="15262"/>
          <a:stretch>
            <a:fillRect/>
          </a:stretch>
        </p:blipFill>
        <p:spPr bwMode="auto">
          <a:xfrm>
            <a:off x="3810000" y="4200525"/>
            <a:ext cx="4800600" cy="2657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6804" name="Rectangle 3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696200" cy="1371600"/>
          </a:xfrm>
        </p:spPr>
        <p:txBody>
          <a:bodyPr/>
          <a:lstStyle/>
          <a:p>
            <a:pPr eaLnBrk="1" hangingPunct="1"/>
            <a:r>
              <a:rPr lang="es-MX" sz="3200" dirty="0" smtClean="0"/>
              <a:t>Encontrando </a:t>
            </a:r>
            <a:r>
              <a:rPr lang="es-MX" sz="3200" dirty="0" err="1" smtClean="0"/>
              <a:t>cuartiles</a:t>
            </a:r>
            <a:endParaRPr lang="es-MX" sz="3200" dirty="0" smtClean="0"/>
          </a:p>
        </p:txBody>
      </p:sp>
      <p:sp>
        <p:nvSpPr>
          <p:cNvPr id="7680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3886200"/>
          </a:xfrm>
        </p:spPr>
        <p:txBody>
          <a:bodyPr/>
          <a:lstStyle/>
          <a:p>
            <a:pPr eaLnBrk="1" hangingPunct="1"/>
            <a:r>
              <a:rPr lang="es-MX" sz="2400" dirty="0" smtClean="0"/>
              <a:t>Divide los datos en cuatro partes</a:t>
            </a:r>
          </a:p>
          <a:p>
            <a:pPr lvl="1" eaLnBrk="1" hangingPunct="1"/>
            <a:r>
              <a:rPr lang="es-MX" sz="2200" dirty="0" smtClean="0"/>
              <a:t>Ordena los datos de menor a mayor</a:t>
            </a:r>
          </a:p>
          <a:p>
            <a:pPr lvl="1" eaLnBrk="1" hangingPunct="1"/>
            <a:r>
              <a:rPr lang="es-MX" sz="2200" dirty="0" smtClean="0"/>
              <a:t>La media es el segundo </a:t>
            </a:r>
            <a:r>
              <a:rPr lang="es-MX" sz="2200" dirty="0" err="1" smtClean="0"/>
              <a:t>cuartil</a:t>
            </a:r>
            <a:r>
              <a:rPr lang="es-MX" sz="2200" dirty="0" smtClean="0"/>
              <a:t>, Q</a:t>
            </a:r>
            <a:r>
              <a:rPr lang="es-MX" sz="2200" baseline="-25000" dirty="0" smtClean="0"/>
              <a:t>2</a:t>
            </a:r>
            <a:endParaRPr lang="es-MX" sz="2200" dirty="0" smtClean="0"/>
          </a:p>
          <a:p>
            <a:pPr lvl="1" eaLnBrk="1" hangingPunct="1"/>
            <a:r>
              <a:rPr lang="es-MX" sz="2200" dirty="0" smtClean="0"/>
              <a:t>El primer </a:t>
            </a:r>
            <a:r>
              <a:rPr lang="es-MX" sz="2200" dirty="0" err="1" smtClean="0"/>
              <a:t>cuartil</a:t>
            </a:r>
            <a:r>
              <a:rPr lang="es-MX" sz="2200" dirty="0" smtClean="0"/>
              <a:t>, Q</a:t>
            </a:r>
            <a:r>
              <a:rPr lang="es-MX" sz="2200" baseline="-25000" dirty="0" smtClean="0"/>
              <a:t>1</a:t>
            </a:r>
            <a:r>
              <a:rPr lang="es-MX" sz="2200" dirty="0" smtClean="0"/>
              <a:t>es la mediana de la primera mitad de las observaciones</a:t>
            </a:r>
          </a:p>
          <a:p>
            <a:pPr lvl="1" eaLnBrk="1" hangingPunct="1"/>
            <a:r>
              <a:rPr lang="es-MX" sz="2200" dirty="0" smtClean="0"/>
              <a:t>El tercer </a:t>
            </a:r>
            <a:r>
              <a:rPr lang="es-MX" sz="2200" dirty="0" err="1" smtClean="0"/>
              <a:t>cuartil</a:t>
            </a:r>
            <a:r>
              <a:rPr lang="es-MX" sz="2200" dirty="0" smtClean="0"/>
              <a:t>, Q</a:t>
            </a:r>
            <a:r>
              <a:rPr lang="es-MX" sz="2200" baseline="-25000" dirty="0" smtClean="0"/>
              <a:t>3</a:t>
            </a:r>
            <a:r>
              <a:rPr lang="es-MX" sz="2200" dirty="0" smtClean="0"/>
              <a:t>, es la mediana de la segunda mitad de las observaciones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baseline="-25000" dirty="0" smtClean="0"/>
          </a:p>
        </p:txBody>
      </p:sp>
    </p:spTree>
  </p:cSld>
  <p:clrMapOvr>
    <a:masterClrMapping/>
  </p:clrMapOvr>
  <p:transition>
    <p:cover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B06FDD-25E9-4485-BADA-7EF14EFA0271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6496050" y="3824288"/>
            <a:ext cx="20383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s-MX" sz="1800" b="0" i="1" dirty="0" smtClean="0">
                <a:solidFill>
                  <a:schemeClr val="tx1"/>
                </a:solidFill>
                <a:latin typeface="Arial" charset="0"/>
              </a:rPr>
              <a:t>M = </a:t>
            </a:r>
            <a:r>
              <a:rPr lang="es-MX" sz="1800" b="0" dirty="0" smtClean="0">
                <a:solidFill>
                  <a:schemeClr val="tx1"/>
                </a:solidFill>
                <a:latin typeface="Arial" charset="0"/>
              </a:rPr>
              <a:t>mediana</a:t>
            </a:r>
            <a:r>
              <a:rPr lang="es-MX" sz="1800" b="0" i="1" dirty="0" smtClean="0">
                <a:solidFill>
                  <a:schemeClr val="tx1"/>
                </a:solidFill>
                <a:latin typeface="Arial" charset="0"/>
              </a:rPr>
              <a:t> = </a:t>
            </a:r>
            <a:r>
              <a:rPr lang="es-MX" sz="1800" b="0" dirty="0" smtClean="0">
                <a:solidFill>
                  <a:schemeClr val="tx1"/>
                </a:solidFill>
                <a:latin typeface="Arial" charset="0"/>
              </a:rPr>
              <a:t>3.4</a:t>
            </a:r>
            <a:endParaRPr lang="es-MX" sz="18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6400800" y="2452688"/>
            <a:ext cx="2514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s-MX" sz="1800" b="0" i="1" dirty="0" smtClean="0">
                <a:solidFill>
                  <a:schemeClr val="tx1"/>
                </a:solidFill>
                <a:latin typeface="Arial" charset="0"/>
              </a:rPr>
              <a:t>Q</a:t>
            </a:r>
            <a:r>
              <a:rPr lang="es-MX" sz="1800" b="0" baseline="-25000" dirty="0" smtClean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s-MX" sz="1800" b="0" dirty="0" smtClean="0">
                <a:solidFill>
                  <a:schemeClr val="tx1"/>
                </a:solidFill>
                <a:latin typeface="Arial" charset="0"/>
              </a:rPr>
              <a:t>= Primer </a:t>
            </a:r>
            <a:r>
              <a:rPr lang="es-MX" sz="1800" b="0" dirty="0" err="1" smtClean="0">
                <a:solidFill>
                  <a:schemeClr val="tx1"/>
                </a:solidFill>
                <a:latin typeface="Arial" charset="0"/>
              </a:rPr>
              <a:t>cuartil</a:t>
            </a:r>
            <a:r>
              <a:rPr lang="es-MX" sz="1800" b="0" dirty="0" smtClean="0">
                <a:solidFill>
                  <a:schemeClr val="tx1"/>
                </a:solidFill>
                <a:latin typeface="Arial" charset="0"/>
              </a:rPr>
              <a:t> = 2.2</a:t>
            </a:r>
            <a:endParaRPr lang="es-MX" sz="18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6400800" y="5195888"/>
            <a:ext cx="2667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s-MX" sz="1800" b="0" i="1" dirty="0" smtClean="0">
                <a:solidFill>
                  <a:schemeClr val="tx1"/>
                </a:solidFill>
                <a:latin typeface="Arial" charset="0"/>
              </a:rPr>
              <a:t>Q</a:t>
            </a:r>
            <a:r>
              <a:rPr lang="es-MX" sz="1800" b="0" baseline="-25000" dirty="0" smtClean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s-MX" sz="1800" b="0" dirty="0" smtClean="0">
                <a:solidFill>
                  <a:schemeClr val="tx1"/>
                </a:solidFill>
                <a:latin typeface="Arial" charset="0"/>
              </a:rPr>
              <a:t>= tercer </a:t>
            </a:r>
            <a:r>
              <a:rPr lang="es-MX" sz="1800" b="0" dirty="0" err="1" smtClean="0">
                <a:solidFill>
                  <a:schemeClr val="tx1"/>
                </a:solidFill>
                <a:latin typeface="Arial" charset="0"/>
              </a:rPr>
              <a:t>cuartil</a:t>
            </a:r>
            <a:r>
              <a:rPr lang="es-MX" sz="1800" b="0" dirty="0" smtClean="0">
                <a:solidFill>
                  <a:schemeClr val="tx1"/>
                </a:solidFill>
                <a:latin typeface="Arial" charset="0"/>
              </a:rPr>
              <a:t>= 4.35</a:t>
            </a:r>
            <a:endParaRPr lang="es-MX" sz="1800" b="0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9218" name="Object 5"/>
          <p:cNvGraphicFramePr>
            <a:graphicFrameLocks noChangeAspect="1"/>
          </p:cNvGraphicFramePr>
          <p:nvPr/>
        </p:nvGraphicFramePr>
        <p:xfrm>
          <a:off x="5649913" y="1331913"/>
          <a:ext cx="750887" cy="5526087"/>
        </p:xfrm>
        <a:graphic>
          <a:graphicData uri="http://schemas.openxmlformats.org/presentationml/2006/ole">
            <p:oleObj spid="_x0000_s9218" name="Worksheet" r:id="rId4" imgW="523951" imgH="3857549" progId="Excel.Sheet.8">
              <p:embed/>
            </p:oleObj>
          </a:graphicData>
        </a:graphic>
      </p:graphicFrame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381000" y="533400"/>
            <a:ext cx="838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s-MX" dirty="0" err="1" smtClean="0">
                <a:solidFill>
                  <a:schemeClr val="tx2"/>
                </a:solidFill>
              </a:rPr>
              <a:t>Cuartiles</a:t>
            </a:r>
            <a:endParaRPr lang="es-MX" dirty="0">
              <a:solidFill>
                <a:schemeClr val="tx2"/>
              </a:solidFill>
            </a:endParaRP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685800" y="2133600"/>
            <a:ext cx="4800600" cy="4351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32" charset="2"/>
              <a:buNone/>
            </a:pPr>
            <a:r>
              <a:rPr lang="es-MX" sz="1600" b="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El primer </a:t>
            </a:r>
            <a:r>
              <a:rPr lang="es-MX" sz="1600" b="0" dirty="0" err="1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cuartil</a:t>
            </a:r>
            <a:r>
              <a:rPr lang="es-MX" sz="160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,</a:t>
            </a:r>
            <a:r>
              <a:rPr lang="es-MX" sz="1600" i="1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 Q</a:t>
            </a:r>
            <a:r>
              <a:rPr lang="es-MX" sz="1600" baseline="-3000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1</a:t>
            </a:r>
            <a:r>
              <a:rPr lang="es-MX" sz="160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,</a:t>
            </a:r>
            <a:r>
              <a:rPr lang="es-MX" sz="1600" b="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 es el valor en la muestra que tiene 25% de los datos por debajo y 75% por arriba  </a:t>
            </a:r>
          </a:p>
          <a:p>
            <a:pPr algn="l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32" charset="2"/>
              <a:buNone/>
            </a:pPr>
            <a:endParaRPr lang="es-MX" sz="1600" b="0" dirty="0" smtClean="0">
              <a:solidFill>
                <a:schemeClr val="tx1"/>
              </a:solidFill>
              <a:latin typeface="Arial" charset="0"/>
              <a:cs typeface="Times New Roman" pitchFamily="32" charset="0"/>
            </a:endParaRPr>
          </a:p>
          <a:p>
            <a:pPr algn="l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32" charset="2"/>
              <a:buNone/>
            </a:pPr>
            <a:r>
              <a:rPr lang="es-MX" sz="1600" b="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El segundo </a:t>
            </a:r>
            <a:r>
              <a:rPr lang="es-MX" sz="1600" b="0" dirty="0" err="1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cuartil</a:t>
            </a:r>
            <a:r>
              <a:rPr lang="es-MX" sz="1600" b="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 es el mismo que la mediana de un conjunto de datos.  50% de las observaciones están por arriba de la mediana y 50% por debajo</a:t>
            </a:r>
          </a:p>
          <a:p>
            <a:pPr algn="l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32" charset="2"/>
              <a:buNone/>
            </a:pPr>
            <a:endParaRPr lang="es-MX" sz="1600" b="0" dirty="0" smtClean="0">
              <a:solidFill>
                <a:schemeClr val="tx1"/>
              </a:solidFill>
              <a:latin typeface="Arial" charset="0"/>
              <a:cs typeface="Times New Roman" pitchFamily="32" charset="0"/>
            </a:endParaRPr>
          </a:p>
          <a:p>
            <a:pPr algn="l" eaLnBrk="1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32" charset="2"/>
              <a:buNone/>
            </a:pPr>
            <a:r>
              <a:rPr lang="es-MX" sz="1600" b="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El tercer </a:t>
            </a:r>
            <a:r>
              <a:rPr lang="es-MX" sz="1600" b="0" dirty="0" err="1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cuartil</a:t>
            </a:r>
            <a:r>
              <a:rPr lang="es-MX" sz="160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,</a:t>
            </a:r>
            <a:r>
              <a:rPr lang="es-MX" sz="1600" i="1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 Q</a:t>
            </a:r>
            <a:r>
              <a:rPr lang="es-MX" sz="1600" baseline="-3000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3</a:t>
            </a:r>
            <a:r>
              <a:rPr lang="es-MX" sz="160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,</a:t>
            </a:r>
            <a:r>
              <a:rPr lang="es-MX" sz="1600" b="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 es el valor en la muestra que </a:t>
            </a:r>
            <a:r>
              <a:rPr lang="es-MX" sz="1600" b="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tiene </a:t>
            </a:r>
            <a:r>
              <a:rPr lang="es-MX" sz="1600" b="0" dirty="0" smtClean="0">
                <a:solidFill>
                  <a:schemeClr val="tx1"/>
                </a:solidFill>
                <a:latin typeface="Arial" charset="0"/>
                <a:cs typeface="Times New Roman" pitchFamily="32" charset="0"/>
              </a:rPr>
              <a:t>75% de los datos por debajo y 25% por arriba</a:t>
            </a:r>
            <a:endParaRPr lang="es-MX" sz="1600" b="0" dirty="0">
              <a:solidFill>
                <a:schemeClr val="tx1"/>
              </a:solidFill>
              <a:latin typeface="Arial" charset="0"/>
              <a:cs typeface="Times New Roman" pitchFamily="32" charset="0"/>
            </a:endParaRPr>
          </a:p>
        </p:txBody>
      </p:sp>
      <p:sp>
        <p:nvSpPr>
          <p:cNvPr id="9225" name="Rectangle 8"/>
          <p:cNvSpPr>
            <a:spLocks noChangeArrowheads="1"/>
          </p:cNvSpPr>
          <p:nvPr/>
        </p:nvSpPr>
        <p:spPr bwMode="auto">
          <a:xfrm>
            <a:off x="762000" y="1524000"/>
            <a:ext cx="838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s-MX" sz="1800" dirty="0" smtClean="0">
                <a:solidFill>
                  <a:schemeClr val="tx1"/>
                </a:solidFill>
                <a:latin typeface="Arial" charset="0"/>
              </a:rPr>
              <a:t>Divide los datos en cuatro partes</a:t>
            </a:r>
            <a:r>
              <a:rPr lang="es-MX" sz="1800" b="0" dirty="0" smtClean="0">
                <a:solidFill>
                  <a:schemeClr val="tx1"/>
                </a:solidFill>
                <a:latin typeface="Arial" charset="0"/>
              </a:rPr>
              <a:t/>
            </a:r>
            <a:br>
              <a:rPr lang="es-MX" sz="1800" b="0" dirty="0" smtClean="0">
                <a:solidFill>
                  <a:schemeClr val="tx1"/>
                </a:solidFill>
                <a:latin typeface="Arial" charset="0"/>
              </a:rPr>
            </a:br>
            <a:endParaRPr lang="es-MX" sz="1800" b="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3ADD21-C32E-4606-AB3F-B222BD2AFB47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782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s-MX" sz="3200" dirty="0" smtClean="0">
                <a:solidFill>
                  <a:schemeClr val="tx1"/>
                </a:solidFill>
              </a:rPr>
              <a:t>Ejercicio</a:t>
            </a:r>
            <a:endParaRPr lang="es-MX" sz="3200" dirty="0" smtClean="0">
              <a:solidFill>
                <a:schemeClr val="tx1"/>
              </a:solidFill>
            </a:endParaRPr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5200" cy="3992563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 typeface="Wingdings" pitchFamily="32" charset="2"/>
              <a:buNone/>
            </a:pPr>
            <a:r>
              <a:rPr lang="es-MX" sz="2300" dirty="0" smtClean="0"/>
              <a:t>Encuentra el primero y tercer </a:t>
            </a:r>
            <a:r>
              <a:rPr lang="es-MX" sz="2300" dirty="0" err="1" smtClean="0"/>
              <a:t>cuartil</a:t>
            </a:r>
            <a:endParaRPr lang="es-MX" sz="2200" b="1" dirty="0" smtClean="0"/>
          </a:p>
          <a:p>
            <a:pPr marL="609600" indent="-609600" eaLnBrk="1" hangingPunct="1">
              <a:buClr>
                <a:schemeClr val="tx1"/>
              </a:buClr>
              <a:buFont typeface="Wingdings" pitchFamily="32" charset="2"/>
              <a:buNone/>
            </a:pPr>
            <a:r>
              <a:rPr lang="es-MX" sz="2200" b="1" dirty="0" smtClean="0"/>
              <a:t>2   4   11   13   14   15   31   32   34   47</a:t>
            </a:r>
          </a:p>
          <a:p>
            <a:pPr marL="609600" indent="-609600" eaLnBrk="1" hangingPunct="1">
              <a:buClr>
                <a:schemeClr val="tx1"/>
              </a:buClr>
              <a:buFont typeface="Wingdings" pitchFamily="32" charset="2"/>
              <a:buNone/>
            </a:pPr>
            <a:endParaRPr lang="es-MX" sz="900" b="1" dirty="0" smtClean="0"/>
          </a:p>
          <a:p>
            <a:pPr marL="609600" indent="-609600" eaLnBrk="1" hangingPunct="1">
              <a:buClr>
                <a:schemeClr val="tx1"/>
              </a:buClr>
              <a:buFontTx/>
              <a:buAutoNum type="alphaLcPeriod"/>
            </a:pPr>
            <a:r>
              <a:rPr lang="es-MX" sz="2000" b="1" dirty="0" smtClean="0"/>
              <a:t>Q</a:t>
            </a:r>
            <a:r>
              <a:rPr lang="es-MX" sz="2000" b="1" baseline="-25000" dirty="0" smtClean="0"/>
              <a:t>1</a:t>
            </a:r>
            <a:r>
              <a:rPr lang="es-MX" sz="2000" b="1" dirty="0" smtClean="0"/>
              <a:t> = 2      Q</a:t>
            </a:r>
            <a:r>
              <a:rPr lang="es-MX" sz="2000" b="1" baseline="-25000" dirty="0" smtClean="0"/>
              <a:t>3</a:t>
            </a:r>
            <a:r>
              <a:rPr lang="es-MX" sz="2000" b="1" dirty="0" smtClean="0"/>
              <a:t> =  47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000" b="1" dirty="0" smtClean="0"/>
              <a:t>Q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 </a:t>
            </a:r>
            <a:r>
              <a:rPr lang="en-US" sz="2000" b="1" dirty="0" smtClean="0"/>
              <a:t>= 12    Q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 =  31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000" b="1" dirty="0" smtClean="0"/>
              <a:t>Q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 = 11    Q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 =  32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lphaLcPeriod"/>
            </a:pPr>
            <a:r>
              <a:rPr lang="en-US" sz="2000" b="1" dirty="0" smtClean="0"/>
              <a:t>Q</a:t>
            </a:r>
            <a:r>
              <a:rPr lang="en-US" sz="2000" b="1" baseline="-25000" dirty="0" smtClean="0"/>
              <a:t>1</a:t>
            </a:r>
            <a:r>
              <a:rPr lang="en-US" sz="2000" b="1" dirty="0" smtClean="0"/>
              <a:t> =12     Q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 =  33</a:t>
            </a:r>
          </a:p>
          <a:p>
            <a:pPr marL="609600" indent="-609600" eaLnBrk="1" hangingPunct="1">
              <a:buClr>
                <a:schemeClr val="tx1"/>
              </a:buClr>
              <a:buFont typeface="Wingdings" pitchFamily="32" charset="2"/>
              <a:buNone/>
            </a:pPr>
            <a:endParaRPr lang="en-US" sz="2000" b="1" dirty="0" smtClean="0"/>
          </a:p>
        </p:txBody>
      </p:sp>
    </p:spTree>
  </p:cSld>
  <p:clrMapOvr>
    <a:masterClrMapping/>
  </p:clrMapOvr>
  <p:transition>
    <p:cover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83E3EE-9A95-4FDC-A048-6525619B7B15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3200" dirty="0" smtClean="0"/>
              <a:t>Calculando el rango </a:t>
            </a:r>
            <a:r>
              <a:rPr lang="es-MX" sz="3200" dirty="0" err="1" smtClean="0"/>
              <a:t>intercuartílico</a:t>
            </a:r>
            <a:endParaRPr lang="es-MX" sz="3200" dirty="0" smtClean="0"/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46275"/>
            <a:ext cx="7772400" cy="4530725"/>
          </a:xfrm>
        </p:spPr>
        <p:txBody>
          <a:bodyPr/>
          <a:lstStyle/>
          <a:p>
            <a:pPr eaLnBrk="1" hangingPunct="1"/>
            <a:r>
              <a:rPr lang="es-MX" b="1" dirty="0" smtClean="0"/>
              <a:t>El rango </a:t>
            </a:r>
            <a:r>
              <a:rPr lang="es-MX" b="1" dirty="0" err="1" smtClean="0"/>
              <a:t>intercuartílico</a:t>
            </a:r>
            <a:r>
              <a:rPr lang="es-MX" b="1" dirty="0" smtClean="0"/>
              <a:t> es la medida entre el primer </a:t>
            </a:r>
            <a:r>
              <a:rPr lang="es-MX" b="1" dirty="0" err="1" smtClean="0"/>
              <a:t>cuartil</a:t>
            </a:r>
            <a:r>
              <a:rPr lang="es-MX" b="1" dirty="0" smtClean="0"/>
              <a:t> y el tercer </a:t>
            </a:r>
            <a:r>
              <a:rPr lang="es-MX" b="1" dirty="0" err="1" smtClean="0"/>
              <a:t>cuartil</a:t>
            </a:r>
            <a:endParaRPr lang="es-MX" b="1" i="1" dirty="0" smtClean="0">
              <a:solidFill>
                <a:srgbClr val="3366FF"/>
              </a:solidFill>
            </a:endParaRPr>
          </a:p>
          <a:p>
            <a:pPr eaLnBrk="1" hangingPunct="1"/>
            <a:r>
              <a:rPr lang="es-MX" i="1" dirty="0" smtClean="0">
                <a:solidFill>
                  <a:srgbClr val="3366FF"/>
                </a:solidFill>
              </a:rPr>
              <a:t>IQR = </a:t>
            </a:r>
            <a:r>
              <a:rPr lang="es-MX" b="1" i="1" dirty="0" smtClean="0">
                <a:solidFill>
                  <a:srgbClr val="3366FF"/>
                </a:solidFill>
              </a:rPr>
              <a:t>Q3 </a:t>
            </a:r>
            <a:r>
              <a:rPr lang="es-MX" b="1" i="1" dirty="0" smtClean="0">
                <a:solidFill>
                  <a:srgbClr val="3366FF"/>
                </a:solidFill>
                <a:sym typeface="Symbol" pitchFamily="32" charset="2"/>
              </a:rPr>
              <a:t> Q1</a:t>
            </a:r>
          </a:p>
          <a:p>
            <a:pPr eaLnBrk="1" hangingPunct="1"/>
            <a:r>
              <a:rPr lang="es-MX" i="1" dirty="0" smtClean="0">
                <a:solidFill>
                  <a:srgbClr val="3366FF"/>
                </a:solidFill>
              </a:rPr>
              <a:t>IQR</a:t>
            </a:r>
            <a:r>
              <a:rPr lang="es-MX" dirty="0" smtClean="0">
                <a:solidFill>
                  <a:srgbClr val="3366FF"/>
                </a:solidFill>
              </a:rPr>
              <a:t> </a:t>
            </a:r>
            <a:r>
              <a:rPr lang="es-MX" dirty="0" smtClean="0"/>
              <a:t>da la amplitud del 50% de los datos</a:t>
            </a:r>
            <a:endParaRPr lang="es-MX" dirty="0" smtClean="0"/>
          </a:p>
        </p:txBody>
      </p:sp>
      <p:pic>
        <p:nvPicPr>
          <p:cNvPr id="7885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419600"/>
            <a:ext cx="3124200" cy="21669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09478-06E5-4793-B83A-07D4135E04A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3200" dirty="0" smtClean="0"/>
              <a:t>Gráfica de caja</a:t>
            </a:r>
            <a:endParaRPr lang="es-MX" sz="3200" dirty="0" smtClean="0"/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MX" sz="2000" dirty="0" smtClean="0"/>
              <a:t>Una caja que va de Q1 a Q3</a:t>
            </a:r>
          </a:p>
          <a:p>
            <a:pPr eaLnBrk="1" hangingPunct="1"/>
            <a:r>
              <a:rPr lang="es-MX" sz="2000" dirty="0" smtClean="0"/>
              <a:t>La mediana marca la línea vertical dentro de la caja</a:t>
            </a:r>
          </a:p>
          <a:p>
            <a:pPr eaLnBrk="1" hangingPunct="1"/>
            <a:r>
              <a:rPr lang="es-MX" sz="2000" dirty="0" smtClean="0"/>
              <a:t>Una línea va del valor menor al valor mayor</a:t>
            </a:r>
          </a:p>
          <a:p>
            <a:pPr eaLnBrk="1" hangingPunct="1"/>
            <a:r>
              <a:rPr lang="es-MX" sz="2000" dirty="0" smtClean="0"/>
              <a:t>El </a:t>
            </a:r>
            <a:r>
              <a:rPr lang="es-MX" sz="2000" dirty="0" err="1" smtClean="0"/>
              <a:t>cuartil</a:t>
            </a:r>
            <a:r>
              <a:rPr lang="es-MX" sz="2000" dirty="0" smtClean="0"/>
              <a:t> primero y tercero marcan los extremos de la caja</a:t>
            </a:r>
            <a:endParaRPr lang="es-MX" dirty="0" smtClean="0"/>
          </a:p>
        </p:txBody>
      </p:sp>
      <p:pic>
        <p:nvPicPr>
          <p:cNvPr id="8192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937000"/>
            <a:ext cx="4267200" cy="261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B7A9B-50CA-48ED-B870-A7D83FA0C0BC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3200" dirty="0" smtClean="0"/>
              <a:t>Comparando distribuciones</a:t>
            </a:r>
            <a:endParaRPr lang="es-MX" sz="3200" dirty="0" smtClean="0"/>
          </a:p>
        </p:txBody>
      </p:sp>
      <p:pic>
        <p:nvPicPr>
          <p:cNvPr id="8397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276600"/>
            <a:ext cx="7696200" cy="3581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3973" name="Rectangle 4"/>
          <p:cNvSpPr>
            <a:spLocks noChangeArrowheads="1"/>
          </p:cNvSpPr>
          <p:nvPr/>
        </p:nvSpPr>
        <p:spPr bwMode="auto">
          <a:xfrm>
            <a:off x="838200" y="15240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/>
          </a:p>
        </p:txBody>
      </p:sp>
      <p:sp>
        <p:nvSpPr>
          <p:cNvPr id="83974" name="Text Box 5"/>
          <p:cNvSpPr txBox="1">
            <a:spLocks noChangeArrowheads="1"/>
          </p:cNvSpPr>
          <p:nvPr/>
        </p:nvSpPr>
        <p:spPr bwMode="auto">
          <a:xfrm>
            <a:off x="762000" y="1676400"/>
            <a:ext cx="825097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/>
            <a:r>
              <a:rPr lang="es-MX" sz="2000" dirty="0" smtClean="0">
                <a:solidFill>
                  <a:schemeClr val="tx1"/>
                </a:solidFill>
              </a:rPr>
              <a:t>Gráficas de caja no despliegan la forma de la distribución tan claramente </a:t>
            </a:r>
            <a:endParaRPr lang="es-MX" sz="2000" dirty="0" smtClean="0">
              <a:solidFill>
                <a:schemeClr val="tx1"/>
              </a:solidFill>
            </a:endParaRPr>
          </a:p>
          <a:p>
            <a:pPr algn="l"/>
            <a:r>
              <a:rPr lang="es-MX" sz="2000" dirty="0" smtClean="0">
                <a:solidFill>
                  <a:schemeClr val="tx1"/>
                </a:solidFill>
              </a:rPr>
              <a:t>Como los histogramas</a:t>
            </a:r>
            <a:r>
              <a:rPr lang="es-MX" sz="2000" dirty="0" smtClean="0">
                <a:solidFill>
                  <a:schemeClr val="tx1"/>
                </a:solidFill>
              </a:rPr>
              <a:t>, pero son útiles para hacer comparaciones de</a:t>
            </a:r>
          </a:p>
          <a:p>
            <a:pPr algn="l"/>
            <a:r>
              <a:rPr lang="es-MX" sz="2000" dirty="0" smtClean="0">
                <a:solidFill>
                  <a:schemeClr val="tx1"/>
                </a:solidFill>
              </a:rPr>
              <a:t>Dos o más distribuciones</a:t>
            </a:r>
            <a:endParaRPr lang="es-MX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over dir="rd"/>
  </p:transition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imes New Roman" pitchFamily="32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10857</TotalTime>
  <Words>458</Words>
  <Application>Microsoft Office PowerPoint</Application>
  <PresentationFormat>Presentación en pantalla (4:3)</PresentationFormat>
  <Paragraphs>54</Paragraphs>
  <Slides>8</Slides>
  <Notes>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Layers</vt:lpstr>
      <vt:lpstr>Worksheet</vt:lpstr>
      <vt:lpstr>Explorando datos con gráficas y resúmenes numéricos</vt:lpstr>
      <vt:lpstr>Percentiles</vt:lpstr>
      <vt:lpstr>Encontrando cuartiles</vt:lpstr>
      <vt:lpstr>Diapositiva 4</vt:lpstr>
      <vt:lpstr>Ejercicio</vt:lpstr>
      <vt:lpstr>Calculando el rango intercuartílico</vt:lpstr>
      <vt:lpstr>Gráfica de caja</vt:lpstr>
      <vt:lpstr>Comparando distribuciones</vt:lpstr>
    </vt:vector>
  </TitlesOfParts>
  <Company>State Farm Insurance Companies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Accidental Deaths</dc:title>
  <dc:creator>Daniel Rowe</dc:creator>
  <cp:lastModifiedBy>Xpc</cp:lastModifiedBy>
  <cp:revision>277</cp:revision>
  <dcterms:created xsi:type="dcterms:W3CDTF">2001-06-05T22:42:00Z</dcterms:created>
  <dcterms:modified xsi:type="dcterms:W3CDTF">2012-08-28T16:51:46Z</dcterms:modified>
</cp:coreProperties>
</file>