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18"/>
  </p:notesMasterIdLst>
  <p:handoutMasterIdLst>
    <p:handoutMasterId r:id="rId19"/>
  </p:handoutMasterIdLst>
  <p:sldIdLst>
    <p:sldId id="883" r:id="rId2"/>
    <p:sldId id="885" r:id="rId3"/>
    <p:sldId id="887" r:id="rId4"/>
    <p:sldId id="888" r:id="rId5"/>
    <p:sldId id="890" r:id="rId6"/>
    <p:sldId id="891" r:id="rId7"/>
    <p:sldId id="892" r:id="rId8"/>
    <p:sldId id="894" r:id="rId9"/>
    <p:sldId id="897" r:id="rId10"/>
    <p:sldId id="898" r:id="rId11"/>
    <p:sldId id="899" r:id="rId12"/>
    <p:sldId id="900" r:id="rId13"/>
    <p:sldId id="901" r:id="rId14"/>
    <p:sldId id="902" r:id="rId15"/>
    <p:sldId id="904" r:id="rId16"/>
    <p:sldId id="905" r:id="rId17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accent2"/>
        </a:solidFill>
        <a:latin typeface="Times New Roman" pitchFamily="32" charset="0"/>
        <a:ea typeface="+mn-ea"/>
        <a:cs typeface="+mn-cs"/>
      </a:defRPr>
    </a:lvl1pPr>
    <a:lvl2pPr marL="457200"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accent2"/>
        </a:solidFill>
        <a:latin typeface="Times New Roman" pitchFamily="32" charset="0"/>
        <a:ea typeface="+mn-ea"/>
        <a:cs typeface="+mn-cs"/>
      </a:defRPr>
    </a:lvl2pPr>
    <a:lvl3pPr marL="914400"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accent2"/>
        </a:solidFill>
        <a:latin typeface="Times New Roman" pitchFamily="32" charset="0"/>
        <a:ea typeface="+mn-ea"/>
        <a:cs typeface="+mn-cs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accent2"/>
        </a:solidFill>
        <a:latin typeface="Times New Roman" pitchFamily="32" charset="0"/>
        <a:ea typeface="+mn-ea"/>
        <a:cs typeface="+mn-cs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accent2"/>
        </a:solidFill>
        <a:latin typeface="Times New Roman" pitchFamily="32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accent2"/>
        </a:solidFill>
        <a:latin typeface="Times New Roman" pitchFamily="32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accent2"/>
        </a:solidFill>
        <a:latin typeface="Times New Roman" pitchFamily="32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accent2"/>
        </a:solidFill>
        <a:latin typeface="Times New Roman" pitchFamily="32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accent2"/>
        </a:solidFill>
        <a:latin typeface="Times New Roman" pitchFamily="3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66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618" autoAdjust="0"/>
    <p:restoredTop sz="79017" autoAdjust="0"/>
  </p:normalViewPr>
  <p:slideViewPr>
    <p:cSldViewPr>
      <p:cViewPr varScale="1">
        <p:scale>
          <a:sx n="58" d="100"/>
          <a:sy n="58" d="100"/>
        </p:scale>
        <p:origin x="-7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500" y="-10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en-US"/>
              <a:t>Individuals and Variables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fld id="{78EA7ECD-B966-477A-902F-5014EB053282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en-US"/>
              <a:t>Individuals and Variables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fld id="{AF011A1A-C1BA-4115-9C74-880A85468D8C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0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8638" cy="4183063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7450" y="701675"/>
            <a:ext cx="4633913" cy="3475038"/>
          </a:xfrm>
          <a:ln w="12700" cap="flat">
            <a:solidFill>
              <a:schemeClr val="tx1"/>
            </a:solidFill>
          </a:ln>
        </p:spPr>
      </p:sp>
      <p:sp>
        <p:nvSpPr>
          <p:cNvPr id="1108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3063"/>
          </a:xfrm>
          <a:ln/>
        </p:spPr>
        <p:txBody>
          <a:bodyPr lIns="93886" tIns="46148" rIns="93886" bIns="46148"/>
          <a:lstStyle/>
          <a:p>
            <a:pPr defTabSz="949325"/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7450" y="701675"/>
            <a:ext cx="4633913" cy="3475038"/>
          </a:xfrm>
          <a:ln w="12700" cap="flat">
            <a:solidFill>
              <a:schemeClr val="tx1"/>
            </a:solidFill>
          </a:ln>
        </p:spPr>
      </p:sp>
      <p:sp>
        <p:nvSpPr>
          <p:cNvPr id="1111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3063"/>
          </a:xfrm>
          <a:ln/>
        </p:spPr>
        <p:txBody>
          <a:bodyPr lIns="93886" tIns="46148" rIns="93886" bIns="46148"/>
          <a:lstStyle/>
          <a:p>
            <a:pPr defTabSz="949325"/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3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8638" cy="4183063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7450" y="701675"/>
            <a:ext cx="4633913" cy="3475038"/>
          </a:xfrm>
          <a:ln w="12700" cap="flat">
            <a:solidFill>
              <a:schemeClr val="tx1"/>
            </a:solidFill>
          </a:ln>
        </p:spPr>
      </p:sp>
      <p:sp>
        <p:nvSpPr>
          <p:cNvPr id="1115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3063"/>
          </a:xfrm>
          <a:ln/>
        </p:spPr>
        <p:txBody>
          <a:bodyPr lIns="93886" tIns="46148" rIns="93886" bIns="46148"/>
          <a:lstStyle/>
          <a:p>
            <a:pPr defTabSz="949325"/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7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7450" y="701675"/>
            <a:ext cx="4633913" cy="3475038"/>
          </a:xfrm>
          <a:ln w="12700" cap="flat">
            <a:solidFill>
              <a:schemeClr val="tx1"/>
            </a:solidFill>
          </a:ln>
        </p:spPr>
      </p:sp>
      <p:sp>
        <p:nvSpPr>
          <p:cNvPr id="1117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3063"/>
          </a:xfrm>
          <a:ln/>
        </p:spPr>
        <p:txBody>
          <a:bodyPr lIns="93886" tIns="46148" rIns="93886" bIns="46148"/>
          <a:lstStyle/>
          <a:p>
            <a:pPr defTabSz="949325"/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7450" y="701675"/>
            <a:ext cx="4633913" cy="3475038"/>
          </a:xfrm>
          <a:ln w="12700" cap="flat">
            <a:solidFill>
              <a:schemeClr val="tx1"/>
            </a:solidFill>
          </a:ln>
        </p:spPr>
      </p:sp>
      <p:sp>
        <p:nvSpPr>
          <p:cNvPr id="1119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3063"/>
          </a:xfrm>
          <a:ln/>
        </p:spPr>
        <p:txBody>
          <a:bodyPr lIns="93886" tIns="46148" rIns="93886" bIns="46148"/>
          <a:lstStyle/>
          <a:p>
            <a:pPr defTabSz="949325"/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595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76595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spcBef>
                  <a:spcPct val="0"/>
                </a:spcBef>
              </a:pPr>
              <a:endParaRPr lang="es-ES" sz="2400" b="0">
                <a:solidFill>
                  <a:schemeClr val="tx1"/>
                </a:solidFill>
              </a:endParaRPr>
            </a:p>
          </p:txBody>
        </p:sp>
        <p:grpSp>
          <p:nvGrpSpPr>
            <p:cNvPr id="76595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765957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spcBef>
                    <a:spcPct val="0"/>
                  </a:spcBef>
                </a:pPr>
                <a:endParaRPr lang="es-ES" sz="24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765958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spcBef>
                    <a:spcPct val="0"/>
                  </a:spcBef>
                </a:pPr>
                <a:endParaRPr lang="es-ES" sz="24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765959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765960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765961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spcBef>
                    <a:spcPct val="0"/>
                  </a:spcBef>
                </a:pPr>
                <a:endParaRPr lang="es-ES" sz="24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765962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</p:grpSp>
      <p:sp>
        <p:nvSpPr>
          <p:cNvPr id="765963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6596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3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65965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65966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65967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85B6297-65E3-4DDA-9663-1D2A7C40EFF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6AE4C-9AB8-48FC-AD4C-1945A3B1E0A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35CAAE-714B-45CF-B6A9-6F75BCB6AC1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92E7A4A-4531-4DB5-AA71-3EF2B3B60D2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ítulo y 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sz="quarter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3810000" cy="21891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914400" y="3941763"/>
            <a:ext cx="3810000" cy="218916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83C568C-A6A8-4742-9163-95AB2E3CDB2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9A7E01-391F-492A-8D72-D2BA7400D6E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28186-9201-415F-84AC-97666ECA9DB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3EF8B5-F8CA-4805-96EF-FC5D05D8A93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928B2E-BDA6-4223-954E-56402CB5F59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7FD4D-5263-428A-8759-E700E8D9EC8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697E4-5DED-4052-84A5-3D4CF0D17B9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C3BF38-C4D5-4BD3-8270-C2E9C33493E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404226-F686-45F0-93D5-2286D3D2A67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4930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76493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spcBef>
                  <a:spcPct val="0"/>
                </a:spcBef>
              </a:pPr>
              <a:endParaRPr lang="es-ES" sz="2400" b="0">
                <a:solidFill>
                  <a:schemeClr val="tx1"/>
                </a:solidFill>
              </a:endParaRPr>
            </a:p>
          </p:txBody>
        </p:sp>
        <p:grpSp>
          <p:nvGrpSpPr>
            <p:cNvPr id="764932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764933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spcBef>
                    <a:spcPct val="0"/>
                  </a:spcBef>
                </a:pPr>
                <a:endParaRPr lang="es-ES" sz="24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764934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</p:grpSp>
      <p:sp>
        <p:nvSpPr>
          <p:cNvPr id="76493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6493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6493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000" b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76493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000" b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76493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000" b="0">
                <a:solidFill>
                  <a:schemeClr val="tx1"/>
                </a:solidFill>
                <a:latin typeface="+mn-lt"/>
              </a:defRPr>
            </a:lvl1pPr>
          </a:lstStyle>
          <a:p>
            <a:fld id="{955C788F-4E77-4234-A2C0-B38144B61F0F}" type="slidenum">
              <a:rPr lang="en-US"/>
              <a:pPr/>
              <a:t>‹Nº›</a:t>
            </a:fld>
            <a:endParaRPr lang="en-US"/>
          </a:p>
        </p:txBody>
      </p:sp>
      <p:sp>
        <p:nvSpPr>
          <p:cNvPr id="764940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  <p:sldLayoutId id="2147483669" r:id="rId13"/>
  </p:sldLayoutIdLst>
  <p:transition>
    <p:cover dir="rd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3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3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3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3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3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3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3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3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3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040021F0-F6CB-486F-A885-1994E8DC4A95}" type="slidenum">
              <a:rPr lang="en-US"/>
              <a:pPr/>
              <a:t>1</a:t>
            </a:fld>
            <a:endParaRPr lang="en-US"/>
          </a:p>
        </p:txBody>
      </p:sp>
      <p:sp>
        <p:nvSpPr>
          <p:cNvPr id="109261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MX" sz="4400" dirty="0" smtClean="0"/>
              <a:t>Explorando datos </a:t>
            </a:r>
            <a:endParaRPr lang="es-MX" sz="4400" dirty="0"/>
          </a:p>
        </p:txBody>
      </p:sp>
      <p:sp>
        <p:nvSpPr>
          <p:cNvPr id="109261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¿Cómo podemos describir el centro de los datos cuantitativos?</a:t>
            </a:r>
          </a:p>
          <a:p>
            <a:endParaRPr lang="en-US" dirty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1CDB1-3DD8-4333-A673-43386BB92D87}" type="slidenum">
              <a:rPr lang="en-US"/>
              <a:pPr/>
              <a:t>10</a:t>
            </a:fld>
            <a:endParaRPr lang="en-US"/>
          </a:p>
        </p:txBody>
      </p:sp>
      <p:sp>
        <p:nvSpPr>
          <p:cNvPr id="11100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s-ES" sz="3200" dirty="0" smtClean="0"/>
              <a:t>Desviación estándar</a:t>
            </a:r>
            <a:endParaRPr lang="es-ES" sz="3200" dirty="0">
              <a:solidFill>
                <a:schemeClr val="tx1"/>
              </a:solidFill>
            </a:endParaRPr>
          </a:p>
        </p:txBody>
      </p:sp>
      <p:sp>
        <p:nvSpPr>
          <p:cNvPr id="111001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219200" y="1562100"/>
            <a:ext cx="7924800" cy="4152900"/>
          </a:xfrm>
        </p:spPr>
        <p:txBody>
          <a:bodyPr/>
          <a:lstStyle/>
          <a:p>
            <a:r>
              <a:rPr lang="es-ES" dirty="0" smtClean="0"/>
              <a:t>Cada valor se desvía una cierta cantidad del valor de la media, </a:t>
            </a:r>
          </a:p>
          <a:p>
            <a:r>
              <a:rPr lang="es-ES" dirty="0" smtClean="0"/>
              <a:t>Una desviación es positiva si cae por encima de la media y negativa si cae por debajo de la media</a:t>
            </a:r>
          </a:p>
          <a:p>
            <a:r>
              <a:rPr lang="es-ES" dirty="0" smtClean="0"/>
              <a:t>La suma de las desviaciones es siempre cero</a:t>
            </a:r>
            <a:endParaRPr lang="es-ES" dirty="0"/>
          </a:p>
        </p:txBody>
      </p:sp>
      <p:pic>
        <p:nvPicPr>
          <p:cNvPr id="111002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4868863"/>
            <a:ext cx="8077200" cy="1989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graphicFrame>
        <p:nvGraphicFramePr>
          <p:cNvPr id="1110021" name="Object 5"/>
          <p:cNvGraphicFramePr>
            <a:graphicFrameLocks noChangeAspect="1"/>
          </p:cNvGraphicFramePr>
          <p:nvPr/>
        </p:nvGraphicFramePr>
        <p:xfrm>
          <a:off x="4648200" y="1981200"/>
          <a:ext cx="1143000" cy="444500"/>
        </p:xfrm>
        <a:graphic>
          <a:graphicData uri="http://schemas.openxmlformats.org/presentationml/2006/ole">
            <p:oleObj spid="_x0000_s1110021" name="Equation" r:id="rId5" imgW="342900" imgH="1270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0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0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0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0019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85AC-88A0-4E08-99A8-977B0AF5D6B6}" type="slidenum">
              <a:rPr lang="en-US"/>
              <a:pPr/>
              <a:t>11</a:t>
            </a:fld>
            <a:endParaRPr lang="en-US"/>
          </a:p>
        </p:txBody>
      </p:sp>
      <p:sp>
        <p:nvSpPr>
          <p:cNvPr id="11120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36575"/>
            <a:ext cx="7772400" cy="884238"/>
          </a:xfrm>
        </p:spPr>
        <p:txBody>
          <a:bodyPr/>
          <a:lstStyle/>
          <a:p>
            <a:r>
              <a:rPr lang="es-ES" sz="3200" dirty="0" smtClean="0"/>
              <a:t>Desviación estándar</a:t>
            </a:r>
            <a:endParaRPr lang="es-ES" sz="3200" dirty="0"/>
          </a:p>
        </p:txBody>
      </p:sp>
      <p:sp>
        <p:nvSpPr>
          <p:cNvPr id="11120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600200"/>
            <a:ext cx="7618413" cy="4530725"/>
          </a:xfrm>
        </p:spPr>
        <p:txBody>
          <a:bodyPr/>
          <a:lstStyle/>
          <a:p>
            <a:r>
              <a:rPr lang="es-ES" sz="2500" b="1" dirty="0" smtClean="0"/>
              <a:t>Proporciona una medida de variación resumiendo las desviaciones de cada valor con respecto a la media y dando un promedio ponderado de estas desviaciones</a:t>
            </a:r>
          </a:p>
          <a:p>
            <a:endParaRPr lang="en-US" sz="2400" dirty="0"/>
          </a:p>
          <a:p>
            <a:endParaRPr lang="en-US" sz="2400" dirty="0"/>
          </a:p>
        </p:txBody>
      </p:sp>
      <p:graphicFrame>
        <p:nvGraphicFramePr>
          <p:cNvPr id="1112068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3222625" y="3727450"/>
          <a:ext cx="3559175" cy="1643063"/>
        </p:xfrm>
        <a:graphic>
          <a:graphicData uri="http://schemas.openxmlformats.org/presentationml/2006/ole">
            <p:oleObj spid="_x0000_s1112068" name="Equation" r:id="rId4" imgW="990360" imgH="457200" progId="Equation.3">
              <p:embed/>
            </p:oleObj>
          </a:graphicData>
        </a:graphic>
      </p:graphicFrame>
    </p:spTree>
  </p:cSld>
  <p:clrMapOvr>
    <a:masterClrMapping/>
  </p:clrMapOvr>
  <p:transition>
    <p:cover dir="r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BC84-1077-42B4-8B6C-7773D9FA0505}" type="slidenum">
              <a:rPr lang="en-US"/>
              <a:pPr/>
              <a:t>12</a:t>
            </a:fld>
            <a:endParaRPr lang="en-US"/>
          </a:p>
        </p:txBody>
      </p:sp>
      <p:sp>
        <p:nvSpPr>
          <p:cNvPr id="11141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s-ES" sz="3200" dirty="0" smtClean="0"/>
              <a:t>Desviación estándar</a:t>
            </a:r>
            <a:endParaRPr lang="es-ES" sz="3200" dirty="0"/>
          </a:p>
        </p:txBody>
      </p:sp>
      <p:sp>
        <p:nvSpPr>
          <p:cNvPr id="1114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886200"/>
            <a:ext cx="7772400" cy="2743200"/>
          </a:xfrm>
          <a:noFill/>
          <a:ln/>
        </p:spPr>
        <p:txBody>
          <a:bodyPr lIns="92075" tIns="46038" rIns="92075" bIns="46038"/>
          <a:lstStyle/>
          <a:p>
            <a:r>
              <a:rPr lang="es-ES" sz="2400" dirty="0" smtClean="0"/>
              <a:t>Encuentra la media</a:t>
            </a:r>
          </a:p>
          <a:p>
            <a:r>
              <a:rPr lang="es-ES" sz="2400" dirty="0" smtClean="0"/>
              <a:t>Encuentra la desviación de cada valor con respecto a la media</a:t>
            </a:r>
          </a:p>
          <a:p>
            <a:r>
              <a:rPr lang="es-ES" sz="2400" dirty="0" smtClean="0"/>
              <a:t>Eleva al cuadrado las desviaciones</a:t>
            </a:r>
          </a:p>
          <a:p>
            <a:r>
              <a:rPr lang="es-ES" sz="2400" dirty="0" smtClean="0"/>
              <a:t>Súmalas</a:t>
            </a:r>
          </a:p>
          <a:p>
            <a:r>
              <a:rPr lang="es-ES" sz="2400" dirty="0" smtClean="0"/>
              <a:t>Divide la suma por n</a:t>
            </a:r>
            <a:endParaRPr lang="es-ES" sz="2400" i="1" dirty="0"/>
          </a:p>
        </p:txBody>
      </p:sp>
      <p:graphicFrame>
        <p:nvGraphicFramePr>
          <p:cNvPr id="1114116" name="Object 4"/>
          <p:cNvGraphicFramePr>
            <a:graphicFrameLocks/>
          </p:cNvGraphicFramePr>
          <p:nvPr/>
        </p:nvGraphicFramePr>
        <p:xfrm>
          <a:off x="1709738" y="1524000"/>
          <a:ext cx="5981700" cy="2495550"/>
        </p:xfrm>
        <a:graphic>
          <a:graphicData uri="http://schemas.openxmlformats.org/presentationml/2006/ole">
            <p:oleObj spid="_x0000_s1114116" name="Ecuación" r:id="rId4" imgW="1193760" imgH="4824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4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4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4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4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4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4115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30729-5692-4800-AECA-D773CC685C8A}" type="slidenum">
              <a:rPr lang="en-US"/>
              <a:pPr/>
              <a:t>13</a:t>
            </a:fld>
            <a:endParaRPr lang="en-US"/>
          </a:p>
        </p:txBody>
      </p:sp>
      <p:sp>
        <p:nvSpPr>
          <p:cNvPr id="11161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s-ES" sz="3200" dirty="0" smtClean="0"/>
              <a:t>Desviación estándar</a:t>
            </a:r>
            <a:endParaRPr lang="es-ES" sz="3200" dirty="0"/>
          </a:p>
        </p:txBody>
      </p:sp>
      <p:sp>
        <p:nvSpPr>
          <p:cNvPr id="11161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696200" cy="1295400"/>
          </a:xfrm>
          <a:noFill/>
          <a:ln/>
        </p:spPr>
        <p:txBody>
          <a:bodyPr lIns="92075" tIns="46038" rIns="92075" bIns="46038"/>
          <a:lstStyle/>
          <a:p>
            <a:pPr>
              <a:spcBef>
                <a:spcPct val="50000"/>
              </a:spcBef>
              <a:buFont typeface="Wingdings" pitchFamily="32" charset="2"/>
              <a:buNone/>
            </a:pPr>
            <a:r>
              <a:rPr lang="es-ES" dirty="0" smtClean="0"/>
              <a:t>Tasas metabólicas de 7 hombres </a:t>
            </a:r>
            <a:r>
              <a:rPr lang="en-US" sz="2400" dirty="0" smtClean="0"/>
              <a:t>(cal</a:t>
            </a:r>
            <a:r>
              <a:rPr lang="en-US" sz="2400" dirty="0"/>
              <a:t>./24hr.) </a:t>
            </a:r>
            <a:r>
              <a:rPr lang="en-US" dirty="0"/>
              <a:t>:</a:t>
            </a:r>
          </a:p>
          <a:p>
            <a:pPr>
              <a:spcBef>
                <a:spcPct val="30000"/>
              </a:spcBef>
              <a:buFont typeface="Wingdings" pitchFamily="32" charset="2"/>
              <a:buNone/>
            </a:pPr>
            <a:r>
              <a:rPr lang="en-US" sz="2400" dirty="0"/>
              <a:t>1792   1666   1362   1614   1460   1867   1439</a:t>
            </a:r>
          </a:p>
        </p:txBody>
      </p:sp>
      <p:graphicFrame>
        <p:nvGraphicFramePr>
          <p:cNvPr id="111616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219200" y="3927475"/>
          <a:ext cx="7175500" cy="2473325"/>
        </p:xfrm>
        <a:graphic>
          <a:graphicData uri="http://schemas.openxmlformats.org/presentationml/2006/ole">
            <p:oleObj spid="_x0000_s1116164" name="Equation" r:id="rId4" imgW="3174840" imgH="100296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37471-07F7-47CD-871F-FD50F888B5AF}" type="slidenum">
              <a:rPr lang="en-US"/>
              <a:pPr/>
              <a:t>14</a:t>
            </a:fld>
            <a:endParaRPr lang="en-US"/>
          </a:p>
        </p:txBody>
      </p:sp>
      <p:sp>
        <p:nvSpPr>
          <p:cNvPr id="1118210" name="Rectangle 2"/>
          <p:cNvSpPr>
            <a:spLocks noGrp="1" noChangeArrowheads="1"/>
          </p:cNvSpPr>
          <p:nvPr>
            <p:ph type="title" sz="quarter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s-ES" sz="3200" dirty="0" smtClean="0"/>
              <a:t>Desviación estándar</a:t>
            </a:r>
            <a:endParaRPr lang="es-ES" sz="3200" dirty="0"/>
          </a:p>
        </p:txBody>
      </p:sp>
      <p:graphicFrame>
        <p:nvGraphicFramePr>
          <p:cNvPr id="1118211" name="Group 3"/>
          <p:cNvGraphicFramePr>
            <a:graphicFrameLocks noGrp="1"/>
          </p:cNvGraphicFramePr>
          <p:nvPr>
            <p:ph sz="quarter" idx="1"/>
          </p:nvPr>
        </p:nvGraphicFramePr>
        <p:xfrm>
          <a:off x="685800" y="1600200"/>
          <a:ext cx="7620000" cy="3728720"/>
        </p:xfrm>
        <a:graphic>
          <a:graphicData uri="http://schemas.openxmlformats.org/drawingml/2006/table">
            <a:tbl>
              <a:tblPr/>
              <a:tblGrid>
                <a:gridCol w="2022475"/>
                <a:gridCol w="2486025"/>
                <a:gridCol w="31115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Observations</a:t>
                      </a:r>
                    </a:p>
                  </a:txBody>
                  <a:tcPr marR="0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Deviations</a:t>
                      </a:r>
                    </a:p>
                  </a:txBody>
                  <a:tcPr marR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Squared deviations</a:t>
                      </a:r>
                    </a:p>
                  </a:txBody>
                  <a:tcPr marR="0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endParaRPr kumimoji="0" lang="es-ES" sz="24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32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endParaRPr kumimoji="0" lang="es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endParaRPr kumimoji="0" lang="es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R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1792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1792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32" charset="2"/>
                        </a:rPr>
                        <a:t>1600 =  192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(192)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=   36,864</a:t>
                      </a:r>
                    </a:p>
                  </a:txBody>
                  <a:tcPr marR="5486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9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1666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1666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32" charset="2"/>
                        </a:rPr>
                        <a:t>1600 =    66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(66)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=     4,356</a:t>
                      </a:r>
                    </a:p>
                  </a:txBody>
                  <a:tcPr marR="54864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9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1362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1362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32" charset="2"/>
                        </a:rPr>
                        <a:t>1600 = -238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(-238)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=   56,644</a:t>
                      </a:r>
                    </a:p>
                  </a:txBody>
                  <a:tcPr marR="54864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1614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1614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32" charset="2"/>
                        </a:rPr>
                        <a:t>1600 =    14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(14)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=        196</a:t>
                      </a:r>
                    </a:p>
                  </a:txBody>
                  <a:tcPr marR="54864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9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1460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1460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32" charset="2"/>
                        </a:rPr>
                        <a:t>1600 = -140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(-140)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=   19,600</a:t>
                      </a:r>
                    </a:p>
                  </a:txBody>
                  <a:tcPr marR="54864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9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1867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1867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32" charset="2"/>
                        </a:rPr>
                        <a:t>1600 =  267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(267)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=   71,289</a:t>
                      </a:r>
                    </a:p>
                  </a:txBody>
                  <a:tcPr marR="54864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1439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1439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32" charset="2"/>
                        </a:rPr>
                        <a:t>1600 = -161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(-161)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=   25,921</a:t>
                      </a:r>
                    </a:p>
                  </a:txBody>
                  <a:tcPr marR="54864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9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sum =      0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3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sum = 214,870</a:t>
                      </a:r>
                    </a:p>
                  </a:txBody>
                  <a:tcPr marR="5486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18268" name="Object 60"/>
          <p:cNvGraphicFramePr>
            <a:graphicFrameLocks noChangeAspect="1"/>
          </p:cNvGraphicFramePr>
          <p:nvPr/>
        </p:nvGraphicFramePr>
        <p:xfrm>
          <a:off x="3432175" y="1905000"/>
          <a:ext cx="987425" cy="595313"/>
        </p:xfrm>
        <a:graphic>
          <a:graphicData uri="http://schemas.openxmlformats.org/presentationml/2006/ole">
            <p:oleObj spid="_x0000_s1118268" name="Equation" r:id="rId4" imgW="380880" imgH="228600" progId="Equation.3">
              <p:embed/>
            </p:oleObj>
          </a:graphicData>
        </a:graphic>
      </p:graphicFrame>
      <p:graphicFrame>
        <p:nvGraphicFramePr>
          <p:cNvPr id="1118269" name="Object 61"/>
          <p:cNvGraphicFramePr>
            <a:graphicFrameLocks noChangeAspect="1"/>
          </p:cNvGraphicFramePr>
          <p:nvPr/>
        </p:nvGraphicFramePr>
        <p:xfrm>
          <a:off x="1509713" y="1905000"/>
          <a:ext cx="395287" cy="595313"/>
        </p:xfrm>
        <a:graphic>
          <a:graphicData uri="http://schemas.openxmlformats.org/presentationml/2006/ole">
            <p:oleObj spid="_x0000_s1118269" name="Equation" r:id="rId5" imgW="152280" imgH="228600" progId="Equation.3">
              <p:embed/>
            </p:oleObj>
          </a:graphicData>
        </a:graphic>
      </p:graphicFrame>
      <p:graphicFrame>
        <p:nvGraphicFramePr>
          <p:cNvPr id="1118270" name="Object 62"/>
          <p:cNvGraphicFramePr>
            <a:graphicFrameLocks noChangeAspect="1"/>
          </p:cNvGraphicFramePr>
          <p:nvPr>
            <p:ph sz="half" idx="2"/>
          </p:nvPr>
        </p:nvGraphicFramePr>
        <p:xfrm>
          <a:off x="6450013" y="1865313"/>
          <a:ext cx="1169987" cy="608012"/>
        </p:xfrm>
        <a:graphic>
          <a:graphicData uri="http://schemas.openxmlformats.org/presentationml/2006/ole">
            <p:oleObj spid="_x0000_s1118270" name="Equation" r:id="rId6" imgW="533160" imgH="253800" progId="Equation.3">
              <p:embed/>
            </p:oleObj>
          </a:graphicData>
        </a:graphic>
      </p:graphicFrame>
      <p:graphicFrame>
        <p:nvGraphicFramePr>
          <p:cNvPr id="1118271" name="Object 63"/>
          <p:cNvGraphicFramePr>
            <a:graphicFrameLocks noChangeAspect="1"/>
          </p:cNvGraphicFramePr>
          <p:nvPr/>
        </p:nvGraphicFramePr>
        <p:xfrm>
          <a:off x="381000" y="5334000"/>
          <a:ext cx="4168775" cy="1023938"/>
        </p:xfrm>
        <a:graphic>
          <a:graphicData uri="http://schemas.openxmlformats.org/presentationml/2006/ole">
            <p:oleObj spid="_x0000_s1118271" name="Equation" r:id="rId7" imgW="1600200" imgH="393480" progId="Equation.3">
              <p:embed/>
            </p:oleObj>
          </a:graphicData>
        </a:graphic>
      </p:graphicFrame>
      <p:graphicFrame>
        <p:nvGraphicFramePr>
          <p:cNvPr id="1118272" name="Object 64"/>
          <p:cNvGraphicFramePr>
            <a:graphicFrameLocks noChangeAspect="1"/>
          </p:cNvGraphicFramePr>
          <p:nvPr/>
        </p:nvGraphicFramePr>
        <p:xfrm>
          <a:off x="3124200" y="6019800"/>
          <a:ext cx="5365750" cy="658813"/>
        </p:xfrm>
        <a:graphic>
          <a:graphicData uri="http://schemas.openxmlformats.org/presentationml/2006/ole">
            <p:oleObj spid="_x0000_s1118272" name="Equation" r:id="rId8" imgW="2070000" imgH="2538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8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8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C816C-E8EA-475A-A20E-D65345751B10}" type="slidenum">
              <a:rPr lang="en-US"/>
              <a:pPr/>
              <a:t>15</a:t>
            </a:fld>
            <a:endParaRPr lang="en-US"/>
          </a:p>
        </p:txBody>
      </p:sp>
      <p:sp>
        <p:nvSpPr>
          <p:cNvPr id="1121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Propiedades de la desviación estándar</a:t>
            </a:r>
            <a:endParaRPr lang="es-ES" sz="3200" dirty="0"/>
          </a:p>
        </p:txBody>
      </p:sp>
      <p:sp>
        <p:nvSpPr>
          <p:cNvPr id="1121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2000" dirty="0" smtClean="0"/>
              <a:t>s mide la amplitud de los datos</a:t>
            </a:r>
          </a:p>
          <a:p>
            <a:r>
              <a:rPr lang="es-ES" sz="2000" dirty="0" smtClean="0"/>
              <a:t>Cuando la amplitud de los datos se </a:t>
            </a:r>
            <a:r>
              <a:rPr lang="es-ES" sz="2000" dirty="0" smtClean="0"/>
              <a:t>incrementa, s se hace más grande</a:t>
            </a:r>
            <a:endParaRPr lang="es-ES" sz="2200" dirty="0" smtClean="0"/>
          </a:p>
          <a:p>
            <a:r>
              <a:rPr lang="es-ES" sz="2000" dirty="0" smtClean="0"/>
              <a:t>s tiene las mismas unidades que las observaciones originales. La varianza tiene las unidades al cuadrado</a:t>
            </a:r>
          </a:p>
          <a:p>
            <a:r>
              <a:rPr lang="es-ES" sz="2000" dirty="0" smtClean="0"/>
              <a:t>s es sensible a los valores frontera</a:t>
            </a:r>
            <a:endParaRPr lang="es-ES" sz="2000" dirty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230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7772400" cy="1143000"/>
          </a:xfrm>
        </p:spPr>
        <p:txBody>
          <a:bodyPr/>
          <a:lstStyle/>
          <a:p>
            <a:r>
              <a:rPr lang="es-ES" sz="3200" dirty="0" smtClean="0"/>
              <a:t>Regla emp</a:t>
            </a:r>
            <a:r>
              <a:rPr lang="es-ES" sz="3200" dirty="0" smtClean="0"/>
              <a:t>írica</a:t>
            </a:r>
            <a:endParaRPr lang="es-ES" sz="3200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381000" y="685800"/>
            <a:ext cx="7772400" cy="4530725"/>
          </a:xfrm>
        </p:spPr>
        <p:txBody>
          <a:bodyPr/>
          <a:lstStyle/>
          <a:p>
            <a:pPr>
              <a:buNone/>
            </a:pPr>
            <a:r>
              <a:rPr lang="es-ES" sz="2400" dirty="0" smtClean="0"/>
              <a:t>Sí una distribución de los datos tiene forma de campana, entonces</a:t>
            </a:r>
          </a:p>
          <a:p>
            <a:r>
              <a:rPr lang="es-ES" sz="2400" dirty="0" smtClean="0"/>
              <a:t>68% de las observaciones se encuentra a una desviación estándar con respecto a la media</a:t>
            </a:r>
          </a:p>
          <a:p>
            <a:r>
              <a:rPr lang="es-ES" sz="2400" dirty="0" smtClean="0"/>
              <a:t>98% de las observaciones se encuentra a dos desviaciones estándar con respecto a la media</a:t>
            </a:r>
          </a:p>
          <a:p>
            <a:r>
              <a:rPr lang="es-ES" sz="2400" dirty="0" smtClean="0"/>
              <a:t>El resto de las observaciones se encuentran a 3 desviaciones estándar con respecto a la media</a:t>
            </a:r>
            <a:endParaRPr lang="es-ES" sz="2400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702B4-6885-4D7F-AC39-2594D1839AEB}" type="slidenum">
              <a:rPr lang="en-US"/>
              <a:pPr/>
              <a:t>16</a:t>
            </a:fld>
            <a:endParaRPr lang="en-US"/>
          </a:p>
        </p:txBody>
      </p:sp>
      <p:pic>
        <p:nvPicPr>
          <p:cNvPr id="112230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984625"/>
            <a:ext cx="4289439" cy="2873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47192-37F2-424C-A4EB-DC1BDCD4809B}" type="slidenum">
              <a:rPr lang="en-US"/>
              <a:pPr/>
              <a:t>2</a:t>
            </a:fld>
            <a:endParaRPr lang="en-US"/>
          </a:p>
        </p:txBody>
      </p:sp>
      <p:sp>
        <p:nvSpPr>
          <p:cNvPr id="109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Media</a:t>
            </a:r>
            <a:endParaRPr lang="en-US" sz="3200" dirty="0"/>
          </a:p>
        </p:txBody>
      </p:sp>
      <p:sp>
        <p:nvSpPr>
          <p:cNvPr id="109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Número de observaciones entre el total de observaciones</a:t>
            </a:r>
          </a:p>
          <a:p>
            <a:r>
              <a:rPr lang="es-ES" dirty="0" smtClean="0"/>
              <a:t>Es el centro de masa</a:t>
            </a:r>
            <a:endParaRPr lang="es-ES" dirty="0"/>
          </a:p>
        </p:txBody>
      </p:sp>
      <p:graphicFrame>
        <p:nvGraphicFramePr>
          <p:cNvPr id="1094660" name="Object 4"/>
          <p:cNvGraphicFramePr>
            <a:graphicFrameLocks noChangeAspect="1"/>
          </p:cNvGraphicFramePr>
          <p:nvPr/>
        </p:nvGraphicFramePr>
        <p:xfrm>
          <a:off x="2667000" y="3581400"/>
          <a:ext cx="3810000" cy="1773238"/>
        </p:xfrm>
        <a:graphic>
          <a:graphicData uri="http://schemas.openxmlformats.org/presentationml/2006/ole">
            <p:oleObj spid="_x0000_s1094660" name="Equation" r:id="rId3" imgW="571320" imgH="393480" progId="Equation.3">
              <p:embed/>
            </p:oleObj>
          </a:graphicData>
        </a:graphic>
      </p:graphicFrame>
    </p:spTree>
  </p:cSld>
  <p:clrMapOvr>
    <a:masterClrMapping/>
  </p:clrMapOvr>
  <p:transition>
    <p:cover dir="r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E98D-542B-4371-B5A8-CA82BF1BA340}" type="slidenum">
              <a:rPr lang="en-US"/>
              <a:pPr/>
              <a:t>3</a:t>
            </a:fld>
            <a:endParaRPr lang="en-US"/>
          </a:p>
        </p:txBody>
      </p:sp>
      <p:sp>
        <p:nvSpPr>
          <p:cNvPr id="109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Mediana</a:t>
            </a:r>
            <a:endParaRPr lang="es-ES" sz="3200" dirty="0"/>
          </a:p>
        </p:txBody>
      </p:sp>
      <p:sp>
        <p:nvSpPr>
          <p:cNvPr id="109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2400" dirty="0" smtClean="0"/>
              <a:t>El punto medio de las observaciones cuando se ordenan de menor a mayor</a:t>
            </a:r>
          </a:p>
          <a:p>
            <a:endParaRPr lang="es-ES" sz="2400" dirty="0" smtClean="0"/>
          </a:p>
          <a:p>
            <a:pPr>
              <a:buFont typeface="Wingdings" pitchFamily="32" charset="2"/>
              <a:buNone/>
            </a:pPr>
            <a:endParaRPr lang="en-US" sz="2400" dirty="0"/>
          </a:p>
        </p:txBody>
      </p:sp>
    </p:spTree>
  </p:cSld>
  <p:clrMapOvr>
    <a:masterClrMapping/>
  </p:clrMapOvr>
  <p:transition>
    <p:cover dir="r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400BC-2ADB-4E25-AC3F-A128F7B14F45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1097730" name="Line 2"/>
          <p:cNvSpPr>
            <a:spLocks noChangeShapeType="1"/>
          </p:cNvSpPr>
          <p:nvPr/>
        </p:nvSpPr>
        <p:spPr bwMode="auto">
          <a:xfrm>
            <a:off x="0" y="4114800"/>
            <a:ext cx="1295400" cy="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10977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Mediana</a:t>
            </a:r>
            <a:endParaRPr lang="es-ES" sz="3200" dirty="0"/>
          </a:p>
        </p:txBody>
      </p:sp>
      <p:sp>
        <p:nvSpPr>
          <p:cNvPr id="1097732" name="Text Box 4"/>
          <p:cNvSpPr txBox="1">
            <a:spLocks noChangeArrowheads="1"/>
          </p:cNvSpPr>
          <p:nvPr/>
        </p:nvSpPr>
        <p:spPr bwMode="auto">
          <a:xfrm>
            <a:off x="4038600" y="5600700"/>
            <a:ext cx="3081338" cy="941388"/>
          </a:xfrm>
          <a:prstGeom prst="rect">
            <a:avLst/>
          </a:prstGeom>
          <a:solidFill>
            <a:srgbClr val="FFCC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 eaLnBrk="1" hangingPunct="1">
              <a:spcBef>
                <a:spcPct val="0"/>
              </a:spcBef>
            </a:pPr>
            <a:r>
              <a:rPr lang="es-ES" sz="1800" b="0" i="1" dirty="0" smtClean="0">
                <a:solidFill>
                  <a:schemeClr val="tx1"/>
                </a:solidFill>
                <a:latin typeface="Arial" charset="0"/>
              </a:rPr>
              <a:t>n </a:t>
            </a:r>
            <a:r>
              <a:rPr lang="es-ES" sz="1800" b="0" dirty="0" smtClean="0">
                <a:solidFill>
                  <a:schemeClr val="tx1"/>
                </a:solidFill>
                <a:latin typeface="Arial" charset="0"/>
              </a:rPr>
              <a:t>= 10 </a:t>
            </a:r>
            <a:r>
              <a:rPr lang="es-ES" sz="1800" b="0" dirty="0" smtClean="0">
                <a:solidFill>
                  <a:schemeClr val="tx1"/>
                </a:solidFill>
                <a:latin typeface="Arial" charset="0"/>
                <a:sym typeface="Wingdings" pitchFamily="32" charset="2"/>
              </a:rPr>
              <a:t></a:t>
            </a:r>
            <a:endParaRPr lang="es-ES" sz="1800" b="0" dirty="0" smtClean="0">
              <a:solidFill>
                <a:schemeClr val="tx1"/>
              </a:solidFill>
              <a:latin typeface="Arial" charset="0"/>
            </a:endParaRPr>
          </a:p>
          <a:p>
            <a:pPr algn="r" eaLnBrk="1" hangingPunct="1">
              <a:spcBef>
                <a:spcPct val="0"/>
              </a:spcBef>
            </a:pPr>
            <a:r>
              <a:rPr lang="es-ES" sz="1800" b="0" dirty="0" smtClean="0">
                <a:solidFill>
                  <a:schemeClr val="tx1"/>
                </a:solidFill>
                <a:latin typeface="Arial" charset="0"/>
              </a:rPr>
              <a:t>                  (</a:t>
            </a:r>
            <a:r>
              <a:rPr lang="es-ES" sz="1800" b="0" i="1" dirty="0" smtClean="0">
                <a:solidFill>
                  <a:schemeClr val="tx1"/>
                </a:solidFill>
                <a:latin typeface="Arial" charset="0"/>
              </a:rPr>
              <a:t>n+1)</a:t>
            </a:r>
            <a:r>
              <a:rPr lang="es-ES" sz="1800" b="0" dirty="0" smtClean="0">
                <a:solidFill>
                  <a:schemeClr val="tx1"/>
                </a:solidFill>
                <a:latin typeface="Arial" charset="0"/>
              </a:rPr>
              <a:t>/2 = 5.5</a:t>
            </a:r>
          </a:p>
          <a:p>
            <a:pPr algn="r" eaLnBrk="1" hangingPunct="1">
              <a:spcBef>
                <a:spcPct val="0"/>
              </a:spcBef>
            </a:pPr>
            <a:r>
              <a:rPr lang="es-ES" sz="1800" b="0" dirty="0" smtClean="0">
                <a:solidFill>
                  <a:schemeClr val="tx1"/>
                </a:solidFill>
                <a:latin typeface="Arial" charset="0"/>
              </a:rPr>
              <a:t>  Mediana = (99+101) /2 = 100</a:t>
            </a:r>
            <a:endParaRPr lang="es-ES" sz="18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97733" name="Text Box 5"/>
          <p:cNvSpPr txBox="1">
            <a:spLocks noChangeArrowheads="1"/>
          </p:cNvSpPr>
          <p:nvPr/>
        </p:nvSpPr>
        <p:spPr bwMode="auto">
          <a:xfrm>
            <a:off x="3352800" y="4572000"/>
            <a:ext cx="380104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457200" indent="-457200" algn="r">
              <a:spcBef>
                <a:spcPct val="0"/>
              </a:spcBef>
            </a:pPr>
            <a:r>
              <a:rPr lang="en-US" sz="1800" b="0" dirty="0">
                <a:solidFill>
                  <a:schemeClr val="tx1"/>
                </a:solidFill>
                <a:latin typeface="Arial" charset="0"/>
              </a:rPr>
              <a:t>2.b) </a:t>
            </a:r>
            <a:r>
              <a:rPr lang="es-ES" sz="1800" b="0" dirty="0" smtClean="0">
                <a:solidFill>
                  <a:schemeClr val="tx1"/>
                </a:solidFill>
                <a:latin typeface="Arial" charset="0"/>
              </a:rPr>
              <a:t>Sí n es par, la mediana es </a:t>
            </a:r>
          </a:p>
          <a:p>
            <a:pPr marL="457200" indent="-457200" algn="r">
              <a:spcBef>
                <a:spcPct val="0"/>
              </a:spcBef>
            </a:pPr>
            <a:r>
              <a:rPr lang="es-ES" sz="1800" b="0" dirty="0" smtClean="0">
                <a:solidFill>
                  <a:schemeClr val="tx1"/>
                </a:solidFill>
                <a:latin typeface="Arial" charset="0"/>
              </a:rPr>
              <a:t>La media de las dos observaciones</a:t>
            </a:r>
          </a:p>
          <a:p>
            <a:pPr marL="457200" indent="-457200" algn="r">
              <a:spcBef>
                <a:spcPct val="0"/>
              </a:spcBef>
            </a:pPr>
            <a:r>
              <a:rPr lang="en-US" sz="1800" b="0" dirty="0" smtClean="0">
                <a:solidFill>
                  <a:schemeClr val="tx1"/>
                </a:solidFill>
                <a:latin typeface="Arial" charset="0"/>
              </a:rPr>
              <a:t>de en </a:t>
            </a:r>
            <a:r>
              <a:rPr lang="en-US" sz="1800" b="0" dirty="0" err="1" smtClean="0">
                <a:solidFill>
                  <a:schemeClr val="tx1"/>
                </a:solidFill>
                <a:latin typeface="Arial" charset="0"/>
              </a:rPr>
              <a:t>medio</a:t>
            </a:r>
            <a:endParaRPr lang="en-US" sz="18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97734" name="Text Box 6"/>
          <p:cNvSpPr txBox="1">
            <a:spLocks noChangeArrowheads="1"/>
          </p:cNvSpPr>
          <p:nvPr/>
        </p:nvSpPr>
        <p:spPr bwMode="auto">
          <a:xfrm>
            <a:off x="2590800" y="3429000"/>
            <a:ext cx="2141538" cy="900113"/>
          </a:xfrm>
          <a:prstGeom prst="rect">
            <a:avLst/>
          </a:prstGeom>
          <a:solidFill>
            <a:srgbClr val="FFCC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spcBef>
                <a:spcPct val="0"/>
              </a:spcBef>
            </a:pPr>
            <a:r>
              <a:rPr lang="en-US" sz="1800" b="0" dirty="0">
                <a:solidFill>
                  <a:schemeClr val="tx1"/>
                </a:solidFill>
                <a:latin typeface="Arial" charset="0"/>
                <a:sym typeface="Wingdings" pitchFamily="32" charset="2"/>
              </a:rPr>
              <a:t></a:t>
            </a:r>
            <a:r>
              <a:rPr lang="en-US" sz="1800" b="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1800" b="0" i="1" dirty="0">
                <a:solidFill>
                  <a:schemeClr val="tx1"/>
                </a:solidFill>
                <a:latin typeface="Arial" charset="0"/>
              </a:rPr>
              <a:t>n </a:t>
            </a:r>
            <a:r>
              <a:rPr lang="en-US" sz="1800" b="0" dirty="0">
                <a:solidFill>
                  <a:schemeClr val="tx1"/>
                </a:solidFill>
                <a:latin typeface="Arial" charset="0"/>
              </a:rPr>
              <a:t>= 9              </a:t>
            </a:r>
          </a:p>
          <a:p>
            <a:pPr algn="l" eaLnBrk="1" hangingPunct="1">
              <a:spcBef>
                <a:spcPct val="0"/>
              </a:spcBef>
            </a:pPr>
            <a:r>
              <a:rPr lang="en-US" sz="1800" b="0" dirty="0">
                <a:solidFill>
                  <a:schemeClr val="tx1"/>
                </a:solidFill>
                <a:latin typeface="Arial" charset="0"/>
              </a:rPr>
              <a:t>(</a:t>
            </a:r>
            <a:r>
              <a:rPr lang="en-US" sz="1800" b="0" i="1" dirty="0">
                <a:solidFill>
                  <a:schemeClr val="tx1"/>
                </a:solidFill>
                <a:latin typeface="Arial" charset="0"/>
              </a:rPr>
              <a:t>n</a:t>
            </a:r>
            <a:r>
              <a:rPr lang="en-US" sz="1800" b="0" dirty="0">
                <a:solidFill>
                  <a:schemeClr val="tx1"/>
                </a:solidFill>
                <a:latin typeface="Arial" charset="0"/>
              </a:rPr>
              <a:t>+1)/2 = 10/2 = 5  </a:t>
            </a:r>
          </a:p>
          <a:p>
            <a:pPr algn="l" eaLnBrk="1" hangingPunct="1">
              <a:spcBef>
                <a:spcPct val="0"/>
              </a:spcBef>
            </a:pPr>
            <a:r>
              <a:rPr lang="es-ES" sz="1800" b="0" dirty="0" smtClean="0">
                <a:solidFill>
                  <a:schemeClr val="tx1"/>
                </a:solidFill>
                <a:latin typeface="Arial" charset="0"/>
              </a:rPr>
              <a:t>Mediana = 99</a:t>
            </a:r>
            <a:endParaRPr lang="es-ES" sz="18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97735" name="Text Box 7"/>
          <p:cNvSpPr txBox="1">
            <a:spLocks noChangeArrowheads="1"/>
          </p:cNvSpPr>
          <p:nvPr/>
        </p:nvSpPr>
        <p:spPr bwMode="auto">
          <a:xfrm>
            <a:off x="2514600" y="2743200"/>
            <a:ext cx="3505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s-ES" sz="1800" b="0" dirty="0" smtClean="0">
                <a:solidFill>
                  <a:schemeClr val="tx1"/>
                </a:solidFill>
                <a:latin typeface="Arial" charset="0"/>
              </a:rPr>
              <a:t>2.a) Sí n es impar la mediana es la observación  (</a:t>
            </a:r>
            <a:r>
              <a:rPr lang="es-ES" sz="1800" b="0" i="1" dirty="0" smtClean="0">
                <a:solidFill>
                  <a:schemeClr val="tx1"/>
                </a:solidFill>
                <a:latin typeface="Arial" charset="0"/>
              </a:rPr>
              <a:t>n</a:t>
            </a:r>
            <a:r>
              <a:rPr lang="es-ES" sz="1800" b="0" dirty="0" smtClean="0">
                <a:solidFill>
                  <a:schemeClr val="tx1"/>
                </a:solidFill>
                <a:latin typeface="Arial" charset="0"/>
              </a:rPr>
              <a:t>+1)/2</a:t>
            </a:r>
            <a:endParaRPr lang="es-ES" sz="18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97736" name="Text Box 8"/>
          <p:cNvSpPr txBox="1">
            <a:spLocks noChangeArrowheads="1"/>
          </p:cNvSpPr>
          <p:nvPr/>
        </p:nvSpPr>
        <p:spPr bwMode="auto">
          <a:xfrm>
            <a:off x="2589213" y="1447800"/>
            <a:ext cx="3998912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457200" indent="-457200">
              <a:spcBef>
                <a:spcPct val="0"/>
              </a:spcBef>
            </a:pPr>
            <a:r>
              <a:rPr lang="en-US" sz="1800" b="0" dirty="0" smtClean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s-ES" sz="1800" b="0" dirty="0" smtClean="0">
                <a:solidFill>
                  <a:schemeClr val="tx1"/>
                </a:solidFill>
                <a:latin typeface="Arial" charset="0"/>
              </a:rPr>
              <a:t>) Ordenar las observaciones</a:t>
            </a:r>
          </a:p>
          <a:p>
            <a:pPr marL="457200" indent="-457200">
              <a:spcBef>
                <a:spcPct val="0"/>
              </a:spcBef>
            </a:pPr>
            <a:r>
              <a:rPr lang="es-ES" sz="1800" b="0" i="1" dirty="0" smtClean="0">
                <a:solidFill>
                  <a:schemeClr val="tx1"/>
                </a:solidFill>
                <a:latin typeface="Arial" charset="0"/>
              </a:rPr>
              <a:t>n</a:t>
            </a:r>
            <a:r>
              <a:rPr lang="es-ES" sz="1800" b="0" dirty="0" smtClean="0">
                <a:solidFill>
                  <a:schemeClr val="tx1"/>
                </a:solidFill>
                <a:latin typeface="Arial" charset="0"/>
              </a:rPr>
              <a:t> = número de observaciones</a:t>
            </a:r>
          </a:p>
          <a:p>
            <a:pPr marL="457200" indent="-457200">
              <a:spcBef>
                <a:spcPct val="0"/>
              </a:spcBef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</a:rPr>
              <a:t>______________________________</a:t>
            </a:r>
            <a:endParaRPr lang="en-US" sz="18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97737" name="Line 9"/>
          <p:cNvSpPr>
            <a:spLocks noChangeShapeType="1"/>
          </p:cNvSpPr>
          <p:nvPr/>
        </p:nvSpPr>
        <p:spPr bwMode="auto">
          <a:xfrm>
            <a:off x="685800" y="6553200"/>
            <a:ext cx="1371600" cy="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1097738" name="Line 10"/>
          <p:cNvSpPr>
            <a:spLocks noChangeShapeType="1"/>
          </p:cNvSpPr>
          <p:nvPr/>
        </p:nvSpPr>
        <p:spPr bwMode="auto">
          <a:xfrm>
            <a:off x="0" y="41148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s-ES"/>
          </a:p>
        </p:txBody>
      </p:sp>
      <p:pic>
        <p:nvPicPr>
          <p:cNvPr id="1097739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133600"/>
            <a:ext cx="1754188" cy="363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7740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1905000"/>
            <a:ext cx="1528763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7741" name="Line 13"/>
          <p:cNvSpPr>
            <a:spLocks noChangeShapeType="1"/>
          </p:cNvSpPr>
          <p:nvPr/>
        </p:nvSpPr>
        <p:spPr bwMode="auto">
          <a:xfrm>
            <a:off x="6019800" y="38100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1097742" name="Rectangle 14"/>
          <p:cNvSpPr>
            <a:spLocks noChangeArrowheads="1"/>
          </p:cNvSpPr>
          <p:nvPr/>
        </p:nvSpPr>
        <p:spPr bwMode="auto">
          <a:xfrm>
            <a:off x="8077200" y="3505200"/>
            <a:ext cx="609600" cy="609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77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73733-F955-4BFB-BE39-6FE20F3AED9D}" type="slidenum">
              <a:rPr lang="en-US"/>
              <a:pPr/>
              <a:t>5</a:t>
            </a:fld>
            <a:endParaRPr lang="en-US"/>
          </a:p>
        </p:txBody>
      </p:sp>
      <p:sp>
        <p:nvSpPr>
          <p:cNvPr id="10997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s-ES" sz="3200" dirty="0" smtClean="0">
                <a:solidFill>
                  <a:schemeClr val="tx1"/>
                </a:solidFill>
              </a:rPr>
              <a:t>Encuentra la media y la mediana</a:t>
            </a:r>
            <a:endParaRPr lang="es-ES" sz="3200" dirty="0">
              <a:solidFill>
                <a:schemeClr val="tx1"/>
              </a:solidFill>
            </a:endParaRPr>
          </a:p>
        </p:txBody>
      </p:sp>
      <p:sp>
        <p:nvSpPr>
          <p:cNvPr id="1099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51038"/>
            <a:ext cx="7315200" cy="4906962"/>
          </a:xfrm>
        </p:spPr>
        <p:txBody>
          <a:bodyPr/>
          <a:lstStyle/>
          <a:p>
            <a:pPr marL="609600" indent="-609600">
              <a:buClr>
                <a:schemeClr val="tx1"/>
              </a:buClr>
              <a:buFont typeface="Wingdings" pitchFamily="32" charset="2"/>
              <a:buNone/>
            </a:pPr>
            <a:r>
              <a:rPr lang="en-US" sz="2200" b="1" dirty="0"/>
              <a:t>CO</a:t>
            </a:r>
            <a:r>
              <a:rPr lang="en-US" sz="2200" b="1" baseline="-25000" dirty="0"/>
              <a:t>2</a:t>
            </a:r>
            <a:r>
              <a:rPr lang="en-US" sz="2200" b="1" dirty="0"/>
              <a:t> </a:t>
            </a:r>
            <a:r>
              <a:rPr lang="es-ES" sz="2200" b="1" dirty="0" smtClean="0"/>
              <a:t>Niveles de contaminación en las 8 ciudades más grandes del mundo</a:t>
            </a:r>
          </a:p>
          <a:p>
            <a:pPr marL="609600" indent="-609600">
              <a:buClr>
                <a:schemeClr val="tx1"/>
              </a:buClr>
              <a:buFont typeface="Wingdings" pitchFamily="32" charset="2"/>
              <a:buNone/>
            </a:pPr>
            <a:r>
              <a:rPr lang="es-ES" sz="2200" b="1" dirty="0" smtClean="0"/>
              <a:t>    2.3  1.1  19.7  9.8  1.8  1.2  0.7  0.2</a:t>
            </a:r>
          </a:p>
          <a:p>
            <a:pPr marL="609600" indent="-609600">
              <a:buClr>
                <a:schemeClr val="tx1"/>
              </a:buClr>
              <a:buFont typeface="Wingdings" pitchFamily="32" charset="2"/>
              <a:buNone/>
            </a:pPr>
            <a:r>
              <a:rPr lang="es-ES" sz="2200" b="1" dirty="0" smtClean="0"/>
              <a:t> </a:t>
            </a:r>
          </a:p>
          <a:p>
            <a:pPr marL="609600" indent="-609600">
              <a:buClr>
                <a:schemeClr val="tx1"/>
              </a:buClr>
              <a:buFontTx/>
              <a:buAutoNum type="alphaLcPeriod"/>
            </a:pPr>
            <a:r>
              <a:rPr lang="es-ES" sz="2200" b="1" dirty="0" smtClean="0"/>
              <a:t>Media = 4.6    Mediana =  1.5 </a:t>
            </a:r>
          </a:p>
          <a:p>
            <a:pPr marL="609600" indent="-609600">
              <a:buClr>
                <a:schemeClr val="tx1"/>
              </a:buClr>
              <a:buFontTx/>
              <a:buAutoNum type="alphaLcPeriod"/>
            </a:pPr>
            <a:r>
              <a:rPr lang="es-ES" sz="2200" b="1" dirty="0" smtClean="0"/>
              <a:t>Media = 4.6    Mediana =  5.8</a:t>
            </a:r>
          </a:p>
          <a:p>
            <a:pPr marL="609600" indent="-609600">
              <a:buClr>
                <a:schemeClr val="tx1"/>
              </a:buClr>
              <a:buFontTx/>
              <a:buAutoNum type="alphaLcPeriod"/>
            </a:pPr>
            <a:r>
              <a:rPr lang="es-ES" sz="2200" b="1" dirty="0" smtClean="0"/>
              <a:t>Media = 1.5    Mediana =  4.6</a:t>
            </a:r>
            <a:endParaRPr lang="es-ES" sz="2200" b="1" dirty="0"/>
          </a:p>
        </p:txBody>
      </p:sp>
    </p:spTree>
  </p:cSld>
  <p:clrMapOvr>
    <a:masterClrMapping/>
  </p:clrMapOvr>
  <p:transition>
    <p:cover dir="r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B007A-1FF7-434F-AA29-E19507D0F767}" type="slidenum">
              <a:rPr lang="en-US"/>
              <a:pPr/>
              <a:t>6</a:t>
            </a:fld>
            <a:endParaRPr lang="en-US"/>
          </a:p>
        </p:txBody>
      </p:sp>
      <p:sp>
        <p:nvSpPr>
          <p:cNvPr id="1101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Comparando la media y la mediana</a:t>
            </a:r>
            <a:endParaRPr lang="es-ES" sz="3200" dirty="0"/>
          </a:p>
        </p:txBody>
      </p:sp>
      <p:sp>
        <p:nvSpPr>
          <p:cNvPr id="1101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La media y la mediana de una distribución simétrica están muy cerca</a:t>
            </a:r>
          </a:p>
          <a:p>
            <a:pPr lvl="1"/>
            <a:r>
              <a:rPr lang="es-ES" dirty="0" smtClean="0"/>
              <a:t>Para distribuciones simétricas, la media se prefiere porque toma todos los valores en cuenta</a:t>
            </a:r>
            <a:endParaRPr lang="es-ES" dirty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248F-F7B9-460F-AA49-68D960092AFA}" type="slidenum">
              <a:rPr lang="en-US"/>
              <a:pPr/>
              <a:t>7</a:t>
            </a:fld>
            <a:endParaRPr lang="en-US"/>
          </a:p>
        </p:txBody>
      </p:sp>
      <p:sp>
        <p:nvSpPr>
          <p:cNvPr id="110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>
                <a:solidFill>
                  <a:schemeClr val="tx1"/>
                </a:solidFill>
              </a:rPr>
              <a:t>Comparando la media y la mediana</a:t>
            </a:r>
            <a:endParaRPr lang="es-ES" sz="3200" dirty="0">
              <a:solidFill>
                <a:schemeClr val="tx1"/>
              </a:solidFill>
            </a:endParaRPr>
          </a:p>
        </p:txBody>
      </p:sp>
      <p:sp>
        <p:nvSpPr>
          <p:cNvPr id="1102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En una distribución sesgada, la media esta muy lejos del valor de la mediana</a:t>
            </a:r>
          </a:p>
          <a:p>
            <a:pPr lvl="1"/>
            <a:r>
              <a:rPr lang="es-ES" dirty="0" smtClean="0"/>
              <a:t>Para distribuciones sesgadas la media se prefiere porque es una mejor representación de los datos</a:t>
            </a:r>
            <a:endParaRPr lang="es-ES" dirty="0"/>
          </a:p>
        </p:txBody>
      </p:sp>
      <p:pic>
        <p:nvPicPr>
          <p:cNvPr id="11028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79913"/>
            <a:ext cx="9144000" cy="24749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ver dir="r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F4EE-AE58-437E-93D6-37069E6FDD77}" type="slidenum">
              <a:rPr lang="en-US"/>
              <a:pPr/>
              <a:t>8</a:t>
            </a:fld>
            <a:endParaRPr lang="en-US"/>
          </a:p>
        </p:txBody>
      </p:sp>
      <p:sp>
        <p:nvSpPr>
          <p:cNvPr id="110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>
                <a:solidFill>
                  <a:schemeClr val="tx1"/>
                </a:solidFill>
              </a:rPr>
              <a:t>Moda</a:t>
            </a:r>
            <a:endParaRPr lang="es-ES" sz="3200" dirty="0">
              <a:solidFill>
                <a:schemeClr val="tx1"/>
              </a:solidFill>
            </a:endParaRPr>
          </a:p>
        </p:txBody>
      </p:sp>
      <p:sp>
        <p:nvSpPr>
          <p:cNvPr id="1104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Valor que ocurre más a menudo</a:t>
            </a:r>
          </a:p>
          <a:p>
            <a:r>
              <a:rPr lang="es-ES" dirty="0" smtClean="0"/>
              <a:t>El valor más alto en el histograma</a:t>
            </a:r>
          </a:p>
          <a:p>
            <a:r>
              <a:rPr lang="es-ES" dirty="0" smtClean="0"/>
              <a:t>La moda es usada más a menudo con datos categóricos</a:t>
            </a:r>
          </a:p>
          <a:p>
            <a:pPr lvl="1">
              <a:buFont typeface="Wingdings" pitchFamily="32" charset="2"/>
              <a:buNone/>
            </a:pPr>
            <a:endParaRPr lang="en-US" dirty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84A48-A9BD-473E-9788-1219B947EA8F}" type="slidenum">
              <a:rPr lang="en-US"/>
              <a:pPr/>
              <a:t>9</a:t>
            </a:fld>
            <a:endParaRPr lang="en-US"/>
          </a:p>
        </p:txBody>
      </p:sp>
      <p:sp>
        <p:nvSpPr>
          <p:cNvPr id="11079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s-ES" sz="3200" dirty="0" smtClean="0">
                <a:solidFill>
                  <a:schemeClr val="tx1"/>
                </a:solidFill>
              </a:rPr>
              <a:t>Rango</a:t>
            </a:r>
            <a:endParaRPr lang="es-ES" sz="3200" dirty="0">
              <a:solidFill>
                <a:schemeClr val="tx1"/>
              </a:solidFill>
            </a:endParaRPr>
          </a:p>
        </p:txBody>
      </p:sp>
      <p:sp>
        <p:nvSpPr>
          <p:cNvPr id="1107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14500"/>
            <a:ext cx="8001000" cy="4152900"/>
          </a:xfrm>
          <a:noFill/>
          <a:ln/>
        </p:spPr>
        <p:txBody>
          <a:bodyPr lIns="92075" tIns="46038" rIns="92075" bIns="46038"/>
          <a:lstStyle/>
          <a:p>
            <a:r>
              <a:rPr lang="es-ES" dirty="0" smtClean="0"/>
              <a:t>Una forma de medir la amplitud es calcular el rango. El rango es la diferencia entre el valor mayor y el valor menor en </a:t>
            </a:r>
            <a:r>
              <a:rPr lang="es-ES" dirty="0" smtClean="0"/>
              <a:t>el conjunto de datos</a:t>
            </a:r>
            <a:endParaRPr lang="es-ES" dirty="0" smtClean="0"/>
          </a:p>
          <a:p>
            <a:pPr>
              <a:lnSpc>
                <a:spcPct val="120000"/>
              </a:lnSpc>
              <a:buFont typeface="Wingdings" pitchFamily="32" charset="2"/>
              <a:buNone/>
            </a:pPr>
            <a:r>
              <a:rPr lang="es-ES" dirty="0" smtClean="0">
                <a:solidFill>
                  <a:schemeClr val="accent1"/>
                </a:solidFill>
              </a:rPr>
              <a:t>			</a:t>
            </a:r>
            <a:r>
              <a:rPr lang="es-ES" b="1" dirty="0" smtClean="0">
                <a:solidFill>
                  <a:schemeClr val="accent1"/>
                </a:solidFill>
              </a:rPr>
              <a:t>Rango = </a:t>
            </a:r>
            <a:r>
              <a:rPr lang="es-ES" b="1" dirty="0" err="1" smtClean="0">
                <a:solidFill>
                  <a:schemeClr val="accent1"/>
                </a:solidFill>
              </a:rPr>
              <a:t>max</a:t>
            </a:r>
            <a:r>
              <a:rPr lang="es-ES" b="1" dirty="0" smtClean="0">
                <a:solidFill>
                  <a:schemeClr val="accent1"/>
                </a:solidFill>
              </a:rPr>
              <a:t> </a:t>
            </a:r>
            <a:r>
              <a:rPr lang="es-ES" b="1" dirty="0" smtClean="0">
                <a:solidFill>
                  <a:schemeClr val="accent1"/>
                </a:solidFill>
                <a:sym typeface="Symbol" pitchFamily="32" charset="2"/>
              </a:rPr>
              <a:t> min</a:t>
            </a:r>
          </a:p>
          <a:p>
            <a:pPr>
              <a:lnSpc>
                <a:spcPct val="120000"/>
              </a:lnSpc>
            </a:pPr>
            <a:r>
              <a:rPr lang="es-ES" dirty="0" smtClean="0">
                <a:sym typeface="Symbol" pitchFamily="32" charset="2"/>
              </a:rPr>
              <a:t>El rango se ve severamente afectado por valores extremos</a:t>
            </a:r>
            <a:endParaRPr lang="es-ES" dirty="0">
              <a:sym typeface="Symbol" pitchFamily="32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7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7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7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7971" grpId="0" build="p" bldLvl="2" autoUpdateAnimBg="0"/>
    </p:bld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Times New Roman" pitchFamily="3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Times New Roman" pitchFamily="32" charset="0"/>
          </a:defRPr>
        </a:defPPr>
      </a:lstStyle>
    </a:lnDef>
  </a:objectDefaults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10868</TotalTime>
  <Words>621</Words>
  <Application>Microsoft Office PowerPoint</Application>
  <PresentationFormat>Presentación en pantalla (4:3)</PresentationFormat>
  <Paragraphs>110</Paragraphs>
  <Slides>16</Slides>
  <Notes>8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Layers</vt:lpstr>
      <vt:lpstr>Equation</vt:lpstr>
      <vt:lpstr>Microsoft Editor de ecuaciones 3.0</vt:lpstr>
      <vt:lpstr>Explorando datos </vt:lpstr>
      <vt:lpstr>Media</vt:lpstr>
      <vt:lpstr>Mediana</vt:lpstr>
      <vt:lpstr>Mediana</vt:lpstr>
      <vt:lpstr>Encuentra la media y la mediana</vt:lpstr>
      <vt:lpstr>Comparando la media y la mediana</vt:lpstr>
      <vt:lpstr>Comparando la media y la mediana</vt:lpstr>
      <vt:lpstr>Moda</vt:lpstr>
      <vt:lpstr>Rango</vt:lpstr>
      <vt:lpstr>Desviación estándar</vt:lpstr>
      <vt:lpstr>Desviación estándar</vt:lpstr>
      <vt:lpstr>Desviación estándar</vt:lpstr>
      <vt:lpstr>Desviación estándar</vt:lpstr>
      <vt:lpstr>Desviación estándar</vt:lpstr>
      <vt:lpstr>Propiedades de la desviación estándar</vt:lpstr>
      <vt:lpstr>Regla empírica</vt:lpstr>
    </vt:vector>
  </TitlesOfParts>
  <Company>State Farm Insurance Companies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Accidental Deaths</dc:title>
  <dc:creator>Daniel Rowe</dc:creator>
  <cp:lastModifiedBy>Matemáticas</cp:lastModifiedBy>
  <cp:revision>287</cp:revision>
  <dcterms:created xsi:type="dcterms:W3CDTF">2001-06-05T22:42:00Z</dcterms:created>
  <dcterms:modified xsi:type="dcterms:W3CDTF">2012-08-10T20:55:39Z</dcterms:modified>
</cp:coreProperties>
</file>