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56" r:id="rId2"/>
    <p:sldId id="257" r:id="rId3"/>
    <p:sldId id="260" r:id="rId4"/>
    <p:sldId id="261" r:id="rId5"/>
    <p:sldId id="262" r:id="rId6"/>
    <p:sldId id="258" r:id="rId7"/>
    <p:sldId id="329" r:id="rId8"/>
    <p:sldId id="263" r:id="rId9"/>
    <p:sldId id="330" r:id="rId10"/>
    <p:sldId id="266" r:id="rId11"/>
    <p:sldId id="331" r:id="rId12"/>
    <p:sldId id="336" r:id="rId13"/>
    <p:sldId id="267" r:id="rId14"/>
    <p:sldId id="268" r:id="rId15"/>
    <p:sldId id="272" r:id="rId16"/>
    <p:sldId id="270" r:id="rId17"/>
    <p:sldId id="271" r:id="rId18"/>
    <p:sldId id="269" r:id="rId19"/>
    <p:sldId id="273" r:id="rId20"/>
    <p:sldId id="276" r:id="rId21"/>
    <p:sldId id="274" r:id="rId22"/>
    <p:sldId id="280" r:id="rId23"/>
    <p:sldId id="281" r:id="rId24"/>
    <p:sldId id="282" r:id="rId25"/>
    <p:sldId id="283" r:id="rId26"/>
    <p:sldId id="275" r:id="rId27"/>
    <p:sldId id="284" r:id="rId28"/>
    <p:sldId id="279" r:id="rId29"/>
    <p:sldId id="285" r:id="rId30"/>
    <p:sldId id="277" r:id="rId31"/>
    <p:sldId id="278" r:id="rId32"/>
    <p:sldId id="286" r:id="rId33"/>
    <p:sldId id="290" r:id="rId34"/>
    <p:sldId id="292" r:id="rId35"/>
    <p:sldId id="293" r:id="rId36"/>
    <p:sldId id="294" r:id="rId37"/>
    <p:sldId id="295" r:id="rId38"/>
    <p:sldId id="296" r:id="rId39"/>
    <p:sldId id="297" r:id="rId40"/>
    <p:sldId id="338" r:id="rId41"/>
    <p:sldId id="298" r:id="rId42"/>
    <p:sldId id="287" r:id="rId43"/>
    <p:sldId id="299" r:id="rId44"/>
    <p:sldId id="300" r:id="rId45"/>
    <p:sldId id="340" r:id="rId46"/>
    <p:sldId id="288" r:id="rId47"/>
    <p:sldId id="289" r:id="rId48"/>
    <p:sldId id="303" r:id="rId49"/>
    <p:sldId id="332" r:id="rId50"/>
    <p:sldId id="333" r:id="rId51"/>
    <p:sldId id="337" r:id="rId52"/>
    <p:sldId id="304" r:id="rId53"/>
    <p:sldId id="301" r:id="rId54"/>
    <p:sldId id="307" r:id="rId55"/>
    <p:sldId id="334" r:id="rId56"/>
    <p:sldId id="302" r:id="rId57"/>
    <p:sldId id="305" r:id="rId58"/>
    <p:sldId id="339" r:id="rId59"/>
    <p:sldId id="335" r:id="rId60"/>
    <p:sldId id="306" r:id="rId61"/>
    <p:sldId id="308" r:id="rId62"/>
    <p:sldId id="309" r:id="rId63"/>
    <p:sldId id="310" r:id="rId64"/>
    <p:sldId id="311" r:id="rId65"/>
    <p:sldId id="312" r:id="rId66"/>
    <p:sldId id="313" r:id="rId67"/>
    <p:sldId id="314" r:id="rId68"/>
    <p:sldId id="315" r:id="rId69"/>
    <p:sldId id="317" r:id="rId70"/>
    <p:sldId id="318" r:id="rId71"/>
    <p:sldId id="316" r:id="rId72"/>
    <p:sldId id="319" r:id="rId73"/>
    <p:sldId id="320" r:id="rId74"/>
    <p:sldId id="321" r:id="rId75"/>
    <p:sldId id="322" r:id="rId76"/>
    <p:sldId id="323" r:id="rId77"/>
    <p:sldId id="328" r:id="rId78"/>
    <p:sldId id="324" r:id="rId79"/>
    <p:sldId id="325" r:id="rId80"/>
    <p:sldId id="326" r:id="rId81"/>
    <p:sldId id="327" r:id="rId8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6323" autoAdjust="0"/>
  </p:normalViewPr>
  <p:slideViewPr>
    <p:cSldViewPr>
      <p:cViewPr varScale="1">
        <p:scale>
          <a:sx n="39" d="100"/>
          <a:sy n="39" d="100"/>
        </p:scale>
        <p:origin x="-75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G:\Dropbox\Investigacion\CarOwnershi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s-MX" sz="2400" noProof="0"/>
            </a:pPr>
            <a:r>
              <a:rPr lang="es-MX" sz="2400" noProof="0" smtClean="0"/>
              <a:t>Coches por Mil Personas (Mundial)</a:t>
            </a:r>
            <a:endParaRPr lang="es-MX" sz="2400" noProof="0"/>
          </a:p>
        </c:rich>
      </c:tx>
      <c:layout/>
    </c:title>
    <c:plotArea>
      <c:layout/>
      <c:lineChart>
        <c:grouping val="standard"/>
        <c:ser>
          <c:idx val="1"/>
          <c:order val="0"/>
          <c:tx>
            <c:strRef>
              <c:f>Sheet1!$B$1</c:f>
              <c:strCache>
                <c:ptCount val="1"/>
                <c:pt idx="0">
                  <c:v>World</c:v>
                </c:pt>
              </c:strCache>
            </c:strRef>
          </c:tx>
          <c:spPr>
            <a:ln w="127000"/>
          </c:spPr>
          <c:marker>
            <c:symbol val="none"/>
          </c:marker>
          <c:cat>
            <c:numRef>
              <c:f>Sheet1!$A$2:$A$7</c:f>
              <c:numCache>
                <c:formatCode>General</c:formatCode>
                <c:ptCount val="6"/>
                <c:pt idx="0">
                  <c:v>1960</c:v>
                </c:pt>
                <c:pt idx="1">
                  <c:v>1970</c:v>
                </c:pt>
                <c:pt idx="2">
                  <c:v>1980</c:v>
                </c:pt>
                <c:pt idx="3">
                  <c:v>1990</c:v>
                </c:pt>
                <c:pt idx="4">
                  <c:v>2000</c:v>
                </c:pt>
                <c:pt idx="5">
                  <c:v>2010</c:v>
                </c:pt>
              </c:numCache>
            </c:numRef>
          </c:cat>
          <c:val>
            <c:numRef>
              <c:f>Sheet1!$D$2:$D$7</c:f>
              <c:numCache>
                <c:formatCode>General</c:formatCode>
                <c:ptCount val="6"/>
                <c:pt idx="0">
                  <c:v>32.307112897376093</c:v>
                </c:pt>
                <c:pt idx="1">
                  <c:v>52.117819848457643</c:v>
                </c:pt>
                <c:pt idx="2">
                  <c:v>71.982801431150548</c:v>
                </c:pt>
                <c:pt idx="3">
                  <c:v>84.147146984513085</c:v>
                </c:pt>
                <c:pt idx="4">
                  <c:v>90.078005793027643</c:v>
                </c:pt>
                <c:pt idx="5">
                  <c:v>103.1159121006509</c:v>
                </c:pt>
              </c:numCache>
            </c:numRef>
          </c:val>
        </c:ser>
        <c:marker val="1"/>
        <c:axId val="66077056"/>
        <c:axId val="66078592"/>
      </c:lineChart>
      <c:catAx>
        <c:axId val="66077056"/>
        <c:scaling>
          <c:orientation val="minMax"/>
        </c:scaling>
        <c:axPos val="b"/>
        <c:numFmt formatCode="General" sourceLinked="1"/>
        <c:tickLblPos val="nextTo"/>
        <c:txPr>
          <a:bodyPr/>
          <a:lstStyle/>
          <a:p>
            <a:pPr>
              <a:defRPr sz="1600" b="1"/>
            </a:pPr>
            <a:endParaRPr lang="en-US"/>
          </a:p>
        </c:txPr>
        <c:crossAx val="66078592"/>
        <c:crosses val="autoZero"/>
        <c:auto val="1"/>
        <c:lblAlgn val="ctr"/>
        <c:lblOffset val="100"/>
      </c:catAx>
      <c:valAx>
        <c:axId val="66078592"/>
        <c:scaling>
          <c:orientation val="minMax"/>
        </c:scaling>
        <c:axPos val="l"/>
        <c:numFmt formatCode="General" sourceLinked="1"/>
        <c:tickLblPos val="nextTo"/>
        <c:txPr>
          <a:bodyPr/>
          <a:lstStyle/>
          <a:p>
            <a:pPr>
              <a:defRPr sz="1600" b="1"/>
            </a:pPr>
            <a:endParaRPr lang="en-US"/>
          </a:p>
        </c:txPr>
        <c:crossAx val="66077056"/>
        <c:crosses val="autoZero"/>
        <c:crossBetween val="between"/>
      </c:valAx>
    </c:plotArea>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CF7C13-4425-423F-91B7-6D183D17BEE9}" type="datetimeFigureOut">
              <a:rPr lang="en-US" smtClean="0"/>
              <a:pPr/>
              <a:t>2/3/2013</a:t>
            </a:fld>
            <a:endParaRPr lang="en-U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955C79-57B3-45CC-8EDE-A290022C61D2}" type="slidenum">
              <a:rPr lang="en-US" smtClean="0"/>
              <a:pPr/>
              <a:t>‹#›</a:t>
            </a:fld>
            <a:endParaRPr lang="en-US"/>
          </a:p>
        </p:txBody>
      </p:sp>
    </p:spTree>
    <p:extLst>
      <p:ext uri="{BB962C8B-B14F-4D97-AF65-F5344CB8AC3E}">
        <p14:creationId xmlns="" xmlns:p14="http://schemas.microsoft.com/office/powerpoint/2010/main" val="92646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27AC0-5AC9-45F6-8B34-FB07F17BE8DB}" type="datetimeFigureOut">
              <a:rPr lang="en-US" smtClean="0"/>
              <a:pPr/>
              <a:t>2/3/2013</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20113B-4EDA-4011-BE69-BEDD3EEF7E30}" type="slidenum">
              <a:rPr lang="en-US" smtClean="0"/>
              <a:pPr/>
              <a:t>‹#›</a:t>
            </a:fld>
            <a:endParaRPr lang="en-US"/>
          </a:p>
        </p:txBody>
      </p:sp>
    </p:spTree>
    <p:extLst>
      <p:ext uri="{BB962C8B-B14F-4D97-AF65-F5344CB8AC3E}">
        <p14:creationId xmlns="" xmlns:p14="http://schemas.microsoft.com/office/powerpoint/2010/main" val="2921252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DBA2CD-9EA7-4238-B500-2149560570D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Entonces cuando planeamos</a:t>
            </a:r>
            <a:r>
              <a:rPr lang="es-MX" baseline="0" noProof="0" dirty="0" smtClean="0"/>
              <a:t> del futuro hay dos partes en ingles decimos “</a:t>
            </a:r>
            <a:r>
              <a:rPr lang="es-MX" baseline="0" noProof="0" dirty="0" err="1" smtClean="0"/>
              <a:t>positivistic</a:t>
            </a:r>
            <a:r>
              <a:rPr lang="es-MX" baseline="0" noProof="0" dirty="0" smtClean="0"/>
              <a:t>” and “</a:t>
            </a:r>
            <a:r>
              <a:rPr lang="es-MX" baseline="0" noProof="0" dirty="0" err="1" smtClean="0"/>
              <a:t>normative</a:t>
            </a:r>
            <a:r>
              <a:rPr lang="es-MX" baseline="0" noProof="0" dirty="0" smtClean="0"/>
              <a:t>”.  Los limites biofísicas de la planeta son </a:t>
            </a:r>
            <a:r>
              <a:rPr lang="es-MX" baseline="0" noProof="0" dirty="0" err="1" smtClean="0"/>
              <a:t>positivistic</a:t>
            </a:r>
            <a:r>
              <a:rPr lang="es-MX" baseline="0" noProof="0" dirty="0" smtClean="0"/>
              <a:t> por son hechos de natura.  Ahora, es posible que todavía no sabemos suficiente para decir con exactitud donde están los limites pero existen, y nuestro opinión no importa a Natura.  Por ejemplo científicos no están de acuerdo cuanto </a:t>
            </a:r>
            <a:r>
              <a:rPr lang="es-MX" baseline="0" noProof="0" dirty="0" err="1" smtClean="0"/>
              <a:t>carbon</a:t>
            </a:r>
            <a:r>
              <a:rPr lang="es-MX" baseline="0" noProof="0" dirty="0" smtClean="0"/>
              <a:t> puede absorber el atmosfera sin cambio climático catastrófica; pero HAY un limite.  </a:t>
            </a:r>
          </a:p>
          <a:p>
            <a:endParaRPr lang="es-MX" baseline="0" noProof="0" dirty="0" smtClean="0"/>
          </a:p>
          <a:p>
            <a:r>
              <a:rPr lang="es-MX" baseline="0" noProof="0" dirty="0" smtClean="0"/>
              <a:t>Adentro de este cuadro es el lienzo en blanco donde podemos pintar nuestro futuro.  No hay un futuro correcto pero es de negociar entre los morales, culturas, necesidades y queridos de personas, organizaciones etc.  No hay una respuesta correcta que todos los países, ciudades o organizaciones deben seguir, por esto decimos que es “</a:t>
            </a:r>
            <a:r>
              <a:rPr lang="es-MX" baseline="0" noProof="0" dirty="0" err="1" smtClean="0"/>
              <a:t>normative</a:t>
            </a:r>
            <a:r>
              <a:rPr lang="es-MX" baseline="0" noProof="0" dirty="0" smtClean="0"/>
              <a:t>”</a:t>
            </a:r>
          </a:p>
          <a:p>
            <a:endParaRPr lang="es-MX" baseline="0" noProof="0" dirty="0" smtClean="0"/>
          </a:p>
          <a:p>
            <a:r>
              <a:rPr lang="es-MX" baseline="0" noProof="0" dirty="0" smtClean="0"/>
              <a:t>Hay mucho mas detalles de esto lo que podemos discutir, pero el punto importante para hoy es entender la idea que cuando pensamos de nuestro futuro hay limites y adentro de este cuadro puede ser que negociamos.</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38</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El trabajo principal</a:t>
            </a:r>
            <a:r>
              <a:rPr lang="es-MX" baseline="0" noProof="0" dirty="0" smtClean="0"/>
              <a:t> de sostenibilidad entonces es para reunir los personas de diferentes disciplinas, organizaciones etc.  Primeramente tiene que poder hablar un poco del idioma de cada disciplina y facilitar la comunicación y comparación.  Haciendo esto pensamos generalmente de tres pasos lo cuales regreso mas tarde.  Imaginar el futuro; planear los estrategias en pasos para llegar a este futuro e implementar los pasos en coordinación.  </a:t>
            </a:r>
          </a:p>
          <a:p>
            <a:endParaRPr lang="es-MX" baseline="0" noProof="0" dirty="0" smtClean="0"/>
          </a:p>
          <a:p>
            <a:r>
              <a:rPr lang="es-MX" baseline="0" noProof="0" dirty="0" smtClean="0"/>
              <a:t>La otro contribución de Sostenibilidad es definir, explicar, publicar etc. los limites de nuestro mundo lo cual tenemos que funcionar adentro, ahora y en el futuro. </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39</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No </a:t>
            </a:r>
            <a:r>
              <a:rPr lang="en-US" dirty="0" err="1" smtClean="0"/>
              <a:t>vamos</a:t>
            </a:r>
            <a:r>
              <a:rPr lang="en-US" dirty="0" smtClean="0"/>
              <a:t> a </a:t>
            </a:r>
            <a:r>
              <a:rPr lang="en-US" dirty="0" err="1" smtClean="0"/>
              <a:t>tocar</a:t>
            </a:r>
            <a:r>
              <a:rPr lang="en-US" dirty="0" smtClean="0"/>
              <a:t> </a:t>
            </a:r>
            <a:r>
              <a:rPr lang="en-US" dirty="0" err="1" smtClean="0"/>
              <a:t>esta</a:t>
            </a:r>
            <a:r>
              <a:rPr lang="en-US" dirty="0" smtClean="0"/>
              <a:t> </a:t>
            </a:r>
            <a:r>
              <a:rPr lang="en-US" dirty="0" err="1" smtClean="0"/>
              <a:t>tema</a:t>
            </a:r>
            <a:r>
              <a:rPr lang="en-US" dirty="0" smtClean="0"/>
              <a:t> mucho</a:t>
            </a:r>
            <a:r>
              <a:rPr lang="en-US" baseline="0" dirty="0" smtClean="0"/>
              <a:t> en parte </a:t>
            </a:r>
            <a:r>
              <a:rPr lang="en-US" baseline="0" dirty="0" err="1" smtClean="0"/>
              <a:t>por</a:t>
            </a:r>
            <a:r>
              <a:rPr lang="en-US" baseline="0" dirty="0" smtClean="0"/>
              <a:t> </a:t>
            </a:r>
            <a:r>
              <a:rPr lang="en-US" baseline="0" dirty="0" err="1" smtClean="0"/>
              <a:t>que</a:t>
            </a:r>
            <a:r>
              <a:rPr lang="en-US" baseline="0" dirty="0" smtClean="0"/>
              <a:t> soy </a:t>
            </a:r>
            <a:r>
              <a:rPr lang="en-US" baseline="0" dirty="0" err="1" smtClean="0"/>
              <a:t>extranjero</a:t>
            </a:r>
            <a:endParaRPr lang="en-US" dirty="0"/>
          </a:p>
        </p:txBody>
      </p:sp>
      <p:sp>
        <p:nvSpPr>
          <p:cNvPr id="4" name="3 Marcador de número de diapositiva"/>
          <p:cNvSpPr>
            <a:spLocks noGrp="1"/>
          </p:cNvSpPr>
          <p:nvPr>
            <p:ph type="sldNum" sz="quarter" idx="10"/>
          </p:nvPr>
        </p:nvSpPr>
        <p:spPr/>
        <p:txBody>
          <a:bodyPr/>
          <a:lstStyle/>
          <a:p>
            <a:fld id="{D120113B-4EDA-4011-BE69-BEDD3EEF7E30}" type="slidenum">
              <a:rPr lang="en-US" smtClean="0"/>
              <a:pPr/>
              <a:t>54</a:t>
            </a:fld>
            <a:endParaRPr lang="en-US"/>
          </a:p>
        </p:txBody>
      </p:sp>
    </p:spTree>
    <p:extLst>
      <p:ext uri="{BB962C8B-B14F-4D97-AF65-F5344CB8AC3E}">
        <p14:creationId xmlns="" xmlns:p14="http://schemas.microsoft.com/office/powerpoint/2010/main" val="423790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D120113B-4EDA-4011-BE69-BEDD3EEF7E30}" type="slidenum">
              <a:rPr lang="en-US" smtClean="0"/>
              <a:pPr/>
              <a:t>67</a:t>
            </a:fld>
            <a:endParaRPr lang="en-US"/>
          </a:p>
        </p:txBody>
      </p:sp>
    </p:spTree>
    <p:extLst>
      <p:ext uri="{BB962C8B-B14F-4D97-AF65-F5344CB8AC3E}">
        <p14:creationId xmlns="" xmlns:p14="http://schemas.microsoft.com/office/powerpoint/2010/main" val="229679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Huge</a:t>
            </a:r>
            <a:r>
              <a:rPr lang="en-US" baseline="0" dirty="0" smtClean="0"/>
              <a:t> study in England found vegetarians had 30% less chance of having coronary heart disease</a:t>
            </a:r>
            <a:endParaRPr lang="en-US" dirty="0"/>
          </a:p>
        </p:txBody>
      </p:sp>
      <p:sp>
        <p:nvSpPr>
          <p:cNvPr id="4" name="Slide Number Placeholder 3"/>
          <p:cNvSpPr>
            <a:spLocks noGrp="1"/>
          </p:cNvSpPr>
          <p:nvPr>
            <p:ph type="sldNum" sz="quarter" idx="10"/>
          </p:nvPr>
        </p:nvSpPr>
        <p:spPr/>
        <p:txBody>
          <a:bodyPr/>
          <a:lstStyle/>
          <a:p>
            <a:fld id="{D120113B-4EDA-4011-BE69-BEDD3EEF7E30}" type="slidenum">
              <a:rPr lang="en-US" smtClean="0"/>
              <a:pPr/>
              <a:t>74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http://www.youtube.com/watch?v=9ICFp-7RgS4&amp;feature=share&amp;list=PLdQfLQzG8xZTK48S7bsCioKCLYLa7TEOQ</a:t>
            </a:r>
            <a:endParaRPr lang="en-US" dirty="0"/>
          </a:p>
        </p:txBody>
      </p:sp>
      <p:sp>
        <p:nvSpPr>
          <p:cNvPr id="4" name="Slide Number Placeholder 3"/>
          <p:cNvSpPr>
            <a:spLocks noGrp="1"/>
          </p:cNvSpPr>
          <p:nvPr>
            <p:ph type="sldNum" sz="quarter" idx="10"/>
          </p:nvPr>
        </p:nvSpPr>
        <p:spPr/>
        <p:txBody>
          <a:bodyPr/>
          <a:lstStyle/>
          <a:p>
            <a:fld id="{D120113B-4EDA-4011-BE69-BEDD3EEF7E30}" type="slidenum">
              <a:rPr lang="en-US" smtClean="0"/>
              <a:pPr/>
              <a:t>78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4</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7731E1-A1D7-4EC5-9CAA-408E708E6EA8}" type="slidenum">
              <a:rPr lang="en-US" smtClean="0"/>
              <a:pPr/>
              <a:t>23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Fue hasta el ser humano entro</a:t>
            </a:r>
            <a:r>
              <a:rPr lang="es-MX" baseline="0" noProof="0" dirty="0" smtClean="0"/>
              <a:t> Espacio y saco fotos de nuestra Tierra que nos comenzar dar cuenta que vivimos en una isla se llama La Tierra.  Lo que estén en La Tierra, espacio, recursos y todo son lo que tenemos- no hay mas y no podemos correr de nuestros problemas. </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25</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noProof="0" dirty="0"/>
          </a:p>
        </p:txBody>
      </p:sp>
      <p:sp>
        <p:nvSpPr>
          <p:cNvPr id="4" name="3 Marcador de número de diapositiva"/>
          <p:cNvSpPr>
            <a:spLocks noGrp="1"/>
          </p:cNvSpPr>
          <p:nvPr>
            <p:ph type="sldNum" sz="quarter" idx="10"/>
          </p:nvPr>
        </p:nvSpPr>
        <p:spPr/>
        <p:txBody>
          <a:bodyPr/>
          <a:lstStyle/>
          <a:p>
            <a:fld id="{D120113B-4EDA-4011-BE69-BEDD3EEF7E30}" type="slidenum">
              <a:rPr lang="en-US" smtClean="0"/>
              <a:pPr/>
              <a:t>32</a:t>
            </a:fld>
            <a:endParaRPr lang="en-US"/>
          </a:p>
        </p:txBody>
      </p:sp>
    </p:spTree>
    <p:extLst>
      <p:ext uri="{BB962C8B-B14F-4D97-AF65-F5344CB8AC3E}">
        <p14:creationId xmlns="" xmlns:p14="http://schemas.microsoft.com/office/powerpoint/2010/main" val="174827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Aquí mi intención es para</a:t>
            </a:r>
            <a:r>
              <a:rPr lang="es-MX" baseline="0" noProof="0" dirty="0" smtClean="0"/>
              <a:t> ilustrar mas claramente el concepto de Sostenibilidad.  </a:t>
            </a:r>
          </a:p>
          <a:p>
            <a:endParaRPr lang="es-MX" baseline="0" noProof="0" dirty="0" smtClean="0"/>
          </a:p>
          <a:p>
            <a:r>
              <a:rPr lang="es-MX" baseline="0" noProof="0" dirty="0" smtClean="0"/>
              <a:t>Actualmente la mayoría de académicos están de acuerdo que nos dirigimos a un futuro insostenible.</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34</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Pero podemos cambiar</a:t>
            </a:r>
            <a:r>
              <a:rPr lang="es-MX" baseline="0" noProof="0" dirty="0" smtClean="0"/>
              <a:t> el sendero y va a un estado futuro sostenible.  </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35</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Pero como hablábamos</a:t>
            </a:r>
            <a:r>
              <a:rPr lang="es-MX" baseline="0" noProof="0" dirty="0" smtClean="0"/>
              <a:t> antes, un futuro sostenible no puede ser cualquier cosa.  Hay limites biofísicas de nuestra planeta.  Adentro de este “cuadro” podemos pintar el futuro.  Por ejemplo hay un cierto cantidad de carbón que el atmosfera puede absorber y mas nos da problemas.  Entonces por eso un futuro no puede ser que cada persona en el mundo tiene un </a:t>
            </a:r>
            <a:r>
              <a:rPr lang="es-MX" baseline="0" noProof="0" dirty="0" err="1" smtClean="0"/>
              <a:t>Hummer</a:t>
            </a:r>
            <a:r>
              <a:rPr lang="es-MX" baseline="0" noProof="0" dirty="0" smtClean="0"/>
              <a:t>, no seria posible para la planeta tener 7 mil millones de </a:t>
            </a:r>
            <a:r>
              <a:rPr lang="es-MX" baseline="0" noProof="0" dirty="0" err="1" smtClean="0"/>
              <a:t>hummers</a:t>
            </a:r>
            <a:r>
              <a:rPr lang="es-MX" baseline="0" noProof="0" dirty="0" smtClean="0"/>
              <a:t>!! </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36</a:t>
            </a:fld>
            <a:endParaRPr lang="en-US"/>
          </a:p>
        </p:txBody>
      </p:sp>
    </p:spTree>
    <p:extLst>
      <p:ext uri="{BB962C8B-B14F-4D97-AF65-F5344CB8AC3E}">
        <p14:creationId xmlns="" xmlns:p14="http://schemas.microsoft.com/office/powerpoint/2010/main" val="2117130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noProof="0" dirty="0" smtClean="0"/>
              <a:t>Adentro de este cuadro de limites biofísicas hay muchos opciones y factores de considerar.</a:t>
            </a:r>
            <a:r>
              <a:rPr lang="es-MX" baseline="0" noProof="0" dirty="0" smtClean="0"/>
              <a:t>  Algunas de ellos que enfocamos en sostenibilidad incluye comunidad, salud, justicia, economía y ecosistemas.  </a:t>
            </a:r>
            <a:endParaRPr lang="es-MX" noProof="0" dirty="0"/>
          </a:p>
        </p:txBody>
      </p:sp>
      <p:sp>
        <p:nvSpPr>
          <p:cNvPr id="4" name="3 Marcador de número de diapositiva"/>
          <p:cNvSpPr>
            <a:spLocks noGrp="1"/>
          </p:cNvSpPr>
          <p:nvPr>
            <p:ph type="sldNum" sz="quarter" idx="10"/>
          </p:nvPr>
        </p:nvSpPr>
        <p:spPr/>
        <p:txBody>
          <a:bodyPr/>
          <a:lstStyle/>
          <a:p>
            <a:fld id="{4D652F83-F64C-45F0-A987-2DE73B1E6549}" type="slidenum">
              <a:rPr lang="en-US" smtClean="0"/>
              <a:pPr/>
              <a:t>37</a:t>
            </a:fld>
            <a:endParaRPr lang="en-US"/>
          </a:p>
        </p:txBody>
      </p:sp>
    </p:spTree>
    <p:extLst>
      <p:ext uri="{BB962C8B-B14F-4D97-AF65-F5344CB8AC3E}">
        <p14:creationId xmlns="" xmlns:p14="http://schemas.microsoft.com/office/powerpoint/2010/main" val="211713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5" name="4 Marcador de pie de página"/>
          <p:cNvSpPr>
            <a:spLocks noGrp="1"/>
          </p:cNvSpPr>
          <p:nvPr>
            <p:ph type="ftr" sz="quarter" idx="11"/>
          </p:nvPr>
        </p:nvSpPr>
        <p:spPr/>
        <p:txBody>
          <a:bodyPr/>
          <a:lstStyle/>
          <a:p>
            <a:endParaRPr lang="es-MX"/>
          </a:p>
        </p:txBody>
      </p:sp>
    </p:spTree>
    <p:extLst>
      <p:ext uri="{BB962C8B-B14F-4D97-AF65-F5344CB8AC3E}">
        <p14:creationId xmlns="" xmlns:p14="http://schemas.microsoft.com/office/powerpoint/2010/main" val="33778430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82660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308938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pie de página"/>
          <p:cNvSpPr>
            <a:spLocks noGrp="1"/>
          </p:cNvSpPr>
          <p:nvPr>
            <p:ph type="ftr" sz="quarter" idx="11"/>
          </p:nvPr>
        </p:nvSpPr>
        <p:spPr/>
        <p:txBody>
          <a:bodyPr/>
          <a:lstStyle/>
          <a:p>
            <a:endParaRPr lang="es-MX"/>
          </a:p>
        </p:txBody>
      </p:sp>
    </p:spTree>
    <p:extLst>
      <p:ext uri="{BB962C8B-B14F-4D97-AF65-F5344CB8AC3E}">
        <p14:creationId xmlns="" xmlns:p14="http://schemas.microsoft.com/office/powerpoint/2010/main" val="8770321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25101510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778246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356888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42940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295634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200258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576B010-D8C4-45A1-965C-9F0123E4C392}" type="datetimeFigureOut">
              <a:rPr lang="es-MX" smtClean="0"/>
              <a:pPr/>
              <a:t>03/02/2013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4739332" y="6390571"/>
            <a:ext cx="2133600" cy="365125"/>
          </a:xfrm>
          <a:prstGeom prst="rect">
            <a:avLst/>
          </a:prstGeom>
        </p:spPr>
        <p:txBody>
          <a:bodyPr/>
          <a:lstStyle/>
          <a:p>
            <a:fld id="{118FE887-9C32-4CB7-BCD5-79B7ECF9C52D}" type="slidenum">
              <a:rPr lang="es-MX" smtClean="0"/>
              <a:pPr/>
              <a:t>‹#›</a:t>
            </a:fld>
            <a:endParaRPr lang="es-MX"/>
          </a:p>
        </p:txBody>
      </p:sp>
    </p:spTree>
    <p:extLst>
      <p:ext uri="{BB962C8B-B14F-4D97-AF65-F5344CB8AC3E}">
        <p14:creationId xmlns="" xmlns:p14="http://schemas.microsoft.com/office/powerpoint/2010/main" val="2642057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jpe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1000">
              <a:schemeClr val="bg1"/>
            </a:gs>
            <a:gs pos="88000">
              <a:schemeClr val="accent3">
                <a:lumMod val="60000"/>
                <a:lumOff val="40000"/>
              </a:schemeClr>
            </a:gs>
            <a:gs pos="100000">
              <a:schemeClr val="accent3"/>
            </a:gs>
          </a:gsLst>
          <a:path path="circle">
            <a:fillToRect l="10000" t="110000" r="10000" b="100000"/>
          </a:path>
        </a:gradFill>
        <a:effectLst/>
      </p:bgPr>
    </p:bg>
    <p:spTree>
      <p:nvGrpSpPr>
        <p:cNvPr id="1" name=""/>
        <p:cNvGrpSpPr/>
        <p:nvPr/>
      </p:nvGrpSpPr>
      <p:grpSpPr>
        <a:xfrm>
          <a:off x="0" y="0"/>
          <a:ext cx="0" cy="0"/>
          <a:chOff x="0" y="0"/>
          <a:chExt cx="0" cy="0"/>
        </a:xfrm>
      </p:grpSpPr>
      <p:grpSp>
        <p:nvGrpSpPr>
          <p:cNvPr id="9" name="23 Grupo"/>
          <p:cNvGrpSpPr/>
          <p:nvPr/>
        </p:nvGrpSpPr>
        <p:grpSpPr>
          <a:xfrm>
            <a:off x="76201" y="5715000"/>
            <a:ext cx="1142999" cy="1091297"/>
            <a:chOff x="2555776" y="1677247"/>
            <a:chExt cx="4392488" cy="4193801"/>
          </a:xfrm>
        </p:grpSpPr>
        <p:pic>
          <p:nvPicPr>
            <p:cNvPr id="12" name="Picture 3" descr="C:\Users\AARON\AppData\Local\Microsoft\Windows\Temporary Internet Files\Content.IE5\61GR1Q58\MC900318874[1].wmf"/>
            <p:cNvPicPr>
              <a:picLocks noChangeAspect="1" noChangeArrowheads="1"/>
            </p:cNvPicPr>
            <p:nvPr/>
          </p:nvPicPr>
          <p:blipFill>
            <a:blip r:embed="rId13" cstate="print">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2555776" y="1677247"/>
              <a:ext cx="4392488" cy="419380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1.bp.blogspot.com/-jjPxxiujr2g/TdnTgtEDeZI/AAAAAAAAAI4/iOwr8LNkIw0/s1600/unam-pumas.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347864" y="2420888"/>
              <a:ext cx="2485551" cy="2448269"/>
            </a:xfrm>
            <a:prstGeom prst="rect">
              <a:avLst/>
            </a:prstGeom>
            <a:noFill/>
            <a:effectLst>
              <a:glow rad="228600">
                <a:schemeClr val="accent3">
                  <a:lumMod val="75000"/>
                  <a:alpha val="40000"/>
                </a:schemeClr>
              </a:glow>
            </a:effectLst>
            <a:extLst>
              <a:ext uri="{909E8E84-426E-40DD-AFC4-6F175D3DCCD1}">
                <a14:hiddenFill xmlns="" xmlns:a14="http://schemas.microsoft.com/office/drawing/2010/main">
                  <a:solidFill>
                    <a:srgbClr val="FFFFFF"/>
                  </a:solidFill>
                </a14:hiddenFill>
              </a:ext>
            </a:extLst>
          </p:spPr>
        </p:pic>
      </p:grpSp>
      <p:sp>
        <p:nvSpPr>
          <p:cNvPr id="11" name="10 Rectángulo"/>
          <p:cNvSpPr/>
          <p:nvPr/>
        </p:nvSpPr>
        <p:spPr>
          <a:xfrm>
            <a:off x="-125400" y="-103584"/>
            <a:ext cx="3113224" cy="1876400"/>
          </a:xfrm>
          <a:prstGeom prst="rect">
            <a:avLst/>
          </a:prstGeom>
          <a:blipFill dpi="0" rotWithShape="1">
            <a:blip r:embed="rId15" cstate="print">
              <a:alphaModFix amt="70000"/>
              <a:extLst>
                <a:ext uri="{BEBA8EAE-BF5A-486C-A8C5-ECC9F3942E4B}">
                  <a14:imgProps xmlns="" xmlns:a14="http://schemas.microsoft.com/office/drawing/2010/main">
                    <a14:imgLayer r:embed="rId16">
                      <a14:imgEffect>
                        <a14:sharpenSoften amount="-32000"/>
                      </a14:imgEffect>
                    </a14:imgLayer>
                  </a14:imgProps>
                </a:ext>
              </a:extLst>
            </a:blip>
            <a:srcRect/>
            <a:stretch>
              <a:fillRect b="-7000"/>
            </a:stretch>
          </a:blipFill>
          <a:ln>
            <a:noFill/>
          </a:ln>
          <a:effectLst>
            <a:reflection endPos="0" dist="50800" dir="5400000" sy="-100000" algn="bl" rotWithShape="0"/>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7 Imagen"/>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6876256" y="5902406"/>
            <a:ext cx="2267744" cy="955594"/>
          </a:xfrm>
          <a:prstGeom prst="rect">
            <a:avLst/>
          </a:prstGeom>
        </p:spPr>
      </p:pic>
      <p:sp>
        <p:nvSpPr>
          <p:cNvPr id="2" name="1 Marcador de título"/>
          <p:cNvSpPr>
            <a:spLocks noGrp="1"/>
          </p:cNvSpPr>
          <p:nvPr>
            <p:ph type="title"/>
          </p:nvPr>
        </p:nvSpPr>
        <p:spPr>
          <a:xfrm>
            <a:off x="2987824" y="72008"/>
            <a:ext cx="6048672" cy="1484784"/>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MX" dirty="0"/>
          </a:p>
        </p:txBody>
      </p:sp>
      <p:sp>
        <p:nvSpPr>
          <p:cNvPr id="3" name="2 Marcador de texto"/>
          <p:cNvSpPr>
            <a:spLocks noGrp="1"/>
          </p:cNvSpPr>
          <p:nvPr>
            <p:ph type="body" idx="1"/>
          </p:nvPr>
        </p:nvSpPr>
        <p:spPr>
          <a:xfrm>
            <a:off x="457200" y="1844824"/>
            <a:ext cx="8229600" cy="4535379"/>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dirty="0" err="1" smtClean="0"/>
              <a:t>Aaron</a:t>
            </a:r>
            <a:r>
              <a:rPr lang="es-MX" dirty="0" smtClean="0"/>
              <a:t> </a:t>
            </a:r>
            <a:r>
              <a:rPr lang="es-MX" dirty="0" err="1" smtClean="0"/>
              <a:t>Redman</a:t>
            </a:r>
            <a:endParaRPr lang="es-MX" dirty="0"/>
          </a:p>
        </p:txBody>
      </p:sp>
    </p:spTree>
    <p:extLst>
      <p:ext uri="{BB962C8B-B14F-4D97-AF65-F5344CB8AC3E}">
        <p14:creationId xmlns="" xmlns:p14="http://schemas.microsoft.com/office/powerpoint/2010/main" val="751027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lnSpc>
          <a:spcPct val="100000"/>
        </a:lnSpc>
        <a:spcBef>
          <a:spcPts val="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00000"/>
        </a:lnSpc>
        <a:spcBef>
          <a:spcPts val="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eb.coneval.gob.mx/Informes/Evaluacion/IEPDS2012/Informe%20_Eval_2012_Resumen_Ejecutivo.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www.who.int/healthinfo/statistics/05.whostat2005graph_polio.jpg"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grist.files.wordpress.com/2011/07/anthropogenic_planet.jp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file:///C:\Users\Aaron%20Redman\Dropbox\Other\Lectures\Pale%20Blue%20Dot.wmv" TargetMode="External"/><Relationship Id="rId5" Type="http://schemas.openxmlformats.org/officeDocument/2006/relationships/image" Target="../media/image32.jpeg"/><Relationship Id="rId4" Type="http://schemas.openxmlformats.org/officeDocument/2006/relationships/hyperlink" Target="http://www.youtube.com/watch?v=oGKm6_-BmR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jpe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jpeg"/><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jpe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jpe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C:\Users\Aaron%20Redman\Dropbox\Other\Lectures\11th%20Hora.wmv" TargetMode="External"/><Relationship Id="rId5" Type="http://schemas.openxmlformats.org/officeDocument/2006/relationships/image" Target="../media/image16.jpeg"/><Relationship Id="rId4" Type="http://schemas.openxmlformats.org/officeDocument/2006/relationships/hyperlink" Target="http://www.youtube.com/watch?v=Zq0lUOcJs4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wmf"/><Relationship Id="rId5" Type="http://schemas.microsoft.com/office/2007/relationships/hdphoto" Target="../media/hdphoto5.wdp"/><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hyperlink" Target="http://www.enmax.com/Energy/Res/Greenmax/Conservation/Light+Bulb+Calculator.htm" TargetMode="External"/><Relationship Id="rId4" Type="http://schemas.openxmlformats.org/officeDocument/2006/relationships/hyperlink" Target="http://eartheasy.com/live_led_bulbs_comparison.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sightline.org/research/graphics/climate-co2bymode/" TargetMode="Externa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jamespowell.org/"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f.panda.org/about_our_earth/species/problems/habitat_loss_degradation/"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mcclatchydc.com/2010/05/27/94943/in-mexico-fear-of-tap-water-fuels.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fao.org/docrep/016/i2727s/i2727s00.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clrChange>
              <a:clrFrom>
                <a:srgbClr val="FFFFFF"/>
              </a:clrFrom>
              <a:clrTo>
                <a:srgbClr val="FFFFFF">
                  <a:alpha val="0"/>
                </a:srgbClr>
              </a:clrTo>
            </a:clrChange>
            <a:grayscl/>
            <a:lum bright="61000" contrast="-75000"/>
            <a:extLst>
              <a:ext uri="{BEBA8EAE-BF5A-486C-A8C5-ECC9F3942E4B}">
                <a14:imgProps xmlns="" xmlns:a14="http://schemas.microsoft.com/office/drawing/2010/main">
                  <a14:imgLayer r:embed="rId3">
                    <a14:imgEffect>
                      <a14:saturation sat="400000"/>
                    </a14:imgEffect>
                  </a14:imgLayer>
                </a14:imgProps>
              </a:ext>
              <a:ext uri="{28A0092B-C50C-407E-A947-70E740481C1C}">
                <a14:useLocalDpi xmlns="" xmlns:a14="http://schemas.microsoft.com/office/drawing/2010/main" val="0"/>
              </a:ext>
            </a:extLst>
          </a:blip>
          <a:stretch>
            <a:fillRect/>
          </a:stretch>
        </p:blipFill>
        <p:spPr bwMode="auto">
          <a:xfrm>
            <a:off x="1979712" y="476672"/>
            <a:ext cx="6264696" cy="6210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p:txBody>
          <a:bodyPr/>
          <a:lstStyle/>
          <a:p>
            <a:r>
              <a:rPr lang="es-MX" smtClean="0"/>
              <a:t>La Transicion hacia la Sostenibilidad</a:t>
            </a:r>
            <a:endParaRPr lang="es-MX"/>
          </a:p>
        </p:txBody>
      </p:sp>
      <p:sp>
        <p:nvSpPr>
          <p:cNvPr id="3" name="2 Subtítulo"/>
          <p:cNvSpPr>
            <a:spLocks noGrp="1"/>
          </p:cNvSpPr>
          <p:nvPr>
            <p:ph type="subTitle" idx="1"/>
          </p:nvPr>
        </p:nvSpPr>
        <p:spPr/>
        <p:txBody>
          <a:bodyPr/>
          <a:lstStyle/>
          <a:p>
            <a:endParaRPr lang="es-MX" dirty="0" smtClean="0"/>
          </a:p>
          <a:p>
            <a:r>
              <a:rPr lang="es-MX" dirty="0" smtClean="0"/>
              <a:t>Aaron Redman </a:t>
            </a:r>
            <a:r>
              <a:rPr lang="es-MX" dirty="0" err="1" smtClean="0"/>
              <a:t>M.Sc</a:t>
            </a:r>
            <a:r>
              <a:rPr lang="es-MX" dirty="0" smtClean="0"/>
              <a:t>.</a:t>
            </a:r>
          </a:p>
          <a:p>
            <a:r>
              <a:rPr lang="es-MX" dirty="0" smtClean="0"/>
              <a:t>3 de Febrero de 2013</a:t>
            </a:r>
            <a:endParaRPr lang="es-MX" dirty="0"/>
          </a:p>
        </p:txBody>
      </p:sp>
    </p:spTree>
    <p:extLst>
      <p:ext uri="{BB962C8B-B14F-4D97-AF65-F5344CB8AC3E}">
        <p14:creationId xmlns="" xmlns:p14="http://schemas.microsoft.com/office/powerpoint/2010/main" val="11197568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Pobreza</a:t>
            </a:r>
          </a:p>
        </p:txBody>
      </p:sp>
      <p:pic>
        <p:nvPicPr>
          <p:cNvPr id="4" name="Picture 2" descr="http://elinpc.com.mx/wp-content/uploads/pobreza-mexico1-1024x781.jpg"/>
          <p:cNvPicPr>
            <a:picLocks noChangeAspect="1" noChangeArrowheads="1"/>
          </p:cNvPicPr>
          <p:nvPr/>
        </p:nvPicPr>
        <p:blipFill>
          <a:blip r:embed="rId2" cstate="print"/>
          <a:srcRect/>
          <a:stretch>
            <a:fillRect/>
          </a:stretch>
        </p:blipFill>
        <p:spPr bwMode="auto">
          <a:xfrm>
            <a:off x="4244008" y="1844824"/>
            <a:ext cx="4114800" cy="3138338"/>
          </a:xfrm>
          <a:prstGeom prst="rect">
            <a:avLst/>
          </a:prstGeom>
          <a:ln>
            <a:noFill/>
          </a:ln>
          <a:effectLst>
            <a:outerShdw blurRad="292100" dist="139700" dir="2700000" algn="tl" rotWithShape="0">
              <a:srgbClr val="333333">
                <a:alpha val="65000"/>
              </a:srgbClr>
            </a:outerShdw>
          </a:effectLst>
        </p:spPr>
      </p:pic>
      <p:pic>
        <p:nvPicPr>
          <p:cNvPr id="5" name="Picture 4" descr="http://2.bp.blogspot.com/-XPPPVkKgxTQ/TjXfZRMVuuI/AAAAAAAABM0/o-9AQ5PLSWg/s1600/pobreza+en+mex.jpg"/>
          <p:cNvPicPr>
            <a:picLocks noChangeAspect="1" noChangeArrowheads="1"/>
          </p:cNvPicPr>
          <p:nvPr/>
        </p:nvPicPr>
        <p:blipFill>
          <a:blip r:embed="rId3" cstate="print"/>
          <a:srcRect/>
          <a:stretch>
            <a:fillRect/>
          </a:stretch>
        </p:blipFill>
        <p:spPr bwMode="auto">
          <a:xfrm>
            <a:off x="1043608" y="2683024"/>
            <a:ext cx="2667000" cy="292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00233681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63" y="1916832"/>
            <a:ext cx="9144000" cy="1484784"/>
          </a:xfrm>
        </p:spPr>
        <p:txBody>
          <a:bodyPr>
            <a:normAutofit fontScale="90000"/>
          </a:bodyPr>
          <a:lstStyle/>
          <a:p>
            <a:r>
              <a:rPr lang="es-MX" dirty="0" smtClean="0"/>
              <a:t>¿Qué porcentaje de personas en Guanajuato están considerado estar viviendo en pobreza?</a:t>
            </a:r>
            <a:endParaRPr lang="es-MX" dirty="0"/>
          </a:p>
        </p:txBody>
      </p:sp>
      <p:sp>
        <p:nvSpPr>
          <p:cNvPr id="3" name="2 Marcador de contenido"/>
          <p:cNvSpPr>
            <a:spLocks noGrp="1"/>
          </p:cNvSpPr>
          <p:nvPr>
            <p:ph idx="1"/>
          </p:nvPr>
        </p:nvSpPr>
        <p:spPr>
          <a:xfrm>
            <a:off x="2123728" y="3718157"/>
            <a:ext cx="6563072" cy="2735179"/>
          </a:xfrm>
        </p:spPr>
        <p:txBody>
          <a:bodyPr/>
          <a:lstStyle/>
          <a:p>
            <a:pPr marL="514350" indent="-514350">
              <a:buFont typeface="+mj-lt"/>
              <a:buAutoNum type="alphaUcPeriod"/>
            </a:pPr>
            <a:r>
              <a:rPr lang="es-MX" dirty="0" smtClean="0"/>
              <a:t>17%</a:t>
            </a:r>
          </a:p>
          <a:p>
            <a:pPr marL="514350" indent="-514350">
              <a:buFont typeface="+mj-lt"/>
              <a:buAutoNum type="alphaUcPeriod"/>
            </a:pPr>
            <a:endParaRPr lang="es-MX" dirty="0"/>
          </a:p>
          <a:p>
            <a:pPr marL="514350" indent="-514350">
              <a:buFont typeface="+mj-lt"/>
              <a:buAutoNum type="alphaUcPeriod"/>
            </a:pPr>
            <a:r>
              <a:rPr lang="es-MX" dirty="0" smtClean="0"/>
              <a:t>31%</a:t>
            </a:r>
          </a:p>
          <a:p>
            <a:pPr marL="514350" indent="-514350">
              <a:buFont typeface="+mj-lt"/>
              <a:buAutoNum type="alphaUcPeriod"/>
            </a:pPr>
            <a:endParaRPr lang="es-MX" dirty="0"/>
          </a:p>
          <a:p>
            <a:pPr marL="514350" indent="-514350">
              <a:buFont typeface="+mj-lt"/>
              <a:buAutoNum type="alphaUcPeriod"/>
            </a:pPr>
            <a:r>
              <a:rPr lang="es-MX" dirty="0" smtClean="0"/>
              <a:t>49%</a:t>
            </a:r>
            <a:endParaRPr lang="es-MX" dirty="0"/>
          </a:p>
        </p:txBody>
      </p:sp>
      <p:sp>
        <p:nvSpPr>
          <p:cNvPr id="4" name="3 CuadroTexto"/>
          <p:cNvSpPr txBox="1"/>
          <p:nvPr/>
        </p:nvSpPr>
        <p:spPr>
          <a:xfrm>
            <a:off x="3491880" y="5661248"/>
            <a:ext cx="2367315" cy="584775"/>
          </a:xfrm>
          <a:prstGeom prst="rect">
            <a:avLst/>
          </a:prstGeom>
          <a:noFill/>
        </p:spPr>
        <p:txBody>
          <a:bodyPr wrap="none" rtlCol="0">
            <a:spAutoFit/>
          </a:bodyPr>
          <a:lstStyle/>
          <a:p>
            <a:r>
              <a:rPr lang="es-MX" sz="3200" b="1" dirty="0">
                <a:solidFill>
                  <a:srgbClr val="C00000"/>
                </a:solidFill>
              </a:rPr>
              <a:t>----- </a:t>
            </a:r>
            <a:r>
              <a:rPr lang="es-MX" sz="3200" b="1" dirty="0" smtClean="0">
                <a:solidFill>
                  <a:srgbClr val="C00000"/>
                </a:solidFill>
              </a:rPr>
              <a:t>Correcto</a:t>
            </a:r>
            <a:endParaRPr lang="es-MX" sz="3200" b="1" dirty="0">
              <a:solidFill>
                <a:srgbClr val="C00000"/>
              </a:solidFill>
            </a:endParaRPr>
          </a:p>
        </p:txBody>
      </p:sp>
      <p:sp>
        <p:nvSpPr>
          <p:cNvPr id="6" name="TextBox 5"/>
          <p:cNvSpPr txBox="1"/>
          <p:nvPr/>
        </p:nvSpPr>
        <p:spPr>
          <a:xfrm>
            <a:off x="1475656" y="6382489"/>
            <a:ext cx="5112568" cy="430887"/>
          </a:xfrm>
          <a:prstGeom prst="rect">
            <a:avLst/>
          </a:prstGeom>
          <a:noFill/>
        </p:spPr>
        <p:txBody>
          <a:bodyPr wrap="square" rtlCol="0">
            <a:spAutoFit/>
          </a:bodyPr>
          <a:lstStyle/>
          <a:p>
            <a:r>
              <a:rPr lang="en-US" sz="1100" dirty="0" smtClean="0"/>
              <a:t>*</a:t>
            </a:r>
            <a:r>
              <a:rPr lang="en-US" sz="1100" dirty="0" smtClean="0">
                <a:hlinkClick r:id="rId2"/>
              </a:rPr>
              <a:t>http://web.coneval.gob.mx/Informes/Evaluacion/IEPDS2012/Informe%20_Eval_2012_Resumen_Ejecutivo.pdf</a:t>
            </a:r>
            <a:r>
              <a:rPr lang="en-US" sz="1100" dirty="0" smtClean="0"/>
              <a:t> </a:t>
            </a:r>
            <a:endParaRPr lang="en-US" sz="1100" dirty="0"/>
          </a:p>
        </p:txBody>
      </p:sp>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Hemos superado gran retos </a:t>
            </a:r>
            <a:endParaRPr lang="es-MX" sz="5400" dirty="0"/>
          </a:p>
        </p:txBody>
      </p:sp>
    </p:spTree>
    <p:extLst>
      <p:ext uri="{BB962C8B-B14F-4D97-AF65-F5344CB8AC3E}">
        <p14:creationId xmlns="" xmlns:p14="http://schemas.microsoft.com/office/powerpoint/2010/main" val="23997522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Hemos superado gran retos </a:t>
            </a:r>
            <a:endParaRPr lang="es-MX" dirty="0"/>
          </a:p>
        </p:txBody>
      </p:sp>
      <p:pic>
        <p:nvPicPr>
          <p:cNvPr id="1026" name="Picture 2" descr="http://www.who.int/healthinfo/statistics/05.whostat2005graph_polio.jpg"/>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2339752" y="1813665"/>
            <a:ext cx="4762500" cy="41148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1763688" y="6228981"/>
            <a:ext cx="4773038" cy="461665"/>
          </a:xfrm>
          <a:prstGeom prst="rect">
            <a:avLst/>
          </a:prstGeom>
          <a:noFill/>
        </p:spPr>
        <p:txBody>
          <a:bodyPr wrap="none" rtlCol="0">
            <a:spAutoFit/>
          </a:bodyPr>
          <a:lstStyle/>
          <a:p>
            <a:r>
              <a:rPr lang="en-US" sz="1200" dirty="0" smtClean="0"/>
              <a:t>*</a:t>
            </a:r>
            <a:r>
              <a:rPr lang="en-US" sz="1200" dirty="0" err="1" smtClean="0"/>
              <a:t>Fuente</a:t>
            </a:r>
            <a:r>
              <a:rPr lang="en-US" sz="1200" dirty="0" smtClean="0"/>
              <a:t>: WHO</a:t>
            </a:r>
          </a:p>
          <a:p>
            <a:r>
              <a:rPr lang="en-US" sz="1200" dirty="0" smtClean="0">
                <a:hlinkClick r:id="rId4"/>
              </a:rPr>
              <a:t>http</a:t>
            </a:r>
            <a:r>
              <a:rPr lang="en-US" sz="1200" dirty="0">
                <a:hlinkClick r:id="rId4"/>
              </a:rPr>
              <a:t>://</a:t>
            </a:r>
            <a:r>
              <a:rPr lang="en-US" sz="1200" dirty="0" smtClean="0">
                <a:hlinkClick r:id="rId4"/>
              </a:rPr>
              <a:t>www.who.int/healthinfo/statistics/05.whostat2005graph_polio.jpg</a:t>
            </a:r>
            <a:r>
              <a:rPr lang="en-US" sz="1200" dirty="0" smtClean="0"/>
              <a:t> </a:t>
            </a:r>
            <a:endParaRPr lang="en-US" sz="1200" dirty="0"/>
          </a:p>
        </p:txBody>
      </p:sp>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Hemos superado gran retos </a:t>
            </a:r>
          </a:p>
        </p:txBody>
      </p:sp>
      <p:pic>
        <p:nvPicPr>
          <p:cNvPr id="2050" name="Picture 2"/>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1043608" y="1916832"/>
            <a:ext cx="7128304" cy="39399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132856"/>
            <a:ext cx="7772400" cy="1362075"/>
          </a:xfrm>
        </p:spPr>
        <p:txBody>
          <a:bodyPr>
            <a:noAutofit/>
          </a:bodyPr>
          <a:lstStyle/>
          <a:p>
            <a:pPr algn="ctr"/>
            <a:r>
              <a:rPr lang="es-MX" sz="5400" dirty="0" smtClean="0"/>
              <a:t>Son diferentes, los retos Actuales</a:t>
            </a:r>
            <a:endParaRPr lang="es-MX" sz="5400" dirty="0"/>
          </a:p>
        </p:txBody>
      </p:sp>
      <p:sp>
        <p:nvSpPr>
          <p:cNvPr id="3" name="1 Título"/>
          <p:cNvSpPr txBox="1">
            <a:spLocks/>
          </p:cNvSpPr>
          <p:nvPr/>
        </p:nvSpPr>
        <p:spPr>
          <a:xfrm>
            <a:off x="611560" y="4221088"/>
            <a:ext cx="7772400" cy="1362075"/>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5400" b="1" i="0" u="none" strike="noStrike" kern="1200" cap="all" spc="0" normalizeH="0" baseline="0" noProof="0" dirty="0" smtClean="0">
                <a:ln>
                  <a:noFill/>
                </a:ln>
                <a:solidFill>
                  <a:schemeClr val="tx1"/>
                </a:solidFill>
                <a:effectLst/>
                <a:uLnTx/>
                <a:uFillTx/>
                <a:latin typeface="+mj-lt"/>
                <a:ea typeface="+mj-ea"/>
                <a:cs typeface="+mj-cs"/>
              </a:rPr>
              <a:t>¿Por que?</a:t>
            </a:r>
            <a:endParaRPr kumimoji="0" lang="es-MX" sz="5400" b="1" i="0" u="none" strike="noStrike" kern="1200" cap="all"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39975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Escala de Nuestros Impactos</a:t>
            </a:r>
            <a:endParaRPr lang="es-MX" dirty="0"/>
          </a:p>
        </p:txBody>
      </p:sp>
      <p:pic>
        <p:nvPicPr>
          <p:cNvPr id="4098" name="Picture 2" descr="http://assets.worldwildlife.org/photos/983/images/story_full_width/deforestation-causes-HI_104236.jpg?1345583057"/>
          <p:cNvPicPr>
            <a:picLocks noChangeAspect="1" noChangeArrowheads="1"/>
          </p:cNvPicPr>
          <p:nvPr/>
        </p:nvPicPr>
        <p:blipFill>
          <a:blip r:embed="rId2" cstate="print"/>
          <a:srcRect/>
          <a:stretch>
            <a:fillRect/>
          </a:stretch>
        </p:blipFill>
        <p:spPr bwMode="auto">
          <a:xfrm>
            <a:off x="395536" y="1988840"/>
            <a:ext cx="5184576" cy="3110745"/>
          </a:xfrm>
          <a:prstGeom prst="rect">
            <a:avLst/>
          </a:prstGeom>
          <a:ln>
            <a:noFill/>
          </a:ln>
          <a:effectLst>
            <a:outerShdw blurRad="292100" dist="139700" dir="2700000" algn="tl" rotWithShape="0">
              <a:srgbClr val="333333">
                <a:alpha val="65000"/>
              </a:srgbClr>
            </a:outerShdw>
          </a:effectLst>
        </p:spPr>
      </p:pic>
      <p:pic>
        <p:nvPicPr>
          <p:cNvPr id="4100" name="Picture 4" descr="https://confluence.furman.edu:8443/download/attachments/10978788/dirty-river-4.jpg?version=1&amp;modificationDate=1289973223000"/>
          <p:cNvPicPr>
            <a:picLocks noChangeAspect="1" noChangeArrowheads="1"/>
          </p:cNvPicPr>
          <p:nvPr/>
        </p:nvPicPr>
        <p:blipFill>
          <a:blip r:embed="rId3" cstate="print"/>
          <a:srcRect/>
          <a:stretch>
            <a:fillRect/>
          </a:stretch>
        </p:blipFill>
        <p:spPr bwMode="auto">
          <a:xfrm>
            <a:off x="4572000" y="3717032"/>
            <a:ext cx="4147195" cy="2743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03741557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Escala de Nuestros Impactos</a:t>
            </a:r>
            <a:endParaRPr lang="es-MX" dirty="0"/>
          </a:p>
        </p:txBody>
      </p:sp>
      <p:sp>
        <p:nvSpPr>
          <p:cNvPr id="3" name="2 Marcador de contenido"/>
          <p:cNvSpPr>
            <a:spLocks noGrp="1"/>
          </p:cNvSpPr>
          <p:nvPr>
            <p:ph idx="1"/>
          </p:nvPr>
        </p:nvSpPr>
        <p:spPr>
          <a:xfrm>
            <a:off x="971600" y="1989965"/>
            <a:ext cx="8229600" cy="4535379"/>
          </a:xfrm>
        </p:spPr>
        <p:txBody>
          <a:bodyPr>
            <a:normAutofit/>
          </a:bodyPr>
          <a:lstStyle/>
          <a:p>
            <a:pPr>
              <a:buNone/>
            </a:pPr>
            <a:r>
              <a:rPr lang="es-MX" sz="4000" b="1" dirty="0" smtClean="0"/>
              <a:t>¿Por que?</a:t>
            </a:r>
          </a:p>
          <a:p>
            <a:pPr lvl="1"/>
            <a:endParaRPr lang="es-MX" sz="2000" b="1" dirty="0" smtClean="0"/>
          </a:p>
          <a:p>
            <a:pPr lvl="1"/>
            <a:r>
              <a:rPr lang="es-MX" sz="3600" b="1" dirty="0" smtClean="0"/>
              <a:t>Población</a:t>
            </a:r>
          </a:p>
          <a:p>
            <a:pPr lvl="1"/>
            <a:endParaRPr lang="es-MX" sz="3600" b="1" dirty="0" smtClean="0"/>
          </a:p>
          <a:p>
            <a:pPr lvl="1"/>
            <a:r>
              <a:rPr lang="es-MX" sz="3600" b="1" dirty="0" smtClean="0"/>
              <a:t>Consumo</a:t>
            </a:r>
            <a:endParaRPr lang="es-MX" sz="3600" b="1" dirty="0"/>
          </a:p>
        </p:txBody>
      </p:sp>
      <p:pic>
        <p:nvPicPr>
          <p:cNvPr id="3074" name="Picture 2" descr="http://www.cfmpl.org/blog/wp-content/uploads/2011/04/up-arrow.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3347864" y="2420888"/>
            <a:ext cx="5328592" cy="3996444"/>
          </a:xfrm>
          <a:prstGeom prst="rect">
            <a:avLst/>
          </a:prstGeom>
          <a:noFill/>
        </p:spPr>
      </p:pic>
    </p:spTree>
    <p:extLst>
      <p:ext uri="{BB962C8B-B14F-4D97-AF65-F5344CB8AC3E}">
        <p14:creationId xmlns="" xmlns:p14="http://schemas.microsoft.com/office/powerpoint/2010/main" val="303741557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Población</a:t>
            </a:r>
            <a:endParaRPr lang="es-MX" dirty="0"/>
          </a:p>
        </p:txBody>
      </p:sp>
      <p:pic>
        <p:nvPicPr>
          <p:cNvPr id="4" name="Picture 2" descr="http://assets.knowledge.allianz.com/img/demographic_change_global_population_150dpi_3_19821.jpg"/>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b="18986"/>
          <a:stretch/>
        </p:blipFill>
        <p:spPr bwMode="auto">
          <a:xfrm>
            <a:off x="1331640" y="1772816"/>
            <a:ext cx="6624736" cy="432040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6876256" y="3212976"/>
            <a:ext cx="792088" cy="50405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Consumo</a:t>
            </a:r>
            <a:endParaRPr lang="es-MX" dirty="0"/>
          </a:p>
        </p:txBody>
      </p:sp>
      <p:graphicFrame>
        <p:nvGraphicFramePr>
          <p:cNvPr id="5" name="Chart 4"/>
          <p:cNvGraphicFramePr/>
          <p:nvPr/>
        </p:nvGraphicFramePr>
        <p:xfrm>
          <a:off x="755576" y="1988840"/>
          <a:ext cx="7920880" cy="36758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7824" y="0"/>
            <a:ext cx="6048672" cy="914400"/>
          </a:xfrm>
        </p:spPr>
        <p:txBody>
          <a:bodyPr/>
          <a:lstStyle/>
          <a:p>
            <a:r>
              <a:rPr lang="es-MX" dirty="0" smtClean="0"/>
              <a:t>Yo:  </a:t>
            </a:r>
            <a:r>
              <a:rPr lang="es-MX" dirty="0" err="1" smtClean="0"/>
              <a:t>Aaron</a:t>
            </a:r>
            <a:r>
              <a:rPr lang="es-MX" dirty="0" smtClean="0"/>
              <a:t> </a:t>
            </a:r>
            <a:r>
              <a:rPr lang="es-MX" dirty="0" err="1" smtClean="0"/>
              <a:t>Redman</a:t>
            </a:r>
            <a:endParaRPr lang="en-US" dirty="0"/>
          </a:p>
        </p:txBody>
      </p:sp>
      <p:pic>
        <p:nvPicPr>
          <p:cNvPr id="77826" name="Picture 2"/>
          <p:cNvPicPr>
            <a:picLocks noChangeAspect="1" noChangeArrowheads="1"/>
          </p:cNvPicPr>
          <p:nvPr/>
        </p:nvPicPr>
        <p:blipFill>
          <a:blip r:embed="rId3" cstate="print"/>
          <a:srcRect/>
          <a:stretch>
            <a:fillRect/>
          </a:stretch>
        </p:blipFill>
        <p:spPr bwMode="auto">
          <a:xfrm>
            <a:off x="1371600" y="1701224"/>
            <a:ext cx="5800279" cy="3861376"/>
          </a:xfrm>
          <a:prstGeom prst="rect">
            <a:avLst/>
          </a:prstGeom>
          <a:noFill/>
          <a:ln w="9525">
            <a:noFill/>
            <a:miter lim="800000"/>
            <a:headEnd/>
            <a:tailEnd/>
          </a:ln>
        </p:spPr>
      </p:pic>
      <p:pic>
        <p:nvPicPr>
          <p:cNvPr id="77827" name="Picture 3"/>
          <p:cNvPicPr>
            <a:picLocks noChangeAspect="1" noChangeArrowheads="1"/>
          </p:cNvPicPr>
          <p:nvPr/>
        </p:nvPicPr>
        <p:blipFill>
          <a:blip r:embed="rId4" cstate="print"/>
          <a:srcRect/>
          <a:stretch>
            <a:fillRect/>
          </a:stretch>
        </p:blipFill>
        <p:spPr bwMode="auto">
          <a:xfrm>
            <a:off x="1295400" y="1828800"/>
            <a:ext cx="5943600" cy="3890591"/>
          </a:xfrm>
          <a:prstGeom prst="rect">
            <a:avLst/>
          </a:prstGeom>
          <a:noFill/>
          <a:ln w="9525">
            <a:noFill/>
            <a:miter lim="800000"/>
            <a:headEnd/>
            <a:tailEnd/>
          </a:ln>
        </p:spPr>
      </p:pic>
      <p:grpSp>
        <p:nvGrpSpPr>
          <p:cNvPr id="2" name="Group 8"/>
          <p:cNvGrpSpPr/>
          <p:nvPr/>
        </p:nvGrpSpPr>
        <p:grpSpPr>
          <a:xfrm>
            <a:off x="1981200" y="1676400"/>
            <a:ext cx="5176579" cy="4283068"/>
            <a:chOff x="0" y="609600"/>
            <a:chExt cx="7426657" cy="6144768"/>
          </a:xfrm>
        </p:grpSpPr>
        <p:pic>
          <p:nvPicPr>
            <p:cNvPr id="10" name="Picture 9" descr="el_salvador_map.jpg"/>
            <p:cNvPicPr>
              <a:picLocks noChangeAspect="1"/>
            </p:cNvPicPr>
            <p:nvPr/>
          </p:nvPicPr>
          <p:blipFill>
            <a:blip r:embed="rId5" cstate="print"/>
            <a:srcRect/>
            <a:stretch>
              <a:fillRect/>
            </a:stretch>
          </p:blipFill>
          <p:spPr>
            <a:xfrm>
              <a:off x="0" y="3023616"/>
              <a:ext cx="5486400" cy="3730752"/>
            </a:xfrm>
            <a:prstGeom prst="rect">
              <a:avLst/>
            </a:prstGeom>
          </p:spPr>
        </p:pic>
        <p:sp>
          <p:nvSpPr>
            <p:cNvPr id="11" name="Rectangle 10"/>
            <p:cNvSpPr/>
            <p:nvPr/>
          </p:nvSpPr>
          <p:spPr>
            <a:xfrm>
              <a:off x="2667000" y="4876800"/>
              <a:ext cx="76200" cy="152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Connector 11"/>
            <p:cNvCxnSpPr/>
            <p:nvPr/>
          </p:nvCxnSpPr>
          <p:spPr>
            <a:xfrm rot="5400000" flipH="1" flipV="1">
              <a:off x="1104900" y="2171700"/>
              <a:ext cx="4267200" cy="114300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V="1">
              <a:off x="2743200" y="609600"/>
              <a:ext cx="4648200" cy="426720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a:stCxn id="11" idx="2"/>
            </p:cNvCxnSpPr>
            <p:nvPr/>
          </p:nvCxnSpPr>
          <p:spPr>
            <a:xfrm rot="16200000" flipH="1">
              <a:off x="4972050" y="2762250"/>
              <a:ext cx="152400" cy="468630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2667000" y="5029200"/>
              <a:ext cx="1143000" cy="15240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3" name="Group 2"/>
            <p:cNvGrpSpPr/>
            <p:nvPr/>
          </p:nvGrpSpPr>
          <p:grpSpPr>
            <a:xfrm>
              <a:off x="3810000" y="609600"/>
              <a:ext cx="3616657" cy="4572000"/>
              <a:chOff x="1752600" y="838200"/>
              <a:chExt cx="4038600" cy="5105400"/>
            </a:xfrm>
          </p:grpSpPr>
          <p:pic>
            <p:nvPicPr>
              <p:cNvPr id="18" name="Picture 17" descr="Sat View 2.jpg"/>
              <p:cNvPicPr>
                <a:picLocks noChangeAspect="1"/>
              </p:cNvPicPr>
              <p:nvPr/>
            </p:nvPicPr>
            <p:blipFill>
              <a:blip r:embed="rId6" cstate="print"/>
              <a:srcRect/>
              <a:stretch>
                <a:fillRect/>
              </a:stretch>
            </p:blipFill>
            <p:spPr>
              <a:xfrm>
                <a:off x="1752600" y="838200"/>
                <a:ext cx="4038600" cy="5105400"/>
              </a:xfrm>
              <a:prstGeom prst="rect">
                <a:avLst/>
              </a:prstGeom>
            </p:spPr>
          </p:pic>
          <p:sp>
            <p:nvSpPr>
              <p:cNvPr id="19" name="Freeform 18"/>
              <p:cNvSpPr/>
              <p:nvPr/>
            </p:nvSpPr>
            <p:spPr>
              <a:xfrm>
                <a:off x="2651760" y="1289304"/>
                <a:ext cx="1865376" cy="3602736"/>
              </a:xfrm>
              <a:custGeom>
                <a:avLst/>
                <a:gdLst>
                  <a:gd name="connsiteX0" fmla="*/ 704088 w 1865376"/>
                  <a:gd name="connsiteY0" fmla="*/ 3602736 h 3602736"/>
                  <a:gd name="connsiteX1" fmla="*/ 192024 w 1865376"/>
                  <a:gd name="connsiteY1" fmla="*/ 3118104 h 3602736"/>
                  <a:gd name="connsiteX2" fmla="*/ 210312 w 1865376"/>
                  <a:gd name="connsiteY2" fmla="*/ 2295144 h 3602736"/>
                  <a:gd name="connsiteX3" fmla="*/ 0 w 1865376"/>
                  <a:gd name="connsiteY3" fmla="*/ 1810512 h 3602736"/>
                  <a:gd name="connsiteX4" fmla="*/ 932688 w 1865376"/>
                  <a:gd name="connsiteY4" fmla="*/ 512064 h 3602736"/>
                  <a:gd name="connsiteX5" fmla="*/ 1280160 w 1865376"/>
                  <a:gd name="connsiteY5" fmla="*/ 9144 h 3602736"/>
                  <a:gd name="connsiteX6" fmla="*/ 1764792 w 1865376"/>
                  <a:gd name="connsiteY6" fmla="*/ 0 h 3602736"/>
                  <a:gd name="connsiteX7" fmla="*/ 1481328 w 1865376"/>
                  <a:gd name="connsiteY7" fmla="*/ 1600200 h 3602736"/>
                  <a:gd name="connsiteX8" fmla="*/ 1865376 w 1865376"/>
                  <a:gd name="connsiteY8" fmla="*/ 2002536 h 3602736"/>
                  <a:gd name="connsiteX9" fmla="*/ 1636776 w 1865376"/>
                  <a:gd name="connsiteY9" fmla="*/ 2423160 h 3602736"/>
                  <a:gd name="connsiteX10" fmla="*/ 1810512 w 1865376"/>
                  <a:gd name="connsiteY10" fmla="*/ 3456432 h 3602736"/>
                  <a:gd name="connsiteX11" fmla="*/ 704088 w 1865376"/>
                  <a:gd name="connsiteY11" fmla="*/ 3602736 h 36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376" h="3602736">
                    <a:moveTo>
                      <a:pt x="704088" y="3602736"/>
                    </a:moveTo>
                    <a:lnTo>
                      <a:pt x="192024" y="3118104"/>
                    </a:lnTo>
                    <a:lnTo>
                      <a:pt x="210312" y="2295144"/>
                    </a:lnTo>
                    <a:lnTo>
                      <a:pt x="0" y="1810512"/>
                    </a:lnTo>
                    <a:lnTo>
                      <a:pt x="932688" y="512064"/>
                    </a:lnTo>
                    <a:lnTo>
                      <a:pt x="1280160" y="9144"/>
                    </a:lnTo>
                    <a:lnTo>
                      <a:pt x="1764792" y="0"/>
                    </a:lnTo>
                    <a:lnTo>
                      <a:pt x="1481328" y="1600200"/>
                    </a:lnTo>
                    <a:lnTo>
                      <a:pt x="1865376" y="2002536"/>
                    </a:lnTo>
                    <a:lnTo>
                      <a:pt x="1636776" y="2423160"/>
                    </a:lnTo>
                    <a:lnTo>
                      <a:pt x="1810512" y="3456432"/>
                    </a:lnTo>
                    <a:lnTo>
                      <a:pt x="704088" y="3602736"/>
                    </a:lnTo>
                    <a:close/>
                  </a:path>
                </a:pathLst>
              </a:cu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3810000" y="609600"/>
              <a:ext cx="3581400" cy="457200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pic>
        <p:nvPicPr>
          <p:cNvPr id="77829" name="Picture 5"/>
          <p:cNvPicPr>
            <a:picLocks noChangeAspect="1" noChangeArrowheads="1"/>
          </p:cNvPicPr>
          <p:nvPr/>
        </p:nvPicPr>
        <p:blipFill>
          <a:blip r:embed="rId7" cstate="print"/>
          <a:srcRect/>
          <a:stretch>
            <a:fillRect/>
          </a:stretch>
        </p:blipFill>
        <p:spPr bwMode="auto">
          <a:xfrm>
            <a:off x="1219200" y="914400"/>
            <a:ext cx="2057459" cy="2286000"/>
          </a:xfrm>
          <a:prstGeom prst="rect">
            <a:avLst/>
          </a:prstGeom>
          <a:noFill/>
          <a:ln w="9525">
            <a:noFill/>
            <a:miter lim="800000"/>
            <a:headEnd/>
            <a:tailEnd/>
          </a:ln>
        </p:spPr>
      </p:pic>
      <p:pic>
        <p:nvPicPr>
          <p:cNvPr id="77830" name="Picture 6"/>
          <p:cNvPicPr>
            <a:picLocks noChangeAspect="1" noChangeArrowheads="1"/>
          </p:cNvPicPr>
          <p:nvPr/>
        </p:nvPicPr>
        <p:blipFill>
          <a:blip r:embed="rId8" cstate="print"/>
          <a:srcRect/>
          <a:stretch>
            <a:fillRect/>
          </a:stretch>
        </p:blipFill>
        <p:spPr bwMode="auto">
          <a:xfrm>
            <a:off x="4343400" y="1143000"/>
            <a:ext cx="3124095" cy="2438400"/>
          </a:xfrm>
          <a:prstGeom prst="rect">
            <a:avLst/>
          </a:prstGeom>
          <a:noFill/>
          <a:ln w="9525">
            <a:noFill/>
            <a:miter lim="800000"/>
            <a:headEnd/>
            <a:tailEnd/>
          </a:ln>
        </p:spPr>
      </p:pic>
      <p:pic>
        <p:nvPicPr>
          <p:cNvPr id="77831" name="Picture 7"/>
          <p:cNvPicPr>
            <a:picLocks noChangeAspect="1" noChangeArrowheads="1"/>
          </p:cNvPicPr>
          <p:nvPr/>
        </p:nvPicPr>
        <p:blipFill>
          <a:blip r:embed="rId9" cstate="print"/>
          <a:srcRect/>
          <a:stretch>
            <a:fillRect/>
          </a:stretch>
        </p:blipFill>
        <p:spPr bwMode="auto">
          <a:xfrm>
            <a:off x="533400" y="3352800"/>
            <a:ext cx="3200400" cy="2743200"/>
          </a:xfrm>
          <a:prstGeom prst="rect">
            <a:avLst/>
          </a:prstGeom>
          <a:noFill/>
          <a:ln w="9525">
            <a:noFill/>
            <a:miter lim="800000"/>
            <a:headEnd/>
            <a:tailEnd/>
          </a:ln>
        </p:spPr>
      </p:pic>
      <p:pic>
        <p:nvPicPr>
          <p:cNvPr id="77832" name="Picture 8"/>
          <p:cNvPicPr>
            <a:picLocks noChangeAspect="1" noChangeArrowheads="1"/>
          </p:cNvPicPr>
          <p:nvPr/>
        </p:nvPicPr>
        <p:blipFill>
          <a:blip r:embed="rId10" cstate="print"/>
          <a:srcRect/>
          <a:stretch>
            <a:fillRect/>
          </a:stretch>
        </p:blipFill>
        <p:spPr bwMode="auto">
          <a:xfrm>
            <a:off x="5638800" y="3962400"/>
            <a:ext cx="2514600" cy="2209800"/>
          </a:xfrm>
          <a:prstGeom prst="rect">
            <a:avLst/>
          </a:prstGeom>
          <a:noFill/>
          <a:ln w="9525">
            <a:noFill/>
            <a:miter lim="800000"/>
            <a:headEnd/>
            <a:tailEnd/>
          </a:ln>
        </p:spPr>
      </p:pic>
      <p:pic>
        <p:nvPicPr>
          <p:cNvPr id="77834" name="Picture 10"/>
          <p:cNvPicPr>
            <a:picLocks noChangeAspect="1" noChangeArrowheads="1"/>
          </p:cNvPicPr>
          <p:nvPr/>
        </p:nvPicPr>
        <p:blipFill>
          <a:blip r:embed="rId11" cstate="print"/>
          <a:srcRect/>
          <a:stretch>
            <a:fillRect/>
          </a:stretch>
        </p:blipFill>
        <p:spPr bwMode="auto">
          <a:xfrm>
            <a:off x="2384425" y="1613224"/>
            <a:ext cx="4321175" cy="4330376"/>
          </a:xfrm>
          <a:prstGeom prst="rect">
            <a:avLst/>
          </a:prstGeom>
          <a:noFill/>
          <a:ln w="9525">
            <a:noFill/>
            <a:miter lim="800000"/>
            <a:headEnd/>
            <a:tailEnd/>
          </a:ln>
        </p:spPr>
      </p:pic>
      <p:pic>
        <p:nvPicPr>
          <p:cNvPr id="21" name="Picture 2" descr="C:\Users\AARON\Downloads\6_Infraestructura-2012-08-15\6 Infraestructura\20 Entrada con arcoiris.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743200" y="1725168"/>
            <a:ext cx="3401568" cy="45232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90083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77826"/>
                                        </p:tgtEl>
                                        <p:attrNameLst>
                                          <p:attrName>ppt_x</p:attrName>
                                        </p:attrNameLst>
                                      </p:cBhvr>
                                      <p:tavLst>
                                        <p:tav tm="0">
                                          <p:val>
                                            <p:strVal val="ppt_x"/>
                                          </p:val>
                                        </p:tav>
                                        <p:tav tm="100000">
                                          <p:val>
                                            <p:strVal val="1+ppt_w/2"/>
                                          </p:val>
                                        </p:tav>
                                      </p:tavLst>
                                    </p:anim>
                                    <p:anim calcmode="lin" valueType="num">
                                      <p:cBhvr additive="base">
                                        <p:cTn id="13" dur="500"/>
                                        <p:tgtEl>
                                          <p:spTgt spid="77826"/>
                                        </p:tgtEl>
                                        <p:attrNameLst>
                                          <p:attrName>ppt_y</p:attrName>
                                        </p:attrNameLst>
                                      </p:cBhvr>
                                      <p:tavLst>
                                        <p:tav tm="0">
                                          <p:val>
                                            <p:strVal val="ppt_y"/>
                                          </p:val>
                                        </p:tav>
                                        <p:tav tm="100000">
                                          <p:val>
                                            <p:strVal val="ppt_y"/>
                                          </p:val>
                                        </p:tav>
                                      </p:tavLst>
                                    </p:anim>
                                    <p:set>
                                      <p:cBhvr>
                                        <p:cTn id="14" dur="1" fill="hold">
                                          <p:stCondLst>
                                            <p:cond delay="499"/>
                                          </p:stCondLst>
                                        </p:cTn>
                                        <p:tgtEl>
                                          <p:spTgt spid="77826"/>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77827"/>
                                        </p:tgtEl>
                                        <p:attrNameLst>
                                          <p:attrName>style.visibility</p:attrName>
                                        </p:attrNameLst>
                                      </p:cBhvr>
                                      <p:to>
                                        <p:strVal val="visible"/>
                                      </p:to>
                                    </p:set>
                                    <p:anim calcmode="lin" valueType="num">
                                      <p:cBhvr additive="base">
                                        <p:cTn id="17" dur="500" fill="hold"/>
                                        <p:tgtEl>
                                          <p:spTgt spid="77827"/>
                                        </p:tgtEl>
                                        <p:attrNameLst>
                                          <p:attrName>ppt_x</p:attrName>
                                        </p:attrNameLst>
                                      </p:cBhvr>
                                      <p:tavLst>
                                        <p:tav tm="0">
                                          <p:val>
                                            <p:strVal val="0-#ppt_w/2"/>
                                          </p:val>
                                        </p:tav>
                                        <p:tav tm="100000">
                                          <p:val>
                                            <p:strVal val="#ppt_x"/>
                                          </p:val>
                                        </p:tav>
                                      </p:tavLst>
                                    </p:anim>
                                    <p:anim calcmode="lin" valueType="num">
                                      <p:cBhvr additive="base">
                                        <p:cTn id="18" dur="5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500"/>
                                        <p:tgtEl>
                                          <p:spTgt spid="77827"/>
                                        </p:tgtEl>
                                        <p:attrNameLst>
                                          <p:attrName>ppt_x</p:attrName>
                                        </p:attrNameLst>
                                      </p:cBhvr>
                                      <p:tavLst>
                                        <p:tav tm="0">
                                          <p:val>
                                            <p:strVal val="ppt_x"/>
                                          </p:val>
                                        </p:tav>
                                        <p:tav tm="100000">
                                          <p:val>
                                            <p:strVal val="1+ppt_w/2"/>
                                          </p:val>
                                        </p:tav>
                                      </p:tavLst>
                                    </p:anim>
                                    <p:anim calcmode="lin" valueType="num">
                                      <p:cBhvr additive="base">
                                        <p:cTn id="23" dur="500"/>
                                        <p:tgtEl>
                                          <p:spTgt spid="77827"/>
                                        </p:tgtEl>
                                        <p:attrNameLst>
                                          <p:attrName>ppt_y</p:attrName>
                                        </p:attrNameLst>
                                      </p:cBhvr>
                                      <p:tavLst>
                                        <p:tav tm="0">
                                          <p:val>
                                            <p:strVal val="ppt_y"/>
                                          </p:val>
                                        </p:tav>
                                        <p:tav tm="100000">
                                          <p:val>
                                            <p:strVal val="ppt_y"/>
                                          </p:val>
                                        </p:tav>
                                      </p:tavLst>
                                    </p:anim>
                                    <p:set>
                                      <p:cBhvr>
                                        <p:cTn id="24" dur="1" fill="hold">
                                          <p:stCondLst>
                                            <p:cond delay="499"/>
                                          </p:stCondLst>
                                        </p:cTn>
                                        <p:tgtEl>
                                          <p:spTgt spid="77827"/>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77829"/>
                                        </p:tgtEl>
                                        <p:attrNameLst>
                                          <p:attrName>style.visibility</p:attrName>
                                        </p:attrNameLst>
                                      </p:cBhvr>
                                      <p:to>
                                        <p:strVal val="visible"/>
                                      </p:to>
                                    </p:set>
                                    <p:animEffect transition="in" filter="dissolve">
                                      <p:cBhvr>
                                        <p:cTn id="36" dur="500"/>
                                        <p:tgtEl>
                                          <p:spTgt spid="77829"/>
                                        </p:tgtEl>
                                      </p:cBhvr>
                                    </p:animEffect>
                                  </p:childTnLst>
                                </p:cTn>
                              </p:par>
                              <p:par>
                                <p:cTn id="37" presetID="9" presetClass="entr" presetSubtype="0" fill="hold" nodeType="withEffect">
                                  <p:stCondLst>
                                    <p:cond delay="0"/>
                                  </p:stCondLst>
                                  <p:childTnLst>
                                    <p:set>
                                      <p:cBhvr>
                                        <p:cTn id="38" dur="1" fill="hold">
                                          <p:stCondLst>
                                            <p:cond delay="0"/>
                                          </p:stCondLst>
                                        </p:cTn>
                                        <p:tgtEl>
                                          <p:spTgt spid="77830"/>
                                        </p:tgtEl>
                                        <p:attrNameLst>
                                          <p:attrName>style.visibility</p:attrName>
                                        </p:attrNameLst>
                                      </p:cBhvr>
                                      <p:to>
                                        <p:strVal val="visible"/>
                                      </p:to>
                                    </p:set>
                                    <p:animEffect transition="in" filter="dissolve">
                                      <p:cBhvr>
                                        <p:cTn id="39" dur="500"/>
                                        <p:tgtEl>
                                          <p:spTgt spid="77830"/>
                                        </p:tgtEl>
                                      </p:cBhvr>
                                    </p:animEffect>
                                  </p:childTnLst>
                                </p:cTn>
                              </p:par>
                              <p:par>
                                <p:cTn id="40" presetID="9" presetClass="entr" presetSubtype="0" fill="hold" nodeType="withEffect">
                                  <p:stCondLst>
                                    <p:cond delay="0"/>
                                  </p:stCondLst>
                                  <p:childTnLst>
                                    <p:set>
                                      <p:cBhvr>
                                        <p:cTn id="41" dur="1" fill="hold">
                                          <p:stCondLst>
                                            <p:cond delay="0"/>
                                          </p:stCondLst>
                                        </p:cTn>
                                        <p:tgtEl>
                                          <p:spTgt spid="77832"/>
                                        </p:tgtEl>
                                        <p:attrNameLst>
                                          <p:attrName>style.visibility</p:attrName>
                                        </p:attrNameLst>
                                      </p:cBhvr>
                                      <p:to>
                                        <p:strVal val="visible"/>
                                      </p:to>
                                    </p:set>
                                    <p:animEffect transition="in" filter="dissolve">
                                      <p:cBhvr>
                                        <p:cTn id="42" dur="500"/>
                                        <p:tgtEl>
                                          <p:spTgt spid="77832"/>
                                        </p:tgtEl>
                                      </p:cBhvr>
                                    </p:animEffect>
                                  </p:childTnLst>
                                </p:cTn>
                              </p:par>
                              <p:par>
                                <p:cTn id="43" presetID="9" presetClass="entr" presetSubtype="0" fill="hold" nodeType="withEffect">
                                  <p:stCondLst>
                                    <p:cond delay="0"/>
                                  </p:stCondLst>
                                  <p:childTnLst>
                                    <p:set>
                                      <p:cBhvr>
                                        <p:cTn id="44" dur="1" fill="hold">
                                          <p:stCondLst>
                                            <p:cond delay="0"/>
                                          </p:stCondLst>
                                        </p:cTn>
                                        <p:tgtEl>
                                          <p:spTgt spid="77831"/>
                                        </p:tgtEl>
                                        <p:attrNameLst>
                                          <p:attrName>style.visibility</p:attrName>
                                        </p:attrNameLst>
                                      </p:cBhvr>
                                      <p:to>
                                        <p:strVal val="visible"/>
                                      </p:to>
                                    </p:set>
                                    <p:animEffect transition="in" filter="dissolve">
                                      <p:cBhvr>
                                        <p:cTn id="45" dur="500"/>
                                        <p:tgtEl>
                                          <p:spTgt spid="7783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77829"/>
                                        </p:tgtEl>
                                      </p:cBhvr>
                                    </p:animEffect>
                                    <p:set>
                                      <p:cBhvr>
                                        <p:cTn id="50" dur="1" fill="hold">
                                          <p:stCondLst>
                                            <p:cond delay="499"/>
                                          </p:stCondLst>
                                        </p:cTn>
                                        <p:tgtEl>
                                          <p:spTgt spid="77829"/>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77830"/>
                                        </p:tgtEl>
                                      </p:cBhvr>
                                    </p:animEffect>
                                    <p:set>
                                      <p:cBhvr>
                                        <p:cTn id="53" dur="1" fill="hold">
                                          <p:stCondLst>
                                            <p:cond delay="499"/>
                                          </p:stCondLst>
                                        </p:cTn>
                                        <p:tgtEl>
                                          <p:spTgt spid="77830"/>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77832"/>
                                        </p:tgtEl>
                                      </p:cBhvr>
                                    </p:animEffect>
                                    <p:set>
                                      <p:cBhvr>
                                        <p:cTn id="56" dur="1" fill="hold">
                                          <p:stCondLst>
                                            <p:cond delay="499"/>
                                          </p:stCondLst>
                                        </p:cTn>
                                        <p:tgtEl>
                                          <p:spTgt spid="77832"/>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77831"/>
                                        </p:tgtEl>
                                      </p:cBhvr>
                                    </p:animEffect>
                                    <p:set>
                                      <p:cBhvr>
                                        <p:cTn id="59" dur="1" fill="hold">
                                          <p:stCondLst>
                                            <p:cond delay="499"/>
                                          </p:stCondLst>
                                        </p:cTn>
                                        <p:tgtEl>
                                          <p:spTgt spid="77831"/>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77834"/>
                                        </p:tgtEl>
                                        <p:attrNameLst>
                                          <p:attrName>style.visibility</p:attrName>
                                        </p:attrNameLst>
                                      </p:cBhvr>
                                      <p:to>
                                        <p:strVal val="visible"/>
                                      </p:to>
                                    </p:set>
                                    <p:anim calcmode="lin" valueType="num">
                                      <p:cBhvr additive="base">
                                        <p:cTn id="62" dur="500" fill="hold"/>
                                        <p:tgtEl>
                                          <p:spTgt spid="77834"/>
                                        </p:tgtEl>
                                        <p:attrNameLst>
                                          <p:attrName>ppt_x</p:attrName>
                                        </p:attrNameLst>
                                      </p:cBhvr>
                                      <p:tavLst>
                                        <p:tav tm="0">
                                          <p:val>
                                            <p:strVal val="#ppt_x"/>
                                          </p:val>
                                        </p:tav>
                                        <p:tav tm="100000">
                                          <p:val>
                                            <p:strVal val="#ppt_x"/>
                                          </p:val>
                                        </p:tav>
                                      </p:tavLst>
                                    </p:anim>
                                    <p:anim calcmode="lin" valueType="num">
                                      <p:cBhvr additive="base">
                                        <p:cTn id="63" dur="500" fill="hold"/>
                                        <p:tgtEl>
                                          <p:spTgt spid="7783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childTnLst>
                                </p:cTn>
                              </p:par>
                              <p:par>
                                <p:cTn id="69" presetID="10" presetClass="exit" presetSubtype="0" fill="hold" nodeType="withEffect">
                                  <p:stCondLst>
                                    <p:cond delay="0"/>
                                  </p:stCondLst>
                                  <p:childTnLst>
                                    <p:animEffect transition="out" filter="fade">
                                      <p:cBhvr>
                                        <p:cTn id="70" dur="500"/>
                                        <p:tgtEl>
                                          <p:spTgt spid="77834"/>
                                        </p:tgtEl>
                                      </p:cBhvr>
                                    </p:animEffect>
                                    <p:set>
                                      <p:cBhvr>
                                        <p:cTn id="71" dur="1" fill="hold">
                                          <p:stCondLst>
                                            <p:cond delay="499"/>
                                          </p:stCondLst>
                                        </p:cTn>
                                        <p:tgtEl>
                                          <p:spTgt spid="778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3356992"/>
            <a:ext cx="7772400" cy="1362075"/>
          </a:xfrm>
        </p:spPr>
        <p:txBody>
          <a:bodyPr>
            <a:noAutofit/>
          </a:bodyPr>
          <a:lstStyle/>
          <a:p>
            <a:r>
              <a:rPr lang="es-MX" sz="5400" dirty="0" smtClean="0"/>
              <a:t>IMPACTO=</a:t>
            </a:r>
            <a:br>
              <a:rPr lang="es-MX" sz="5400" dirty="0" smtClean="0"/>
            </a:br>
            <a:r>
              <a:rPr lang="es-MX" sz="5400" dirty="0" smtClean="0"/>
              <a:t>		Consumo x 						Población </a:t>
            </a:r>
            <a:endParaRPr lang="es-MX" sz="5400" dirty="0"/>
          </a:p>
        </p:txBody>
      </p:sp>
      <p:sp>
        <p:nvSpPr>
          <p:cNvPr id="5" name="TextBox 4"/>
          <p:cNvSpPr txBox="1"/>
          <p:nvPr/>
        </p:nvSpPr>
        <p:spPr>
          <a:xfrm>
            <a:off x="4499992" y="908720"/>
            <a:ext cx="2160240" cy="720080"/>
          </a:xfrm>
          <a:prstGeom prst="rect">
            <a:avLst/>
          </a:prstGeom>
          <a:noFill/>
        </p:spPr>
        <p:txBody>
          <a:bodyPr wrap="square" rtlCol="0">
            <a:spAutoFit/>
          </a:bodyPr>
          <a:lstStyle/>
          <a:p>
            <a:r>
              <a:rPr lang="es-MX" sz="2000" b="1" dirty="0" smtClean="0"/>
              <a:t>Emisiones de CO2 de coches</a:t>
            </a:r>
            <a:endParaRPr lang="es-MX" sz="2000" b="1" dirty="0"/>
          </a:p>
        </p:txBody>
      </p:sp>
      <p:pic>
        <p:nvPicPr>
          <p:cNvPr id="6144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08437" y="0"/>
            <a:ext cx="5135563" cy="3611563"/>
          </a:xfrm>
          <a:prstGeom prst="rect">
            <a:avLst/>
          </a:prstGeom>
          <a:noFill/>
          <a:ln w="9525">
            <a:noFill/>
            <a:miter lim="800000"/>
            <a:headEnd/>
            <a:tailEnd/>
          </a:ln>
          <a:effectLst/>
        </p:spPr>
      </p:pic>
    </p:spTree>
    <p:extLst>
      <p:ext uri="{BB962C8B-B14F-4D97-AF65-F5344CB8AC3E}">
        <p14:creationId xmlns="" xmlns:p14="http://schemas.microsoft.com/office/powerpoint/2010/main" val="23997522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Un Mundo Conectado</a:t>
            </a:r>
            <a:endParaRPr lang="es-MX" dirty="0"/>
          </a:p>
        </p:txBody>
      </p:sp>
      <p:pic>
        <p:nvPicPr>
          <p:cNvPr id="33794" name="Picture 2" descr="https://grist.files.wordpress.com/2011/07/anthropogenic_planet.jpg"/>
          <p:cNvPicPr>
            <a:picLocks noChangeAspect="1" noChangeArrowheads="1"/>
          </p:cNvPicPr>
          <p:nvPr/>
        </p:nvPicPr>
        <p:blipFill>
          <a:blip r:embed="rId2" cstate="print"/>
          <a:srcRect/>
          <a:stretch>
            <a:fillRect/>
          </a:stretch>
        </p:blipFill>
        <p:spPr bwMode="auto">
          <a:xfrm>
            <a:off x="323528" y="1340768"/>
            <a:ext cx="8444916" cy="504056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73561" y="6453336"/>
            <a:ext cx="4470647" cy="276999"/>
          </a:xfrm>
          <a:prstGeom prst="rect">
            <a:avLst/>
          </a:prstGeom>
          <a:noFill/>
        </p:spPr>
        <p:txBody>
          <a:bodyPr wrap="none" rtlCol="0">
            <a:spAutoFit/>
          </a:bodyPr>
          <a:lstStyle/>
          <a:p>
            <a:r>
              <a:rPr lang="en-US" sz="1200" dirty="0" smtClean="0">
                <a:hlinkClick r:id="rId3"/>
              </a:rPr>
              <a:t>https://grist.files.wordpress.com/2011/07/anthropogenic_planet.jpg</a:t>
            </a:r>
            <a:r>
              <a:rPr lang="en-US" sz="1200" dirty="0" smtClean="0"/>
              <a:t> </a:t>
            </a:r>
            <a:endParaRPr lang="en-US" sz="1200" dirty="0"/>
          </a:p>
        </p:txBody>
      </p:sp>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La planeta es limitada</a:t>
            </a:r>
            <a:endParaRPr lang="es-MX" sz="5400" dirty="0"/>
          </a:p>
        </p:txBody>
      </p:sp>
    </p:spTree>
    <p:extLst>
      <p:ext uri="{BB962C8B-B14F-4D97-AF65-F5344CB8AC3E}">
        <p14:creationId xmlns="" xmlns:p14="http://schemas.microsoft.com/office/powerpoint/2010/main" val="23997522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984"/>
            <a:ext cx="8426896" cy="1484784"/>
          </a:xfrm>
        </p:spPr>
        <p:txBody>
          <a:bodyPr/>
          <a:lstStyle/>
          <a:p>
            <a:r>
              <a:rPr lang="es-MX" i="1" dirty="0" smtClean="0"/>
              <a:t>Un Punto Azul Pálido</a:t>
            </a:r>
            <a:br>
              <a:rPr lang="es-MX" i="1" dirty="0" smtClean="0"/>
            </a:br>
            <a:r>
              <a:rPr lang="es-MX" dirty="0" smtClean="0"/>
              <a:t>Carl </a:t>
            </a:r>
            <a:r>
              <a:rPr lang="es-MX" dirty="0" err="1" smtClean="0"/>
              <a:t>Sagan</a:t>
            </a:r>
            <a:endParaRPr lang="es-MX" i="1" dirty="0"/>
          </a:p>
        </p:txBody>
      </p:sp>
      <p:sp>
        <p:nvSpPr>
          <p:cNvPr id="3" name="Content Placeholder 2"/>
          <p:cNvSpPr>
            <a:spLocks noGrp="1"/>
          </p:cNvSpPr>
          <p:nvPr>
            <p:ph idx="1"/>
          </p:nvPr>
        </p:nvSpPr>
        <p:spPr>
          <a:xfrm>
            <a:off x="457200" y="6421397"/>
            <a:ext cx="8229600" cy="436603"/>
          </a:xfrm>
        </p:spPr>
        <p:txBody>
          <a:bodyPr>
            <a:normAutofit lnSpcReduction="10000"/>
          </a:bodyPr>
          <a:lstStyle/>
          <a:p>
            <a:pPr algn="ctr">
              <a:buNone/>
            </a:pPr>
            <a:r>
              <a:rPr lang="en-US" sz="2400" dirty="0" smtClean="0">
                <a:hlinkClick r:id="rId4"/>
              </a:rPr>
              <a:t>http://www.youtube.com/watch?v=oGKm6_-BmRE</a:t>
            </a:r>
            <a:endParaRPr lang="es-MX" sz="2400" dirty="0"/>
          </a:p>
        </p:txBody>
      </p:sp>
      <p:pic>
        <p:nvPicPr>
          <p:cNvPr id="5" name="Pale Blue Dot.wmv">
            <a:hlinkClick r:id="" action="ppaction://media"/>
          </p:cNvPr>
          <p:cNvPicPr>
            <a:picLocks noRot="1" noChangeAspect="1"/>
          </p:cNvPicPr>
          <p:nvPr>
            <a:videoFile r:link="rId1"/>
          </p:nvPr>
        </p:nvPicPr>
        <p:blipFill>
          <a:blip r:embed="rId5" cstate="print"/>
          <a:srcRect l="-5208" r="-5468"/>
          <a:stretch>
            <a:fillRect/>
          </a:stretch>
        </p:blipFill>
        <p:spPr>
          <a:xfrm>
            <a:off x="1371600" y="1524000"/>
            <a:ext cx="6324600" cy="473292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grebz.fr/Images/musique/pale_blue_dot.jpg"/>
          <p:cNvPicPr>
            <a:picLocks noChangeAspect="1" noChangeArrowheads="1"/>
          </p:cNvPicPr>
          <p:nvPr/>
        </p:nvPicPr>
        <p:blipFill>
          <a:blip r:embed="rId2" cstate="print"/>
          <a:srcRect/>
          <a:stretch>
            <a:fillRect/>
          </a:stretch>
        </p:blipFill>
        <p:spPr bwMode="auto">
          <a:xfrm>
            <a:off x="-304800" y="0"/>
            <a:ext cx="9459308"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Tierra es </a:t>
            </a:r>
            <a:r>
              <a:rPr lang="es-MX" i="1" dirty="0" smtClean="0"/>
              <a:t>la única</a:t>
            </a:r>
            <a:endParaRPr lang="es-MX" dirty="0"/>
          </a:p>
        </p:txBody>
      </p:sp>
      <p:pic>
        <p:nvPicPr>
          <p:cNvPr id="3074" name="Picture 2" descr="http://www.solstation.com/stars/earth3am.jpg"/>
          <p:cNvPicPr>
            <a:picLocks noGrp="1" noChangeAspect="1" noChangeArrowheads="1"/>
          </p:cNvPicPr>
          <p:nvPr>
            <p:ph idx="1"/>
          </p:nvPr>
        </p:nvPicPr>
        <p:blipFill>
          <a:blip r:embed="rId3"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1619672" y="1412776"/>
            <a:ext cx="5616624" cy="56166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31790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Retos Actuales</a:t>
            </a:r>
            <a:endParaRPr lang="es-MX" dirty="0"/>
          </a:p>
        </p:txBody>
      </p:sp>
      <p:sp>
        <p:nvSpPr>
          <p:cNvPr id="3" name="2 Marcador de contenido"/>
          <p:cNvSpPr>
            <a:spLocks noGrp="1"/>
          </p:cNvSpPr>
          <p:nvPr>
            <p:ph idx="1"/>
          </p:nvPr>
        </p:nvSpPr>
        <p:spPr>
          <a:xfrm>
            <a:off x="467544" y="1916832"/>
            <a:ext cx="8229600" cy="4535379"/>
          </a:xfrm>
        </p:spPr>
        <p:txBody>
          <a:bodyPr/>
          <a:lstStyle/>
          <a:p>
            <a:r>
              <a:rPr lang="es-MX" dirty="0" smtClean="0"/>
              <a:t>Alto Impacto</a:t>
            </a:r>
          </a:p>
          <a:p>
            <a:pPr lvl="1">
              <a:buNone/>
            </a:pPr>
            <a:r>
              <a:rPr lang="es-MX" dirty="0" smtClean="0"/>
              <a:t>Población x </a:t>
            </a:r>
            <a:br>
              <a:rPr lang="es-MX" dirty="0" smtClean="0"/>
            </a:br>
            <a:r>
              <a:rPr lang="es-MX" dirty="0" smtClean="0"/>
              <a:t>Consumo</a:t>
            </a:r>
          </a:p>
          <a:p>
            <a:endParaRPr lang="es-MX" dirty="0" smtClean="0"/>
          </a:p>
          <a:p>
            <a:r>
              <a:rPr lang="es-MX" dirty="0" smtClean="0"/>
              <a:t>Un Mundo </a:t>
            </a:r>
            <a:br>
              <a:rPr lang="es-MX" dirty="0" smtClean="0"/>
            </a:br>
            <a:r>
              <a:rPr lang="es-MX" dirty="0" smtClean="0"/>
              <a:t>Conectado</a:t>
            </a:r>
          </a:p>
          <a:p>
            <a:endParaRPr lang="es-MX" dirty="0" smtClean="0"/>
          </a:p>
          <a:p>
            <a:r>
              <a:rPr lang="es-MX" dirty="0" smtClean="0"/>
              <a:t>Una Planeta Limitada</a:t>
            </a:r>
            <a:endParaRPr lang="es-MX" dirty="0"/>
          </a:p>
        </p:txBody>
      </p:sp>
      <p:pic>
        <p:nvPicPr>
          <p:cNvPr id="4" name="Picture 2" descr="http://www.footprintnetwork.org/images/uploads/Number_of_Planet_Scenarios_2008.JPG"/>
          <p:cNvPicPr>
            <a:picLocks noChangeAspect="1" noChangeArrowheads="1"/>
          </p:cNvPicPr>
          <p:nvPr/>
        </p:nvPicPr>
        <p:blipFill>
          <a:blip r:embed="rId2" cstate="print">
            <a:clrChange>
              <a:clrFrom>
                <a:srgbClr val="FCFDFF"/>
              </a:clrFrom>
              <a:clrTo>
                <a:srgbClr val="FCFDFF">
                  <a:alpha val="0"/>
                </a:srgbClr>
              </a:clrTo>
            </a:clrChange>
            <a:extLst>
              <a:ext uri="{28A0092B-C50C-407E-A947-70E740481C1C}">
                <a14:useLocalDpi xmlns="" xmlns:a14="http://schemas.microsoft.com/office/drawing/2010/main" val="0"/>
              </a:ext>
            </a:extLst>
          </a:blip>
          <a:srcRect/>
          <a:stretch>
            <a:fillRect/>
          </a:stretch>
        </p:blipFill>
        <p:spPr bwMode="auto">
          <a:xfrm>
            <a:off x="3347864" y="1308621"/>
            <a:ext cx="5459805" cy="39205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420888"/>
            <a:ext cx="7772400" cy="1362075"/>
          </a:xfrm>
        </p:spPr>
        <p:txBody>
          <a:bodyPr>
            <a:noAutofit/>
          </a:bodyPr>
          <a:lstStyle/>
          <a:p>
            <a:pPr algn="ctr"/>
            <a:r>
              <a:rPr lang="es-MX" sz="4800" dirty="0" smtClean="0"/>
              <a:t>¿Por que es necesario algo nuevo para superar estos retos?</a:t>
            </a:r>
            <a:endParaRPr lang="es-MX" sz="4800" dirty="0"/>
          </a:p>
        </p:txBody>
      </p:sp>
    </p:spTree>
    <p:extLst>
      <p:ext uri="{BB962C8B-B14F-4D97-AF65-F5344CB8AC3E}">
        <p14:creationId xmlns="" xmlns:p14="http://schemas.microsoft.com/office/powerpoint/2010/main" val="183297884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Las Características de los Retos</a:t>
            </a:r>
            <a:endParaRPr lang="es-MX" dirty="0"/>
          </a:p>
        </p:txBody>
      </p:sp>
      <p:sp>
        <p:nvSpPr>
          <p:cNvPr id="3" name="2 Marcador de contenido"/>
          <p:cNvSpPr>
            <a:spLocks noGrp="1"/>
          </p:cNvSpPr>
          <p:nvPr>
            <p:ph idx="1"/>
          </p:nvPr>
        </p:nvSpPr>
        <p:spPr>
          <a:xfrm>
            <a:off x="457200" y="1916832"/>
            <a:ext cx="8229600" cy="4320480"/>
          </a:xfrm>
        </p:spPr>
        <p:txBody>
          <a:bodyPr>
            <a:normAutofit fontScale="92500" lnSpcReduction="20000"/>
          </a:bodyPr>
          <a:lstStyle/>
          <a:p>
            <a:r>
              <a:rPr lang="es-MX" dirty="0" err="1" smtClean="0"/>
              <a:t>Multi</a:t>
            </a:r>
            <a:r>
              <a:rPr lang="es-MX" dirty="0" smtClean="0"/>
              <a:t>-disciplinario</a:t>
            </a:r>
          </a:p>
          <a:p>
            <a:pPr marL="457200" lvl="1" indent="0">
              <a:buNone/>
            </a:pPr>
            <a:r>
              <a:rPr lang="es-MX" dirty="0"/>
              <a:t>	</a:t>
            </a:r>
            <a:r>
              <a:rPr lang="es-MX" dirty="0" smtClean="0"/>
              <a:t>ciencias sociales, naturales y humanidades</a:t>
            </a:r>
          </a:p>
          <a:p>
            <a:endParaRPr lang="es-MX" dirty="0"/>
          </a:p>
          <a:p>
            <a:r>
              <a:rPr lang="es-MX" dirty="0" smtClean="0"/>
              <a:t>“</a:t>
            </a:r>
            <a:r>
              <a:rPr lang="es-MX" dirty="0" err="1" smtClean="0"/>
              <a:t>Multi-scalar</a:t>
            </a:r>
            <a:r>
              <a:rPr lang="es-MX" dirty="0" smtClean="0"/>
              <a:t>”</a:t>
            </a:r>
          </a:p>
          <a:p>
            <a:pPr marL="457200" lvl="1" indent="0">
              <a:buNone/>
            </a:pPr>
            <a:r>
              <a:rPr lang="es-MX" dirty="0" smtClean="0"/>
              <a:t>	local -&gt; mundial.</a:t>
            </a:r>
          </a:p>
          <a:p>
            <a:endParaRPr lang="es-MX" dirty="0"/>
          </a:p>
          <a:p>
            <a:r>
              <a:rPr lang="es-MX" dirty="0" smtClean="0"/>
              <a:t>Normativo</a:t>
            </a:r>
          </a:p>
          <a:p>
            <a:pPr marL="457200" lvl="1" indent="0">
              <a:buNone/>
            </a:pPr>
            <a:r>
              <a:rPr lang="es-MX" dirty="0"/>
              <a:t>	v</a:t>
            </a:r>
            <a:r>
              <a:rPr lang="es-MX" dirty="0" smtClean="0"/>
              <a:t>alores, culturas, etc.</a:t>
            </a:r>
          </a:p>
          <a:p>
            <a:endParaRPr lang="es-MX" dirty="0" smtClean="0"/>
          </a:p>
          <a:p>
            <a:r>
              <a:rPr lang="es-MX" dirty="0" smtClean="0"/>
              <a:t>Efectos</a:t>
            </a:r>
          </a:p>
          <a:p>
            <a:pPr marL="457200" lvl="1" indent="0">
              <a:buNone/>
            </a:pPr>
            <a:r>
              <a:rPr lang="es-MX" dirty="0" smtClean="0"/>
              <a:t>	En cascada y consecuencias </a:t>
            </a:r>
            <a:r>
              <a:rPr lang="es-MX" dirty="0"/>
              <a:t>no deseadas</a:t>
            </a:r>
          </a:p>
        </p:txBody>
      </p:sp>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Mejorar la Condición del Ser Humano</a:t>
            </a:r>
            <a:endParaRPr lang="es-MX" dirty="0"/>
          </a:p>
        </p:txBody>
      </p:sp>
      <p:sp>
        <p:nvSpPr>
          <p:cNvPr id="3" name="2 Marcador de contenido"/>
          <p:cNvSpPr>
            <a:spLocks noGrp="1"/>
          </p:cNvSpPr>
          <p:nvPr>
            <p:ph idx="1"/>
          </p:nvPr>
        </p:nvSpPr>
        <p:spPr>
          <a:xfrm>
            <a:off x="457200" y="1844825"/>
            <a:ext cx="8229600" cy="3888431"/>
          </a:xfrm>
        </p:spPr>
        <p:txBody>
          <a:bodyPr>
            <a:normAutofit fontScale="92500" lnSpcReduction="20000"/>
          </a:bodyPr>
          <a:lstStyle/>
          <a:p>
            <a:r>
              <a:rPr lang="es-MX" dirty="0" smtClean="0"/>
              <a:t>Sin este objetivo los retos son triviales</a:t>
            </a:r>
          </a:p>
          <a:p>
            <a:pPr marL="457200" lvl="1" indent="0">
              <a:buNone/>
            </a:pPr>
            <a:r>
              <a:rPr lang="es-MX" dirty="0"/>
              <a:t> </a:t>
            </a:r>
            <a:r>
              <a:rPr lang="es-MX" dirty="0" smtClean="0"/>
              <a:t>	nos podemos resumir </a:t>
            </a:r>
            <a:r>
              <a:rPr lang="es-MX" dirty="0"/>
              <a:t>vivir como </a:t>
            </a:r>
            <a:r>
              <a:rPr lang="es-MX" dirty="0" smtClean="0"/>
              <a:t>cazadores-	recolectores</a:t>
            </a:r>
          </a:p>
          <a:p>
            <a:endParaRPr lang="es-MX" dirty="0"/>
          </a:p>
          <a:p>
            <a:r>
              <a:rPr lang="es-MX" dirty="0" smtClean="0"/>
              <a:t>La raza humana no va a ir a extinta</a:t>
            </a:r>
          </a:p>
          <a:p>
            <a:endParaRPr lang="es-MX" dirty="0"/>
          </a:p>
          <a:p>
            <a:r>
              <a:rPr lang="es-MX" dirty="0" smtClean="0"/>
              <a:t>NO queremos quedarnos en el estado actual tampoco</a:t>
            </a:r>
          </a:p>
          <a:p>
            <a:endParaRPr lang="es-MX" dirty="0" smtClean="0"/>
          </a:p>
          <a:p>
            <a:r>
              <a:rPr lang="es-MX" dirty="0" smtClean="0"/>
              <a:t>Queremos MEJORAR la condición del ser humano</a:t>
            </a:r>
            <a:endParaRPr lang="es-MX" dirty="0"/>
          </a:p>
          <a:p>
            <a:endParaRPr lang="es-MX" dirty="0"/>
          </a:p>
        </p:txBody>
      </p:sp>
    </p:spTree>
    <p:extLst>
      <p:ext uri="{BB962C8B-B14F-4D97-AF65-F5344CB8AC3E}">
        <p14:creationId xmlns="" xmlns:p14="http://schemas.microsoft.com/office/powerpoint/2010/main" val="422118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08920"/>
            <a:ext cx="7772400" cy="1362075"/>
          </a:xfrm>
        </p:spPr>
        <p:txBody>
          <a:bodyPr>
            <a:noAutofit/>
          </a:bodyPr>
          <a:lstStyle/>
          <a:p>
            <a:pPr algn="ctr"/>
            <a:r>
              <a:rPr lang="es-MX" sz="5400" dirty="0" smtClean="0"/>
              <a:t>¿Que es la sostenibilidad?</a:t>
            </a:r>
            <a:endParaRPr lang="es-MX" sz="5400" dirty="0"/>
          </a:p>
        </p:txBody>
      </p:sp>
    </p:spTree>
    <p:extLst>
      <p:ext uri="{BB962C8B-B14F-4D97-AF65-F5344CB8AC3E}">
        <p14:creationId xmlns="" xmlns:p14="http://schemas.microsoft.com/office/powerpoint/2010/main" val="426657806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Especialización NO es suficiente</a:t>
            </a:r>
            <a:endParaRPr lang="es-MX" dirty="0"/>
          </a:p>
        </p:txBody>
      </p:sp>
      <p:sp>
        <p:nvSpPr>
          <p:cNvPr id="3" name="2 Marcador de contenido"/>
          <p:cNvSpPr>
            <a:spLocks noGrp="1"/>
          </p:cNvSpPr>
          <p:nvPr>
            <p:ph idx="1"/>
          </p:nvPr>
        </p:nvSpPr>
        <p:spPr>
          <a:xfrm>
            <a:off x="457200" y="2132856"/>
            <a:ext cx="8229600" cy="4247347"/>
          </a:xfrm>
        </p:spPr>
        <p:txBody>
          <a:bodyPr/>
          <a:lstStyle/>
          <a:p>
            <a:r>
              <a:rPr lang="es-MX" dirty="0" smtClean="0"/>
              <a:t>La especialización fue el método que hemos usado para exitosamente superar los retos en el pasado</a:t>
            </a:r>
          </a:p>
          <a:p>
            <a:endParaRPr lang="es-MX" dirty="0"/>
          </a:p>
          <a:p>
            <a:r>
              <a:rPr lang="es-MX" dirty="0" smtClean="0"/>
              <a:t>Hay rendimientos decrecientes de la especialización (como de todo)</a:t>
            </a:r>
          </a:p>
          <a:p>
            <a:pPr marL="457200" lvl="1" indent="0">
              <a:buNone/>
            </a:pPr>
            <a:r>
              <a:rPr lang="es-MX" dirty="0" smtClean="0"/>
              <a:t>	</a:t>
            </a:r>
            <a:r>
              <a:rPr lang="es-MX" dirty="0" err="1"/>
              <a:t>e</a:t>
            </a:r>
            <a:r>
              <a:rPr lang="es-MX" dirty="0" err="1" smtClean="0"/>
              <a:t>.g</a:t>
            </a:r>
            <a:r>
              <a:rPr lang="es-MX" dirty="0" smtClean="0"/>
              <a:t>. Salud</a:t>
            </a:r>
            <a:endParaRPr lang="es-MX" dirty="0"/>
          </a:p>
        </p:txBody>
      </p:sp>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ucatlas.ucsc.edu/health/spend/LEvsSpend2_75.gif"/>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1520" y="44624"/>
            <a:ext cx="8724124" cy="67413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8531737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En Resumen</a:t>
            </a:r>
            <a:endParaRPr lang="es-MX" dirty="0"/>
          </a:p>
        </p:txBody>
      </p:sp>
      <p:sp>
        <p:nvSpPr>
          <p:cNvPr id="4" name="3 Flecha derecha"/>
          <p:cNvSpPr/>
          <p:nvPr/>
        </p:nvSpPr>
        <p:spPr>
          <a:xfrm>
            <a:off x="622058" y="2028503"/>
            <a:ext cx="1800000" cy="1080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Escala de Impactos</a:t>
            </a:r>
            <a:endParaRPr lang="es-MX" dirty="0"/>
          </a:p>
        </p:txBody>
      </p:sp>
      <p:sp>
        <p:nvSpPr>
          <p:cNvPr id="5" name="4 Flecha derecha"/>
          <p:cNvSpPr/>
          <p:nvPr/>
        </p:nvSpPr>
        <p:spPr>
          <a:xfrm>
            <a:off x="611560" y="3140968"/>
            <a:ext cx="1800000" cy="1080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Mundo Conectado</a:t>
            </a:r>
            <a:endParaRPr lang="es-MX" dirty="0"/>
          </a:p>
        </p:txBody>
      </p:sp>
      <p:sp>
        <p:nvSpPr>
          <p:cNvPr id="6" name="5 Flecha derecha"/>
          <p:cNvSpPr/>
          <p:nvPr/>
        </p:nvSpPr>
        <p:spPr>
          <a:xfrm>
            <a:off x="593576" y="4293216"/>
            <a:ext cx="1800000" cy="1080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Planeta Limitada</a:t>
            </a:r>
            <a:endParaRPr lang="es-MX" dirty="0"/>
          </a:p>
        </p:txBody>
      </p:sp>
      <p:sp>
        <p:nvSpPr>
          <p:cNvPr id="8" name="7 Estrella de 12 puntas"/>
          <p:cNvSpPr/>
          <p:nvPr/>
        </p:nvSpPr>
        <p:spPr>
          <a:xfrm>
            <a:off x="2555776" y="1772816"/>
            <a:ext cx="4032448" cy="3960439"/>
          </a:xfrm>
          <a:prstGeom prst="star1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b="1" dirty="0" smtClean="0"/>
              <a:t>Gran Retos de la Sostenibilidad</a:t>
            </a:r>
          </a:p>
          <a:p>
            <a:pPr marL="342900" indent="-342900">
              <a:buFont typeface="Arial" pitchFamily="34" charset="0"/>
              <a:buChar char="•"/>
            </a:pPr>
            <a:r>
              <a:rPr lang="es-MX" dirty="0" err="1" smtClean="0"/>
              <a:t>Multi</a:t>
            </a:r>
            <a:r>
              <a:rPr lang="es-MX" dirty="0" smtClean="0"/>
              <a:t>-disciplinario</a:t>
            </a:r>
          </a:p>
          <a:p>
            <a:pPr marL="342900" indent="-342900">
              <a:buFont typeface="Arial" pitchFamily="34" charset="0"/>
              <a:buChar char="•"/>
            </a:pPr>
            <a:r>
              <a:rPr lang="es-MX" dirty="0"/>
              <a:t>“</a:t>
            </a:r>
            <a:r>
              <a:rPr lang="es-MX" dirty="0" err="1"/>
              <a:t>Multi-scalar</a:t>
            </a:r>
            <a:r>
              <a:rPr lang="es-MX" dirty="0"/>
              <a:t>”</a:t>
            </a:r>
          </a:p>
          <a:p>
            <a:pPr marL="342900" indent="-342900">
              <a:buFont typeface="Arial" pitchFamily="34" charset="0"/>
              <a:buChar char="•"/>
            </a:pPr>
            <a:r>
              <a:rPr lang="es-MX" dirty="0"/>
              <a:t>Normativo</a:t>
            </a:r>
          </a:p>
          <a:p>
            <a:pPr marL="342900" indent="-342900">
              <a:buFont typeface="Arial" pitchFamily="34" charset="0"/>
              <a:buChar char="•"/>
            </a:pPr>
            <a:r>
              <a:rPr lang="es-MX" dirty="0"/>
              <a:t>Efectos</a:t>
            </a:r>
          </a:p>
          <a:p>
            <a:pPr marL="342900" indent="-342900">
              <a:buFont typeface="Arial" pitchFamily="34" charset="0"/>
              <a:buChar char="•"/>
            </a:pPr>
            <a:endParaRPr lang="es-MX" sz="2000" b="1" dirty="0"/>
          </a:p>
        </p:txBody>
      </p:sp>
      <p:sp>
        <p:nvSpPr>
          <p:cNvPr id="9" name="8 Señal de prohibido"/>
          <p:cNvSpPr/>
          <p:nvPr/>
        </p:nvSpPr>
        <p:spPr>
          <a:xfrm>
            <a:off x="6660232" y="2204863"/>
            <a:ext cx="1836000" cy="1440000"/>
          </a:xfrm>
          <a:prstGeom prst="noSmoking">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800" b="1" dirty="0" smtClean="0">
                <a:solidFill>
                  <a:schemeClr val="tx1"/>
                </a:solidFill>
              </a:rPr>
              <a:t>Especialización</a:t>
            </a:r>
            <a:endParaRPr lang="es-MX" sz="1600" b="1" dirty="0">
              <a:solidFill>
                <a:schemeClr val="tx1"/>
              </a:solidFill>
            </a:endParaRPr>
          </a:p>
        </p:txBody>
      </p:sp>
      <p:sp>
        <p:nvSpPr>
          <p:cNvPr id="10" name="9 Flecha derecha"/>
          <p:cNvSpPr/>
          <p:nvPr/>
        </p:nvSpPr>
        <p:spPr>
          <a:xfrm>
            <a:off x="6588224" y="3717032"/>
            <a:ext cx="2512586" cy="1400617"/>
          </a:xfrm>
          <a:prstGeom prst="rightArrow">
            <a:avLst>
              <a:gd name="adj1" fmla="val 63744"/>
              <a:gd name="adj2"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b="1" dirty="0" smtClean="0"/>
              <a:t>Mejorar la Condición del Ser Humano</a:t>
            </a:r>
            <a:endParaRPr lang="es-MX" b="1" dirty="0"/>
          </a:p>
        </p:txBody>
      </p:sp>
    </p:spTree>
    <p:extLst>
      <p:ext uri="{BB962C8B-B14F-4D97-AF65-F5344CB8AC3E}">
        <p14:creationId xmlns="" xmlns:p14="http://schemas.microsoft.com/office/powerpoint/2010/main" val="422118102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¿Qué propone la Sostenibilidad?</a:t>
            </a:r>
            <a:endParaRPr lang="es-MX" sz="5400" dirty="0"/>
          </a:p>
        </p:txBody>
      </p:sp>
    </p:spTree>
    <p:extLst>
      <p:ext uri="{BB962C8B-B14F-4D97-AF65-F5344CB8AC3E}">
        <p14:creationId xmlns="" xmlns:p14="http://schemas.microsoft.com/office/powerpoint/2010/main" val="349309312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41986" y="3424645"/>
            <a:ext cx="2503570" cy="584775"/>
          </a:xfrm>
          <a:prstGeom prst="rect">
            <a:avLst/>
          </a:prstGeom>
          <a:noFill/>
        </p:spPr>
        <p:txBody>
          <a:bodyPr wrap="none" rtlCol="0">
            <a:spAutoFit/>
          </a:bodyPr>
          <a:lstStyle/>
          <a:p>
            <a:r>
              <a:rPr lang="en-US" sz="3200" b="1" dirty="0" smtClean="0"/>
              <a:t>Estado Actual</a:t>
            </a:r>
            <a:endParaRPr lang="en-US" sz="3200" b="1" dirty="0"/>
          </a:p>
        </p:txBody>
      </p:sp>
      <p:cxnSp>
        <p:nvCxnSpPr>
          <p:cNvPr id="5" name="4 Conector recto de flecha"/>
          <p:cNvCxnSpPr/>
          <p:nvPr/>
        </p:nvCxnSpPr>
        <p:spPr>
          <a:xfrm>
            <a:off x="2934274" y="3717032"/>
            <a:ext cx="3239643" cy="0"/>
          </a:xfrm>
          <a:prstGeom prst="straightConnector1">
            <a:avLst/>
          </a:prstGeom>
          <a:ln w="190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6173917" y="3188219"/>
            <a:ext cx="2717846" cy="1077218"/>
          </a:xfrm>
          <a:prstGeom prst="rect">
            <a:avLst/>
          </a:prstGeom>
          <a:noFill/>
        </p:spPr>
        <p:txBody>
          <a:bodyPr wrap="square" rtlCol="0">
            <a:spAutoFit/>
          </a:bodyPr>
          <a:lstStyle/>
          <a:p>
            <a:pPr algn="ctr"/>
            <a:r>
              <a:rPr lang="es-MX" sz="3200" b="1" i="1" dirty="0" smtClean="0"/>
              <a:t>Futuro</a:t>
            </a:r>
            <a:r>
              <a:rPr lang="en-US" sz="3200" b="1" i="1" dirty="0" smtClean="0"/>
              <a:t> </a:t>
            </a:r>
            <a:r>
              <a:rPr lang="es-MX" sz="3200" b="1" i="1" dirty="0" smtClean="0"/>
              <a:t>Insostenible</a:t>
            </a:r>
            <a:endParaRPr lang="es-MX" sz="3200" b="1" i="1" dirty="0"/>
          </a:p>
        </p:txBody>
      </p:sp>
    </p:spTree>
    <p:extLst>
      <p:ext uri="{BB962C8B-B14F-4D97-AF65-F5344CB8AC3E}">
        <p14:creationId xmlns="" xmlns:p14="http://schemas.microsoft.com/office/powerpoint/2010/main" val="8723075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austinparks.org/apfweb/images/WestAustinPk1.jpg"/>
          <p:cNvPicPr>
            <a:picLocks noChangeAspect="1" noChangeArrowheads="1"/>
          </p:cNvPicPr>
          <p:nvPr/>
        </p:nvPicPr>
        <p:blipFill>
          <a:blip r:embed="rId3" cstate="print">
            <a:clrChange>
              <a:clrFrom>
                <a:srgbClr val="FEFEFE"/>
              </a:clrFrom>
              <a:clrTo>
                <a:srgbClr val="FEFEFE">
                  <a:alpha val="0"/>
                </a:srgbClr>
              </a:clrTo>
            </a:clrChange>
            <a:extLst>
              <a:ext uri="{BEBA8EAE-BF5A-486C-A8C5-ECC9F3942E4B}">
                <a14:imgProps xmlns="" xmlns:a14="http://schemas.microsoft.com/office/drawing/2010/main">
                  <a14:imgLayer r:embed="rId4">
                    <a14:imgEffect>
                      <a14:artisticCutout/>
                    </a14:imgEffect>
                  </a14:imgLayer>
                </a14:imgProps>
              </a:ext>
              <a:ext uri="{28A0092B-C50C-407E-A947-70E740481C1C}">
                <a14:useLocalDpi xmlns="" xmlns:a14="http://schemas.microsoft.com/office/drawing/2010/main" val="0"/>
              </a:ext>
            </a:extLst>
          </a:blip>
          <a:srcRect/>
          <a:stretch>
            <a:fillRect/>
          </a:stretch>
        </p:blipFill>
        <p:spPr bwMode="auto">
          <a:xfrm>
            <a:off x="4355976" y="1340768"/>
            <a:ext cx="3810000" cy="27813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free-photo-frames.com/images/pictures/photo_frame_2.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artisticCrisscrossEtching/>
                    </a14:imgEffect>
                  </a14:imgLayer>
                </a14:imgProps>
              </a:ext>
              <a:ext uri="{28A0092B-C50C-407E-A947-70E740481C1C}">
                <a14:useLocalDpi xmlns="" xmlns:a14="http://schemas.microsoft.com/office/drawing/2010/main" val="0"/>
              </a:ext>
            </a:extLst>
          </a:blip>
          <a:srcRect/>
          <a:stretch>
            <a:fillRect/>
          </a:stretch>
        </p:blipFill>
        <p:spPr bwMode="auto">
          <a:xfrm>
            <a:off x="3635896" y="692696"/>
            <a:ext cx="4878748" cy="396915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Forma libre"/>
          <p:cNvSpPr/>
          <p:nvPr/>
        </p:nvSpPr>
        <p:spPr>
          <a:xfrm>
            <a:off x="1544983" y="2812576"/>
            <a:ext cx="2116777" cy="2196244"/>
          </a:xfrm>
          <a:custGeom>
            <a:avLst/>
            <a:gdLst>
              <a:gd name="connsiteX0" fmla="*/ 0 w 2216727"/>
              <a:gd name="connsiteY0" fmla="*/ 1163782 h 1163782"/>
              <a:gd name="connsiteX1" fmla="*/ 609600 w 2216727"/>
              <a:gd name="connsiteY1" fmla="*/ 512618 h 1163782"/>
              <a:gd name="connsiteX2" fmla="*/ 1385454 w 2216727"/>
              <a:gd name="connsiteY2" fmla="*/ 96982 h 1163782"/>
              <a:gd name="connsiteX3" fmla="*/ 2216727 w 2216727"/>
              <a:gd name="connsiteY3" fmla="*/ 0 h 1163782"/>
            </a:gdLst>
            <a:ahLst/>
            <a:cxnLst>
              <a:cxn ang="0">
                <a:pos x="connsiteX0" y="connsiteY0"/>
              </a:cxn>
              <a:cxn ang="0">
                <a:pos x="connsiteX1" y="connsiteY1"/>
              </a:cxn>
              <a:cxn ang="0">
                <a:pos x="connsiteX2" y="connsiteY2"/>
              </a:cxn>
              <a:cxn ang="0">
                <a:pos x="connsiteX3" y="connsiteY3"/>
              </a:cxn>
            </a:cxnLst>
            <a:rect l="l" t="t" r="r" b="b"/>
            <a:pathLst>
              <a:path w="2216727" h="1163782">
                <a:moveTo>
                  <a:pt x="0" y="1163782"/>
                </a:moveTo>
                <a:cubicBezTo>
                  <a:pt x="189345" y="927100"/>
                  <a:pt x="378691" y="690418"/>
                  <a:pt x="609600" y="512618"/>
                </a:cubicBezTo>
                <a:cubicBezTo>
                  <a:pt x="840509" y="334818"/>
                  <a:pt x="1117600" y="182418"/>
                  <a:pt x="1385454" y="96982"/>
                </a:cubicBezTo>
                <a:cubicBezTo>
                  <a:pt x="1653308" y="11546"/>
                  <a:pt x="1935017" y="5773"/>
                  <a:pt x="2216727" y="0"/>
                </a:cubicBezTo>
              </a:path>
            </a:pathLst>
          </a:custGeom>
          <a:noFill/>
          <a:ln w="190500">
            <a:solidFill>
              <a:schemeClr val="accent1">
                <a:alpha val="82000"/>
              </a:schemeClr>
            </a:solidFill>
            <a:prstDash val="sysDot"/>
            <a:rou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6 CuadroTexto"/>
          <p:cNvSpPr txBox="1"/>
          <p:nvPr/>
        </p:nvSpPr>
        <p:spPr>
          <a:xfrm>
            <a:off x="3982607" y="261539"/>
            <a:ext cx="4693849" cy="584775"/>
          </a:xfrm>
          <a:prstGeom prst="rect">
            <a:avLst/>
          </a:prstGeom>
          <a:noFill/>
        </p:spPr>
        <p:txBody>
          <a:bodyPr wrap="none" rtlCol="0">
            <a:spAutoFit/>
          </a:bodyPr>
          <a:lstStyle/>
          <a:p>
            <a:r>
              <a:rPr lang="en-US" sz="3200" b="1" dirty="0" smtClean="0"/>
              <a:t>Estado </a:t>
            </a:r>
            <a:r>
              <a:rPr lang="es-MX" sz="3200" b="1" dirty="0" smtClean="0"/>
              <a:t>Futuro</a:t>
            </a:r>
            <a:r>
              <a:rPr lang="en-US" sz="3200" b="1" dirty="0" smtClean="0"/>
              <a:t> SOSTENIBLE</a:t>
            </a:r>
            <a:endParaRPr lang="en-US" sz="3200" b="1" dirty="0"/>
          </a:p>
        </p:txBody>
      </p:sp>
      <p:sp>
        <p:nvSpPr>
          <p:cNvPr id="8" name="7 CuadroTexto"/>
          <p:cNvSpPr txBox="1"/>
          <p:nvPr/>
        </p:nvSpPr>
        <p:spPr>
          <a:xfrm>
            <a:off x="341986" y="5044024"/>
            <a:ext cx="2503570" cy="584775"/>
          </a:xfrm>
          <a:prstGeom prst="rect">
            <a:avLst/>
          </a:prstGeom>
          <a:noFill/>
        </p:spPr>
        <p:txBody>
          <a:bodyPr wrap="none" rtlCol="0">
            <a:spAutoFit/>
          </a:bodyPr>
          <a:lstStyle/>
          <a:p>
            <a:r>
              <a:rPr lang="en-US" sz="3200" b="1" dirty="0" smtClean="0"/>
              <a:t>Estado Actual</a:t>
            </a:r>
            <a:endParaRPr lang="en-US" sz="3200" b="1" dirty="0"/>
          </a:p>
        </p:txBody>
      </p:sp>
      <p:cxnSp>
        <p:nvCxnSpPr>
          <p:cNvPr id="9" name="8 Conector recto de flecha"/>
          <p:cNvCxnSpPr/>
          <p:nvPr/>
        </p:nvCxnSpPr>
        <p:spPr>
          <a:xfrm>
            <a:off x="2934274" y="5336411"/>
            <a:ext cx="3239643" cy="0"/>
          </a:xfrm>
          <a:prstGeom prst="straightConnector1">
            <a:avLst/>
          </a:prstGeom>
          <a:ln w="1905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6173917" y="4807598"/>
            <a:ext cx="2717846" cy="1077218"/>
          </a:xfrm>
          <a:prstGeom prst="rect">
            <a:avLst/>
          </a:prstGeom>
          <a:noFill/>
        </p:spPr>
        <p:txBody>
          <a:bodyPr wrap="square" rtlCol="0">
            <a:spAutoFit/>
          </a:bodyPr>
          <a:lstStyle/>
          <a:p>
            <a:pPr algn="ctr"/>
            <a:r>
              <a:rPr lang="es-MX" sz="3200" b="1" i="1" dirty="0" smtClean="0">
                <a:solidFill>
                  <a:schemeClr val="bg1">
                    <a:lumMod val="65000"/>
                  </a:schemeClr>
                </a:solidFill>
              </a:rPr>
              <a:t>Futuro</a:t>
            </a:r>
            <a:r>
              <a:rPr lang="en-US" sz="3200" b="1" i="1" dirty="0" smtClean="0">
                <a:solidFill>
                  <a:schemeClr val="bg1">
                    <a:lumMod val="65000"/>
                  </a:schemeClr>
                </a:solidFill>
              </a:rPr>
              <a:t> </a:t>
            </a:r>
            <a:r>
              <a:rPr lang="es-MX" sz="3200" b="1" i="1" dirty="0" smtClean="0">
                <a:solidFill>
                  <a:schemeClr val="bg1">
                    <a:lumMod val="65000"/>
                  </a:schemeClr>
                </a:solidFill>
              </a:rPr>
              <a:t>Insostenible</a:t>
            </a:r>
            <a:endParaRPr lang="es-MX" sz="3200" b="1" i="1" dirty="0">
              <a:solidFill>
                <a:schemeClr val="bg1">
                  <a:lumMod val="65000"/>
                </a:schemeClr>
              </a:solidFill>
            </a:endParaRPr>
          </a:p>
        </p:txBody>
      </p:sp>
    </p:spTree>
    <p:extLst>
      <p:ext uri="{BB962C8B-B14F-4D97-AF65-F5344CB8AC3E}">
        <p14:creationId xmlns="" xmlns:p14="http://schemas.microsoft.com/office/powerpoint/2010/main" val="30020207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austinparks.org/apfweb/images/WestAustinPk1.jpg"/>
          <p:cNvPicPr>
            <a:picLocks noChangeAspect="1" noChangeArrowheads="1"/>
          </p:cNvPicPr>
          <p:nvPr/>
        </p:nvPicPr>
        <p:blipFill>
          <a:blip r:embed="rId3" cstate="print">
            <a:lum bright="30000" contrast="-30000"/>
            <a:extLst>
              <a:ext uri="{BEBA8EAE-BF5A-486C-A8C5-ECC9F3942E4B}">
                <a14:imgProps xmlns="" xmlns:a14="http://schemas.microsoft.com/office/drawing/2010/main">
                  <a14:imgLayer r:embed="rId4">
                    <a14:imgEffect>
                      <a14:artisticCutout/>
                    </a14:imgEffect>
                  </a14:imgLayer>
                </a14:imgProps>
              </a:ext>
              <a:ext uri="{28A0092B-C50C-407E-A947-70E740481C1C}">
                <a14:useLocalDpi xmlns="" xmlns:a14="http://schemas.microsoft.com/office/drawing/2010/main" val="0"/>
              </a:ext>
            </a:extLst>
          </a:blip>
          <a:srcRect/>
          <a:stretch>
            <a:fillRect/>
          </a:stretch>
        </p:blipFill>
        <p:spPr bwMode="auto">
          <a:xfrm>
            <a:off x="4355976" y="1412776"/>
            <a:ext cx="3810000" cy="27813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www.free-photo-frames.com/images/pictures/photo_frame_2.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artisticCrisscrossEtching/>
                    </a14:imgEffect>
                  </a14:imgLayer>
                </a14:imgProps>
              </a:ext>
              <a:ext uri="{28A0092B-C50C-407E-A947-70E740481C1C}">
                <a14:useLocalDpi xmlns="" xmlns:a14="http://schemas.microsoft.com/office/drawing/2010/main" val="0"/>
              </a:ext>
            </a:extLst>
          </a:blip>
          <a:srcRect/>
          <a:stretch>
            <a:fillRect/>
          </a:stretch>
        </p:blipFill>
        <p:spPr bwMode="auto">
          <a:xfrm>
            <a:off x="3818710" y="828001"/>
            <a:ext cx="4878748" cy="39691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Forma libre"/>
          <p:cNvSpPr/>
          <p:nvPr/>
        </p:nvSpPr>
        <p:spPr>
          <a:xfrm>
            <a:off x="1544983" y="2812576"/>
            <a:ext cx="2116777" cy="2196244"/>
          </a:xfrm>
          <a:custGeom>
            <a:avLst/>
            <a:gdLst>
              <a:gd name="connsiteX0" fmla="*/ 0 w 2216727"/>
              <a:gd name="connsiteY0" fmla="*/ 1163782 h 1163782"/>
              <a:gd name="connsiteX1" fmla="*/ 609600 w 2216727"/>
              <a:gd name="connsiteY1" fmla="*/ 512618 h 1163782"/>
              <a:gd name="connsiteX2" fmla="*/ 1385454 w 2216727"/>
              <a:gd name="connsiteY2" fmla="*/ 96982 h 1163782"/>
              <a:gd name="connsiteX3" fmla="*/ 2216727 w 2216727"/>
              <a:gd name="connsiteY3" fmla="*/ 0 h 1163782"/>
            </a:gdLst>
            <a:ahLst/>
            <a:cxnLst>
              <a:cxn ang="0">
                <a:pos x="connsiteX0" y="connsiteY0"/>
              </a:cxn>
              <a:cxn ang="0">
                <a:pos x="connsiteX1" y="connsiteY1"/>
              </a:cxn>
              <a:cxn ang="0">
                <a:pos x="connsiteX2" y="connsiteY2"/>
              </a:cxn>
              <a:cxn ang="0">
                <a:pos x="connsiteX3" y="connsiteY3"/>
              </a:cxn>
            </a:cxnLst>
            <a:rect l="l" t="t" r="r" b="b"/>
            <a:pathLst>
              <a:path w="2216727" h="1163782">
                <a:moveTo>
                  <a:pt x="0" y="1163782"/>
                </a:moveTo>
                <a:cubicBezTo>
                  <a:pt x="189345" y="927100"/>
                  <a:pt x="378691" y="690418"/>
                  <a:pt x="609600" y="512618"/>
                </a:cubicBezTo>
                <a:cubicBezTo>
                  <a:pt x="840509" y="334818"/>
                  <a:pt x="1117600" y="182418"/>
                  <a:pt x="1385454" y="96982"/>
                </a:cubicBezTo>
                <a:cubicBezTo>
                  <a:pt x="1653308" y="11546"/>
                  <a:pt x="1935017" y="5773"/>
                  <a:pt x="2216727" y="0"/>
                </a:cubicBezTo>
              </a:path>
            </a:pathLst>
          </a:custGeom>
          <a:noFill/>
          <a:ln w="190500">
            <a:solidFill>
              <a:schemeClr val="accent1">
                <a:alpha val="82000"/>
              </a:schemeClr>
            </a:solidFill>
            <a:prstDash val="sysDot"/>
            <a:rou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6 CuadroTexto"/>
          <p:cNvSpPr txBox="1"/>
          <p:nvPr/>
        </p:nvSpPr>
        <p:spPr>
          <a:xfrm>
            <a:off x="3982607" y="261539"/>
            <a:ext cx="4693849" cy="584775"/>
          </a:xfrm>
          <a:prstGeom prst="rect">
            <a:avLst/>
          </a:prstGeom>
          <a:noFill/>
        </p:spPr>
        <p:txBody>
          <a:bodyPr wrap="none" rtlCol="0">
            <a:spAutoFit/>
          </a:bodyPr>
          <a:lstStyle/>
          <a:p>
            <a:r>
              <a:rPr lang="en-US" sz="3200" b="1" dirty="0" smtClean="0"/>
              <a:t>Estado </a:t>
            </a:r>
            <a:r>
              <a:rPr lang="es-MX" sz="3200" b="1" dirty="0" smtClean="0"/>
              <a:t>Futuro</a:t>
            </a:r>
            <a:r>
              <a:rPr lang="en-US" sz="3200" b="1" dirty="0" smtClean="0"/>
              <a:t> SOSTENIBLE</a:t>
            </a:r>
            <a:endParaRPr lang="en-US" sz="3200" b="1" dirty="0"/>
          </a:p>
        </p:txBody>
      </p:sp>
      <p:sp>
        <p:nvSpPr>
          <p:cNvPr id="11" name="10 CuadroTexto"/>
          <p:cNvSpPr txBox="1"/>
          <p:nvPr/>
        </p:nvSpPr>
        <p:spPr>
          <a:xfrm>
            <a:off x="341986" y="5044024"/>
            <a:ext cx="2503570" cy="584775"/>
          </a:xfrm>
          <a:prstGeom prst="rect">
            <a:avLst/>
          </a:prstGeom>
          <a:noFill/>
        </p:spPr>
        <p:txBody>
          <a:bodyPr wrap="none" rtlCol="0">
            <a:spAutoFit/>
          </a:bodyPr>
          <a:lstStyle/>
          <a:p>
            <a:r>
              <a:rPr lang="en-US" sz="3200" b="1" dirty="0" smtClean="0"/>
              <a:t>Estado Actual</a:t>
            </a:r>
            <a:endParaRPr lang="en-US" sz="3200" b="1" dirty="0"/>
          </a:p>
        </p:txBody>
      </p:sp>
      <p:cxnSp>
        <p:nvCxnSpPr>
          <p:cNvPr id="12" name="11 Conector recto de flecha"/>
          <p:cNvCxnSpPr/>
          <p:nvPr/>
        </p:nvCxnSpPr>
        <p:spPr>
          <a:xfrm>
            <a:off x="2934274" y="5336411"/>
            <a:ext cx="3239643" cy="0"/>
          </a:xfrm>
          <a:prstGeom prst="straightConnector1">
            <a:avLst/>
          </a:prstGeom>
          <a:ln w="1905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6173917" y="4807598"/>
            <a:ext cx="2717846" cy="1077218"/>
          </a:xfrm>
          <a:prstGeom prst="rect">
            <a:avLst/>
          </a:prstGeom>
          <a:noFill/>
        </p:spPr>
        <p:txBody>
          <a:bodyPr wrap="square" rtlCol="0">
            <a:spAutoFit/>
          </a:bodyPr>
          <a:lstStyle/>
          <a:p>
            <a:pPr algn="ctr"/>
            <a:r>
              <a:rPr lang="es-MX" sz="3200" b="1" i="1" dirty="0" smtClean="0">
                <a:solidFill>
                  <a:schemeClr val="bg1">
                    <a:lumMod val="65000"/>
                  </a:schemeClr>
                </a:solidFill>
              </a:rPr>
              <a:t>Futuro</a:t>
            </a:r>
            <a:r>
              <a:rPr lang="en-US" sz="3200" b="1" i="1" dirty="0" smtClean="0">
                <a:solidFill>
                  <a:schemeClr val="bg1">
                    <a:lumMod val="65000"/>
                  </a:schemeClr>
                </a:solidFill>
              </a:rPr>
              <a:t> </a:t>
            </a:r>
            <a:r>
              <a:rPr lang="es-MX" sz="3200" b="1" i="1" dirty="0" smtClean="0">
                <a:solidFill>
                  <a:schemeClr val="bg1">
                    <a:lumMod val="65000"/>
                  </a:schemeClr>
                </a:solidFill>
              </a:rPr>
              <a:t>Insostenible</a:t>
            </a:r>
            <a:endParaRPr lang="es-MX" sz="3200" b="1" i="1" dirty="0">
              <a:solidFill>
                <a:schemeClr val="bg1">
                  <a:lumMod val="65000"/>
                </a:schemeClr>
              </a:solidFill>
            </a:endParaRPr>
          </a:p>
        </p:txBody>
      </p:sp>
      <p:sp>
        <p:nvSpPr>
          <p:cNvPr id="14" name="13 Rectángulo"/>
          <p:cNvSpPr/>
          <p:nvPr/>
        </p:nvSpPr>
        <p:spPr>
          <a:xfrm>
            <a:off x="4283968" y="1340768"/>
            <a:ext cx="3888432" cy="2880320"/>
          </a:xfrm>
          <a:prstGeom prst="rect">
            <a:avLst/>
          </a:prstGeom>
          <a:noFill/>
          <a:ln w="508000">
            <a:solidFill>
              <a:schemeClr val="accent2">
                <a:lumMod val="60000"/>
                <a:lumOff val="40000"/>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14 CuadroTexto"/>
          <p:cNvSpPr txBox="1"/>
          <p:nvPr/>
        </p:nvSpPr>
        <p:spPr>
          <a:xfrm>
            <a:off x="4499992" y="1156102"/>
            <a:ext cx="3425105" cy="400110"/>
          </a:xfrm>
          <a:prstGeom prst="rect">
            <a:avLst/>
          </a:prstGeom>
          <a:noFill/>
        </p:spPr>
        <p:txBody>
          <a:bodyPr wrap="none" rtlCol="0">
            <a:spAutoFit/>
          </a:bodyPr>
          <a:lstStyle/>
          <a:p>
            <a:r>
              <a:rPr lang="es-MX" sz="2000" b="1" dirty="0" smtClean="0"/>
              <a:t>Limites Biofísicas de la Planeta</a:t>
            </a:r>
            <a:endParaRPr lang="es-MX" sz="2000" b="1" dirty="0"/>
          </a:p>
        </p:txBody>
      </p:sp>
      <p:sp>
        <p:nvSpPr>
          <p:cNvPr id="16" name="15 CuadroTexto"/>
          <p:cNvSpPr txBox="1"/>
          <p:nvPr/>
        </p:nvSpPr>
        <p:spPr>
          <a:xfrm>
            <a:off x="4515631" y="4021033"/>
            <a:ext cx="3425105" cy="400110"/>
          </a:xfrm>
          <a:prstGeom prst="rect">
            <a:avLst/>
          </a:prstGeom>
          <a:noFill/>
        </p:spPr>
        <p:txBody>
          <a:bodyPr wrap="none" rtlCol="0">
            <a:spAutoFit/>
          </a:bodyPr>
          <a:lstStyle/>
          <a:p>
            <a:r>
              <a:rPr lang="es-MX" sz="2000" b="1" dirty="0" smtClean="0"/>
              <a:t>Limites Biofísicas de la Planeta</a:t>
            </a:r>
            <a:endParaRPr lang="es-MX" sz="2000" b="1" dirty="0"/>
          </a:p>
        </p:txBody>
      </p:sp>
      <p:sp>
        <p:nvSpPr>
          <p:cNvPr id="17" name="16 CuadroTexto"/>
          <p:cNvSpPr txBox="1"/>
          <p:nvPr/>
        </p:nvSpPr>
        <p:spPr>
          <a:xfrm rot="5400000">
            <a:off x="6580087" y="2627910"/>
            <a:ext cx="3095719" cy="369332"/>
          </a:xfrm>
          <a:prstGeom prst="rect">
            <a:avLst/>
          </a:prstGeom>
          <a:noFill/>
        </p:spPr>
        <p:txBody>
          <a:bodyPr wrap="none" rtlCol="0">
            <a:spAutoFit/>
          </a:bodyPr>
          <a:lstStyle/>
          <a:p>
            <a:r>
              <a:rPr lang="es-MX" b="1" smtClean="0"/>
              <a:t>Limites Biofisicas de la Planeta</a:t>
            </a:r>
            <a:endParaRPr lang="es-MX" b="1"/>
          </a:p>
        </p:txBody>
      </p:sp>
      <p:sp>
        <p:nvSpPr>
          <p:cNvPr id="18" name="17 CuadroTexto"/>
          <p:cNvSpPr txBox="1"/>
          <p:nvPr/>
        </p:nvSpPr>
        <p:spPr>
          <a:xfrm rot="16200000">
            <a:off x="2736108" y="2658596"/>
            <a:ext cx="3095719" cy="369332"/>
          </a:xfrm>
          <a:prstGeom prst="rect">
            <a:avLst/>
          </a:prstGeom>
          <a:noFill/>
        </p:spPr>
        <p:txBody>
          <a:bodyPr wrap="none" rtlCol="0">
            <a:spAutoFit/>
          </a:bodyPr>
          <a:lstStyle/>
          <a:p>
            <a:r>
              <a:rPr lang="es-MX" b="1" dirty="0" smtClean="0"/>
              <a:t>Limites Biofísicas de la Planeta</a:t>
            </a:r>
            <a:endParaRPr lang="es-MX" b="1" dirty="0"/>
          </a:p>
        </p:txBody>
      </p:sp>
    </p:spTree>
    <p:extLst>
      <p:ext uri="{BB962C8B-B14F-4D97-AF65-F5344CB8AC3E}">
        <p14:creationId xmlns="" xmlns:p14="http://schemas.microsoft.com/office/powerpoint/2010/main" val="393631525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austinparks.org/apfweb/images/WestAustinPk1.jpg"/>
          <p:cNvPicPr>
            <a:picLocks noChangeAspect="1" noChangeArrowheads="1"/>
          </p:cNvPicPr>
          <p:nvPr/>
        </p:nvPicPr>
        <p:blipFill>
          <a:blip r:embed="rId3" cstate="print">
            <a:lum bright="30000" contrast="-30000"/>
            <a:extLst>
              <a:ext uri="{BEBA8EAE-BF5A-486C-A8C5-ECC9F3942E4B}">
                <a14:imgProps xmlns="" xmlns:a14="http://schemas.microsoft.com/office/drawing/2010/main">
                  <a14:imgLayer r:embed="rId4">
                    <a14:imgEffect>
                      <a14:artisticCutout/>
                    </a14:imgEffect>
                  </a14:imgLayer>
                </a14:imgProps>
              </a:ext>
              <a:ext uri="{28A0092B-C50C-407E-A947-70E740481C1C}">
                <a14:useLocalDpi xmlns="" xmlns:a14="http://schemas.microsoft.com/office/drawing/2010/main" val="0"/>
              </a:ext>
            </a:extLst>
          </a:blip>
          <a:srcRect/>
          <a:stretch>
            <a:fillRect/>
          </a:stretch>
        </p:blipFill>
        <p:spPr bwMode="auto">
          <a:xfrm>
            <a:off x="4355976" y="1412776"/>
            <a:ext cx="3810000" cy="27813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free-photo-frames.com/images/pictures/photo_frame_2.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artisticCrisscrossEtching/>
                    </a14:imgEffect>
                  </a14:imgLayer>
                </a14:imgProps>
              </a:ext>
              <a:ext uri="{28A0092B-C50C-407E-A947-70E740481C1C}">
                <a14:useLocalDpi xmlns="" xmlns:a14="http://schemas.microsoft.com/office/drawing/2010/main" val="0"/>
              </a:ext>
            </a:extLst>
          </a:blip>
          <a:srcRect/>
          <a:stretch>
            <a:fillRect/>
          </a:stretch>
        </p:blipFill>
        <p:spPr bwMode="auto">
          <a:xfrm>
            <a:off x="3818710" y="828001"/>
            <a:ext cx="4878748" cy="396915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Forma libre"/>
          <p:cNvSpPr/>
          <p:nvPr/>
        </p:nvSpPr>
        <p:spPr>
          <a:xfrm>
            <a:off x="1544983" y="2812576"/>
            <a:ext cx="2116777" cy="2196244"/>
          </a:xfrm>
          <a:custGeom>
            <a:avLst/>
            <a:gdLst>
              <a:gd name="connsiteX0" fmla="*/ 0 w 2216727"/>
              <a:gd name="connsiteY0" fmla="*/ 1163782 h 1163782"/>
              <a:gd name="connsiteX1" fmla="*/ 609600 w 2216727"/>
              <a:gd name="connsiteY1" fmla="*/ 512618 h 1163782"/>
              <a:gd name="connsiteX2" fmla="*/ 1385454 w 2216727"/>
              <a:gd name="connsiteY2" fmla="*/ 96982 h 1163782"/>
              <a:gd name="connsiteX3" fmla="*/ 2216727 w 2216727"/>
              <a:gd name="connsiteY3" fmla="*/ 0 h 1163782"/>
            </a:gdLst>
            <a:ahLst/>
            <a:cxnLst>
              <a:cxn ang="0">
                <a:pos x="connsiteX0" y="connsiteY0"/>
              </a:cxn>
              <a:cxn ang="0">
                <a:pos x="connsiteX1" y="connsiteY1"/>
              </a:cxn>
              <a:cxn ang="0">
                <a:pos x="connsiteX2" y="connsiteY2"/>
              </a:cxn>
              <a:cxn ang="0">
                <a:pos x="connsiteX3" y="connsiteY3"/>
              </a:cxn>
            </a:cxnLst>
            <a:rect l="l" t="t" r="r" b="b"/>
            <a:pathLst>
              <a:path w="2216727" h="1163782">
                <a:moveTo>
                  <a:pt x="0" y="1163782"/>
                </a:moveTo>
                <a:cubicBezTo>
                  <a:pt x="189345" y="927100"/>
                  <a:pt x="378691" y="690418"/>
                  <a:pt x="609600" y="512618"/>
                </a:cubicBezTo>
                <a:cubicBezTo>
                  <a:pt x="840509" y="334818"/>
                  <a:pt x="1117600" y="182418"/>
                  <a:pt x="1385454" y="96982"/>
                </a:cubicBezTo>
                <a:cubicBezTo>
                  <a:pt x="1653308" y="11546"/>
                  <a:pt x="1935017" y="5773"/>
                  <a:pt x="2216727" y="0"/>
                </a:cubicBezTo>
              </a:path>
            </a:pathLst>
          </a:custGeom>
          <a:noFill/>
          <a:ln w="190500">
            <a:solidFill>
              <a:schemeClr val="accent1">
                <a:alpha val="82000"/>
              </a:schemeClr>
            </a:solidFill>
            <a:prstDash val="sysDot"/>
            <a:rou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6 CuadroTexto"/>
          <p:cNvSpPr txBox="1"/>
          <p:nvPr/>
        </p:nvSpPr>
        <p:spPr>
          <a:xfrm>
            <a:off x="3982607" y="261539"/>
            <a:ext cx="4693849" cy="584775"/>
          </a:xfrm>
          <a:prstGeom prst="rect">
            <a:avLst/>
          </a:prstGeom>
          <a:noFill/>
        </p:spPr>
        <p:txBody>
          <a:bodyPr wrap="none" rtlCol="0">
            <a:spAutoFit/>
          </a:bodyPr>
          <a:lstStyle/>
          <a:p>
            <a:r>
              <a:rPr lang="en-US" sz="3200" b="1" dirty="0" smtClean="0"/>
              <a:t>Estado </a:t>
            </a:r>
            <a:r>
              <a:rPr lang="es-MX" sz="3200" b="1" dirty="0" smtClean="0"/>
              <a:t>Futuro</a:t>
            </a:r>
            <a:r>
              <a:rPr lang="en-US" sz="3200" b="1" dirty="0" smtClean="0"/>
              <a:t> SOSTENIBLE</a:t>
            </a:r>
            <a:endParaRPr lang="en-US" sz="3200" b="1" dirty="0"/>
          </a:p>
        </p:txBody>
      </p:sp>
      <p:sp>
        <p:nvSpPr>
          <p:cNvPr id="8" name="7 CuadroTexto"/>
          <p:cNvSpPr txBox="1"/>
          <p:nvPr/>
        </p:nvSpPr>
        <p:spPr>
          <a:xfrm>
            <a:off x="341986" y="5044024"/>
            <a:ext cx="2503570" cy="584775"/>
          </a:xfrm>
          <a:prstGeom prst="rect">
            <a:avLst/>
          </a:prstGeom>
          <a:noFill/>
        </p:spPr>
        <p:txBody>
          <a:bodyPr wrap="none" rtlCol="0">
            <a:spAutoFit/>
          </a:bodyPr>
          <a:lstStyle/>
          <a:p>
            <a:r>
              <a:rPr lang="en-US" sz="3200" b="1" dirty="0" smtClean="0"/>
              <a:t>Estado Actual</a:t>
            </a:r>
            <a:endParaRPr lang="en-US" sz="3200" b="1" dirty="0"/>
          </a:p>
        </p:txBody>
      </p:sp>
      <p:cxnSp>
        <p:nvCxnSpPr>
          <p:cNvPr id="9" name="8 Conector recto de flecha"/>
          <p:cNvCxnSpPr/>
          <p:nvPr/>
        </p:nvCxnSpPr>
        <p:spPr>
          <a:xfrm>
            <a:off x="2934274" y="5336411"/>
            <a:ext cx="3239643" cy="0"/>
          </a:xfrm>
          <a:prstGeom prst="straightConnector1">
            <a:avLst/>
          </a:prstGeom>
          <a:ln w="1905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6173917" y="4807598"/>
            <a:ext cx="2717846" cy="1077218"/>
          </a:xfrm>
          <a:prstGeom prst="rect">
            <a:avLst/>
          </a:prstGeom>
          <a:noFill/>
        </p:spPr>
        <p:txBody>
          <a:bodyPr wrap="square" rtlCol="0">
            <a:spAutoFit/>
          </a:bodyPr>
          <a:lstStyle/>
          <a:p>
            <a:pPr algn="ctr"/>
            <a:r>
              <a:rPr lang="es-MX" sz="3200" b="1" i="1" dirty="0" smtClean="0">
                <a:solidFill>
                  <a:schemeClr val="bg1">
                    <a:lumMod val="65000"/>
                  </a:schemeClr>
                </a:solidFill>
              </a:rPr>
              <a:t>Futuro</a:t>
            </a:r>
            <a:r>
              <a:rPr lang="en-US" sz="3200" b="1" i="1" dirty="0" smtClean="0">
                <a:solidFill>
                  <a:schemeClr val="bg1">
                    <a:lumMod val="65000"/>
                  </a:schemeClr>
                </a:solidFill>
              </a:rPr>
              <a:t> </a:t>
            </a:r>
            <a:r>
              <a:rPr lang="es-MX" sz="3200" b="1" i="1" dirty="0" smtClean="0">
                <a:solidFill>
                  <a:schemeClr val="bg1">
                    <a:lumMod val="65000"/>
                  </a:schemeClr>
                </a:solidFill>
              </a:rPr>
              <a:t>Insostenible</a:t>
            </a:r>
            <a:endParaRPr lang="es-MX" sz="3200" b="1" i="1" dirty="0">
              <a:solidFill>
                <a:schemeClr val="bg1">
                  <a:lumMod val="65000"/>
                </a:schemeClr>
              </a:solidFill>
            </a:endParaRPr>
          </a:p>
        </p:txBody>
      </p:sp>
      <p:sp>
        <p:nvSpPr>
          <p:cNvPr id="2" name="1 Elipse"/>
          <p:cNvSpPr/>
          <p:nvPr/>
        </p:nvSpPr>
        <p:spPr>
          <a:xfrm>
            <a:off x="4783054" y="1790461"/>
            <a:ext cx="1481133"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Comunidad</a:t>
            </a:r>
            <a:endParaRPr lang="es-MX" sz="1400"/>
          </a:p>
        </p:txBody>
      </p:sp>
      <p:sp>
        <p:nvSpPr>
          <p:cNvPr id="11" name="10 Elipse"/>
          <p:cNvSpPr/>
          <p:nvPr/>
        </p:nvSpPr>
        <p:spPr>
          <a:xfrm>
            <a:off x="6539123" y="1790461"/>
            <a:ext cx="1097861"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Salud</a:t>
            </a:r>
            <a:endParaRPr lang="es-MX" sz="1400"/>
          </a:p>
        </p:txBody>
      </p:sp>
      <p:sp>
        <p:nvSpPr>
          <p:cNvPr id="12" name="11 Elipse"/>
          <p:cNvSpPr/>
          <p:nvPr/>
        </p:nvSpPr>
        <p:spPr>
          <a:xfrm>
            <a:off x="6268639" y="2528900"/>
            <a:ext cx="1327697"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dirty="0" smtClean="0"/>
              <a:t>Economía</a:t>
            </a:r>
            <a:endParaRPr lang="es-MX" sz="1400" dirty="0"/>
          </a:p>
        </p:txBody>
      </p:sp>
      <p:sp>
        <p:nvSpPr>
          <p:cNvPr id="13" name="12 Elipse"/>
          <p:cNvSpPr/>
          <p:nvPr/>
        </p:nvSpPr>
        <p:spPr>
          <a:xfrm>
            <a:off x="4860032" y="2564904"/>
            <a:ext cx="1097861"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Justicia</a:t>
            </a:r>
            <a:endParaRPr lang="es-MX" sz="1400"/>
          </a:p>
        </p:txBody>
      </p:sp>
      <p:sp>
        <p:nvSpPr>
          <p:cNvPr id="14" name="13 Elipse"/>
          <p:cNvSpPr/>
          <p:nvPr/>
        </p:nvSpPr>
        <p:spPr>
          <a:xfrm>
            <a:off x="5364088" y="3212976"/>
            <a:ext cx="1665055"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Ecosistemas</a:t>
            </a:r>
            <a:endParaRPr lang="es-MX" sz="1400"/>
          </a:p>
        </p:txBody>
      </p:sp>
    </p:spTree>
    <p:extLst>
      <p:ext uri="{BB962C8B-B14F-4D97-AF65-F5344CB8AC3E}">
        <p14:creationId xmlns="" xmlns:p14="http://schemas.microsoft.com/office/powerpoint/2010/main" val="18745926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austinparks.org/apfweb/images/WestAustinPk1.jpg"/>
          <p:cNvPicPr>
            <a:picLocks noChangeAspect="1" noChangeArrowheads="1"/>
          </p:cNvPicPr>
          <p:nvPr/>
        </p:nvPicPr>
        <p:blipFill>
          <a:blip r:embed="rId3" cstate="print">
            <a:lum bright="30000" contrast="-30000"/>
            <a:extLst>
              <a:ext uri="{BEBA8EAE-BF5A-486C-A8C5-ECC9F3942E4B}">
                <a14:imgProps xmlns="" xmlns:a14="http://schemas.microsoft.com/office/drawing/2010/main">
                  <a14:imgLayer r:embed="rId4">
                    <a14:imgEffect>
                      <a14:artisticCutout/>
                    </a14:imgEffect>
                  </a14:imgLayer>
                </a14:imgProps>
              </a:ext>
              <a:ext uri="{28A0092B-C50C-407E-A947-70E740481C1C}">
                <a14:useLocalDpi xmlns="" xmlns:a14="http://schemas.microsoft.com/office/drawing/2010/main" val="0"/>
              </a:ext>
            </a:extLst>
          </a:blip>
          <a:srcRect/>
          <a:stretch>
            <a:fillRect/>
          </a:stretch>
        </p:blipFill>
        <p:spPr bwMode="auto">
          <a:xfrm>
            <a:off x="4355976" y="1412776"/>
            <a:ext cx="3810000" cy="27813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free-photo-frames.com/images/pictures/photo_frame_2.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artisticCrisscrossEtching/>
                    </a14:imgEffect>
                  </a14:imgLayer>
                </a14:imgProps>
              </a:ext>
              <a:ext uri="{28A0092B-C50C-407E-A947-70E740481C1C}">
                <a14:useLocalDpi xmlns="" xmlns:a14="http://schemas.microsoft.com/office/drawing/2010/main" val="0"/>
              </a:ext>
            </a:extLst>
          </a:blip>
          <a:srcRect/>
          <a:stretch>
            <a:fillRect/>
          </a:stretch>
        </p:blipFill>
        <p:spPr bwMode="auto">
          <a:xfrm>
            <a:off x="3818710" y="828001"/>
            <a:ext cx="4878748" cy="396915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6 CuadroTexto"/>
          <p:cNvSpPr txBox="1"/>
          <p:nvPr/>
        </p:nvSpPr>
        <p:spPr>
          <a:xfrm>
            <a:off x="3982607" y="261539"/>
            <a:ext cx="4693849" cy="584775"/>
          </a:xfrm>
          <a:prstGeom prst="rect">
            <a:avLst/>
          </a:prstGeom>
          <a:noFill/>
        </p:spPr>
        <p:txBody>
          <a:bodyPr wrap="none" rtlCol="0">
            <a:spAutoFit/>
          </a:bodyPr>
          <a:lstStyle/>
          <a:p>
            <a:r>
              <a:rPr lang="en-US" sz="3200" b="1" dirty="0" smtClean="0"/>
              <a:t>Estado </a:t>
            </a:r>
            <a:r>
              <a:rPr lang="es-MX" sz="3200" b="1" dirty="0" smtClean="0"/>
              <a:t>Futuro</a:t>
            </a:r>
            <a:r>
              <a:rPr lang="en-US" sz="3200" b="1" dirty="0" smtClean="0"/>
              <a:t> SOSTENIBLE</a:t>
            </a:r>
            <a:endParaRPr lang="en-US" sz="3200" b="1" dirty="0"/>
          </a:p>
        </p:txBody>
      </p:sp>
      <p:sp>
        <p:nvSpPr>
          <p:cNvPr id="11" name="10 Elipse"/>
          <p:cNvSpPr/>
          <p:nvPr/>
        </p:nvSpPr>
        <p:spPr>
          <a:xfrm>
            <a:off x="4783054" y="1790461"/>
            <a:ext cx="1481133"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Comunidad</a:t>
            </a:r>
            <a:endParaRPr lang="es-MX" sz="1400"/>
          </a:p>
        </p:txBody>
      </p:sp>
      <p:sp>
        <p:nvSpPr>
          <p:cNvPr id="12" name="11 Elipse"/>
          <p:cNvSpPr/>
          <p:nvPr/>
        </p:nvSpPr>
        <p:spPr>
          <a:xfrm>
            <a:off x="6539123" y="1790461"/>
            <a:ext cx="1097861"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Salud</a:t>
            </a:r>
            <a:endParaRPr lang="es-MX" sz="1400"/>
          </a:p>
        </p:txBody>
      </p:sp>
      <p:sp>
        <p:nvSpPr>
          <p:cNvPr id="13" name="12 Elipse"/>
          <p:cNvSpPr/>
          <p:nvPr/>
        </p:nvSpPr>
        <p:spPr>
          <a:xfrm>
            <a:off x="6268639" y="2528900"/>
            <a:ext cx="1327697"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dirty="0" smtClean="0"/>
              <a:t>Economía</a:t>
            </a:r>
            <a:endParaRPr lang="es-MX" sz="1400" dirty="0"/>
          </a:p>
        </p:txBody>
      </p:sp>
      <p:sp>
        <p:nvSpPr>
          <p:cNvPr id="14" name="13 Elipse"/>
          <p:cNvSpPr/>
          <p:nvPr/>
        </p:nvSpPr>
        <p:spPr>
          <a:xfrm>
            <a:off x="4860032" y="2564904"/>
            <a:ext cx="1097861"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Justicia</a:t>
            </a:r>
            <a:endParaRPr lang="es-MX" sz="1400"/>
          </a:p>
        </p:txBody>
      </p:sp>
      <p:sp>
        <p:nvSpPr>
          <p:cNvPr id="15" name="14 Elipse"/>
          <p:cNvSpPr/>
          <p:nvPr/>
        </p:nvSpPr>
        <p:spPr>
          <a:xfrm>
            <a:off x="5364088" y="3212976"/>
            <a:ext cx="1665055" cy="6480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400" smtClean="0"/>
              <a:t>Ecosistemas</a:t>
            </a:r>
            <a:endParaRPr lang="es-MX" sz="1400"/>
          </a:p>
        </p:txBody>
      </p:sp>
      <p:sp>
        <p:nvSpPr>
          <p:cNvPr id="17" name="16 Rectángulo"/>
          <p:cNvSpPr/>
          <p:nvPr/>
        </p:nvSpPr>
        <p:spPr>
          <a:xfrm>
            <a:off x="4283968" y="1340768"/>
            <a:ext cx="3888432" cy="2880320"/>
          </a:xfrm>
          <a:prstGeom prst="rect">
            <a:avLst/>
          </a:prstGeom>
          <a:noFill/>
          <a:ln w="508000">
            <a:solidFill>
              <a:schemeClr val="accent2">
                <a:lumMod val="60000"/>
                <a:lumOff val="40000"/>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17 CuadroTexto"/>
          <p:cNvSpPr txBox="1"/>
          <p:nvPr/>
        </p:nvSpPr>
        <p:spPr>
          <a:xfrm>
            <a:off x="4499992" y="1156102"/>
            <a:ext cx="3425105" cy="400110"/>
          </a:xfrm>
          <a:prstGeom prst="rect">
            <a:avLst/>
          </a:prstGeom>
          <a:noFill/>
        </p:spPr>
        <p:txBody>
          <a:bodyPr wrap="none" rtlCol="0">
            <a:spAutoFit/>
          </a:bodyPr>
          <a:lstStyle/>
          <a:p>
            <a:r>
              <a:rPr lang="es-MX" sz="2000" b="1" dirty="0" smtClean="0"/>
              <a:t>Limites Biofísicas de la Planeta</a:t>
            </a:r>
            <a:endParaRPr lang="es-MX" sz="2000" b="1" dirty="0"/>
          </a:p>
        </p:txBody>
      </p:sp>
      <p:sp>
        <p:nvSpPr>
          <p:cNvPr id="19" name="18 CuadroTexto"/>
          <p:cNvSpPr txBox="1"/>
          <p:nvPr/>
        </p:nvSpPr>
        <p:spPr>
          <a:xfrm>
            <a:off x="4515631" y="4021033"/>
            <a:ext cx="3425105" cy="400110"/>
          </a:xfrm>
          <a:prstGeom prst="rect">
            <a:avLst/>
          </a:prstGeom>
          <a:noFill/>
        </p:spPr>
        <p:txBody>
          <a:bodyPr wrap="none" rtlCol="0">
            <a:spAutoFit/>
          </a:bodyPr>
          <a:lstStyle/>
          <a:p>
            <a:r>
              <a:rPr lang="es-MX" sz="2000" b="1" dirty="0" smtClean="0"/>
              <a:t>Limites Biofísicas de la Planeta</a:t>
            </a:r>
            <a:endParaRPr lang="es-MX" sz="2000" b="1" dirty="0"/>
          </a:p>
        </p:txBody>
      </p:sp>
      <p:sp>
        <p:nvSpPr>
          <p:cNvPr id="20" name="19 CuadroTexto"/>
          <p:cNvSpPr txBox="1"/>
          <p:nvPr/>
        </p:nvSpPr>
        <p:spPr>
          <a:xfrm rot="5400000">
            <a:off x="6580087" y="2627910"/>
            <a:ext cx="3095719" cy="369332"/>
          </a:xfrm>
          <a:prstGeom prst="rect">
            <a:avLst/>
          </a:prstGeom>
          <a:noFill/>
        </p:spPr>
        <p:txBody>
          <a:bodyPr wrap="none" rtlCol="0">
            <a:spAutoFit/>
          </a:bodyPr>
          <a:lstStyle/>
          <a:p>
            <a:r>
              <a:rPr lang="es-MX" b="1" dirty="0" smtClean="0"/>
              <a:t>Limites Biofísicas de la Planeta</a:t>
            </a:r>
            <a:endParaRPr lang="es-MX" b="1" dirty="0"/>
          </a:p>
        </p:txBody>
      </p:sp>
      <p:sp>
        <p:nvSpPr>
          <p:cNvPr id="21" name="20 CuadroTexto"/>
          <p:cNvSpPr txBox="1"/>
          <p:nvPr/>
        </p:nvSpPr>
        <p:spPr>
          <a:xfrm rot="16200000">
            <a:off x="2736108" y="2658596"/>
            <a:ext cx="3095719" cy="369332"/>
          </a:xfrm>
          <a:prstGeom prst="rect">
            <a:avLst/>
          </a:prstGeom>
          <a:noFill/>
        </p:spPr>
        <p:txBody>
          <a:bodyPr wrap="none" rtlCol="0">
            <a:spAutoFit/>
          </a:bodyPr>
          <a:lstStyle/>
          <a:p>
            <a:r>
              <a:rPr lang="es-MX" b="1" dirty="0" smtClean="0"/>
              <a:t>Limites Biofísicas de la Planeta</a:t>
            </a:r>
            <a:endParaRPr lang="es-MX" b="1" dirty="0"/>
          </a:p>
        </p:txBody>
      </p:sp>
      <p:cxnSp>
        <p:nvCxnSpPr>
          <p:cNvPr id="23" name="22 Conector recto de flecha"/>
          <p:cNvCxnSpPr/>
          <p:nvPr/>
        </p:nvCxnSpPr>
        <p:spPr>
          <a:xfrm>
            <a:off x="1979712" y="2438532"/>
            <a:ext cx="1977438" cy="1238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26 CuadroTexto"/>
          <p:cNvSpPr txBox="1"/>
          <p:nvPr/>
        </p:nvSpPr>
        <p:spPr>
          <a:xfrm>
            <a:off x="107504" y="2132856"/>
            <a:ext cx="2716911" cy="1446550"/>
          </a:xfrm>
          <a:prstGeom prst="rect">
            <a:avLst/>
          </a:prstGeom>
          <a:noFill/>
        </p:spPr>
        <p:txBody>
          <a:bodyPr wrap="square" rtlCol="0">
            <a:spAutoFit/>
          </a:bodyPr>
          <a:lstStyle/>
          <a:p>
            <a:r>
              <a:rPr lang="en-US" sz="2800" i="1" dirty="0" smtClean="0"/>
              <a:t>“Positivistic”</a:t>
            </a:r>
            <a:r>
              <a:rPr lang="en-US" sz="2800" dirty="0" smtClean="0"/>
              <a:t>:</a:t>
            </a:r>
          </a:p>
          <a:p>
            <a:r>
              <a:rPr lang="es-MX" sz="2000" dirty="0" smtClean="0"/>
              <a:t>Se usa datos empíricos para definir los limites biofísicas </a:t>
            </a:r>
            <a:endParaRPr lang="es-MX" sz="2000" dirty="0"/>
          </a:p>
        </p:txBody>
      </p:sp>
      <p:cxnSp>
        <p:nvCxnSpPr>
          <p:cNvPr id="30" name="29 Conector recto de flecha"/>
          <p:cNvCxnSpPr>
            <a:endCxn id="15" idx="3"/>
          </p:cNvCxnSpPr>
          <p:nvPr/>
        </p:nvCxnSpPr>
        <p:spPr>
          <a:xfrm flipV="1">
            <a:off x="3853543" y="3766140"/>
            <a:ext cx="1754387" cy="106711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32 Conector recto de flecha"/>
          <p:cNvCxnSpPr/>
          <p:nvPr/>
        </p:nvCxnSpPr>
        <p:spPr>
          <a:xfrm flipV="1">
            <a:off x="3818710" y="3176972"/>
            <a:ext cx="1545378" cy="16201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35 CuadroTexto"/>
          <p:cNvSpPr txBox="1"/>
          <p:nvPr/>
        </p:nvSpPr>
        <p:spPr>
          <a:xfrm>
            <a:off x="683568" y="4437112"/>
            <a:ext cx="8085008" cy="1138773"/>
          </a:xfrm>
          <a:prstGeom prst="rect">
            <a:avLst/>
          </a:prstGeom>
          <a:noFill/>
        </p:spPr>
        <p:txBody>
          <a:bodyPr wrap="square" rtlCol="0">
            <a:spAutoFit/>
          </a:bodyPr>
          <a:lstStyle/>
          <a:p>
            <a:r>
              <a:rPr lang="es-MX" sz="2800" i="1" dirty="0" smtClean="0"/>
              <a:t>Normativo</a:t>
            </a:r>
            <a:r>
              <a:rPr lang="en-US" sz="2800" dirty="0" smtClean="0"/>
              <a:t>:</a:t>
            </a:r>
          </a:p>
          <a:p>
            <a:r>
              <a:rPr lang="es-MX" sz="2000" dirty="0" smtClean="0"/>
              <a:t>Se negocia valores, objetivos, intereses, capacidades etc. entre todos los grupos sobre como será el futuro- no hay solamente un “respuesta correcta”</a:t>
            </a:r>
            <a:endParaRPr lang="es-MX" sz="2000" dirty="0"/>
          </a:p>
        </p:txBody>
      </p:sp>
    </p:spTree>
    <p:extLst>
      <p:ext uri="{BB962C8B-B14F-4D97-AF65-F5344CB8AC3E}">
        <p14:creationId xmlns="" xmlns:p14="http://schemas.microsoft.com/office/powerpoint/2010/main" val="253874295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El Papel de Sostenibilidad</a:t>
            </a:r>
            <a:endParaRPr lang="es-MX" dirty="0"/>
          </a:p>
        </p:txBody>
      </p:sp>
      <p:sp>
        <p:nvSpPr>
          <p:cNvPr id="3" name="2 Marcador de contenido"/>
          <p:cNvSpPr>
            <a:spLocks noGrp="1"/>
          </p:cNvSpPr>
          <p:nvPr>
            <p:ph idx="1"/>
          </p:nvPr>
        </p:nvSpPr>
        <p:spPr>
          <a:xfrm>
            <a:off x="457200" y="1844825"/>
            <a:ext cx="8229600" cy="4104456"/>
          </a:xfrm>
        </p:spPr>
        <p:txBody>
          <a:bodyPr>
            <a:normAutofit fontScale="85000" lnSpcReduction="10000"/>
          </a:bodyPr>
          <a:lstStyle/>
          <a:p>
            <a:r>
              <a:rPr lang="es-MX" dirty="0" smtClean="0"/>
              <a:t>Reunir disciplinas, comunidades, empresas etc. para:</a:t>
            </a:r>
          </a:p>
          <a:p>
            <a:pPr marL="971550" lvl="1" indent="-514350">
              <a:buFont typeface="+mj-lt"/>
              <a:buAutoNum type="arabicPeriod"/>
            </a:pPr>
            <a:r>
              <a:rPr lang="es-MX" dirty="0" smtClean="0"/>
              <a:t>Imaginar y describir el futuro que queremos</a:t>
            </a:r>
          </a:p>
          <a:p>
            <a:pPr marL="971550" lvl="1" indent="-514350">
              <a:buFont typeface="+mj-lt"/>
              <a:buAutoNum type="arabicPeriod"/>
            </a:pPr>
            <a:r>
              <a:rPr lang="es-MX" dirty="0" smtClean="0"/>
              <a:t>Planear los pasos que tenemos que hacer para llegar al futuro querido</a:t>
            </a:r>
          </a:p>
          <a:p>
            <a:pPr marL="971550" lvl="1" indent="-514350">
              <a:buFont typeface="+mj-lt"/>
              <a:buAutoNum type="arabicPeriod"/>
            </a:pPr>
            <a:r>
              <a:rPr lang="es-MX" dirty="0" smtClean="0"/>
              <a:t>Implementar los pasos en coordinación de varios grupos, disciplinas etc.</a:t>
            </a:r>
          </a:p>
          <a:p>
            <a:endParaRPr lang="es-MX" dirty="0"/>
          </a:p>
          <a:p>
            <a:r>
              <a:rPr lang="es-MX" dirty="0" smtClean="0"/>
              <a:t>Todo esto adentro de nuestro mundo LIMITADO</a:t>
            </a:r>
          </a:p>
          <a:p>
            <a:endParaRPr lang="es-MX" dirty="0" smtClean="0"/>
          </a:p>
          <a:p>
            <a:pPr>
              <a:buNone/>
            </a:pPr>
            <a:r>
              <a:rPr lang="es-MX" b="1" i="1" dirty="0" smtClean="0"/>
              <a:t>No buscamos culpables del pasado; tomamos 				          responsabilidad para el futuro.</a:t>
            </a:r>
            <a:endParaRPr lang="es-MX" b="1" i="1" dirty="0"/>
          </a:p>
        </p:txBody>
      </p:sp>
    </p:spTree>
    <p:extLst>
      <p:ext uri="{BB962C8B-B14F-4D97-AF65-F5344CB8AC3E}">
        <p14:creationId xmlns="" xmlns:p14="http://schemas.microsoft.com/office/powerpoint/2010/main" val="1218844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72008"/>
            <a:ext cx="8731696" cy="994792"/>
          </a:xfrm>
        </p:spPr>
        <p:txBody>
          <a:bodyPr/>
          <a:lstStyle/>
          <a:p>
            <a:r>
              <a:rPr lang="es-MX" i="1" dirty="0" smtClean="0"/>
              <a:t>La Ultima Hora </a:t>
            </a:r>
            <a:r>
              <a:rPr lang="en-US" dirty="0" smtClean="0"/>
              <a:t>(2007)</a:t>
            </a:r>
            <a:endParaRPr lang="en-US" dirty="0"/>
          </a:p>
        </p:txBody>
      </p:sp>
      <p:sp>
        <p:nvSpPr>
          <p:cNvPr id="5" name="Content Placeholder 2"/>
          <p:cNvSpPr>
            <a:spLocks noGrp="1"/>
          </p:cNvSpPr>
          <p:nvPr>
            <p:ph idx="1"/>
          </p:nvPr>
        </p:nvSpPr>
        <p:spPr>
          <a:xfrm>
            <a:off x="457200" y="6400800"/>
            <a:ext cx="8229600" cy="512803"/>
          </a:xfrm>
        </p:spPr>
        <p:txBody>
          <a:bodyPr>
            <a:normAutofit/>
          </a:bodyPr>
          <a:lstStyle/>
          <a:p>
            <a:pPr algn="ctr">
              <a:buNone/>
            </a:pPr>
            <a:r>
              <a:rPr lang="en-US" sz="2400" dirty="0" smtClean="0">
                <a:hlinkClick r:id="rId4"/>
              </a:rPr>
              <a:t>http://www.youtube.com/watch?v=Zq0lUOcJs4g</a:t>
            </a:r>
            <a:endParaRPr lang="es-MX" sz="2400" dirty="0"/>
          </a:p>
        </p:txBody>
      </p:sp>
      <p:pic>
        <p:nvPicPr>
          <p:cNvPr id="6" name="11th Hora.wmv">
            <a:hlinkClick r:id="" action="ppaction://media"/>
          </p:cNvPr>
          <p:cNvPicPr>
            <a:picLocks noRot="1" noChangeAspect="1"/>
          </p:cNvPicPr>
          <p:nvPr>
            <a:videoFile r:link="rId1"/>
          </p:nvPr>
        </p:nvPicPr>
        <p:blipFill>
          <a:blip r:embed="rId5" cstate="print"/>
          <a:stretch>
            <a:fillRect/>
          </a:stretch>
        </p:blipFill>
        <p:spPr>
          <a:xfrm>
            <a:off x="1371600" y="1352168"/>
            <a:ext cx="6553200" cy="4648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3103599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492896"/>
            <a:ext cx="8568952" cy="1362075"/>
          </a:xfrm>
        </p:spPr>
        <p:txBody>
          <a:bodyPr>
            <a:noAutofit/>
          </a:bodyPr>
          <a:lstStyle/>
          <a:p>
            <a:pPr algn="ctr"/>
            <a:r>
              <a:rPr lang="es-MX" sz="4800" dirty="0" smtClean="0"/>
              <a:t>El Futuro Sostenible No depende en los expertos… depende en todos </a:t>
            </a:r>
            <a:endParaRPr lang="es-MX" sz="4800" dirty="0"/>
          </a:p>
        </p:txBody>
      </p:sp>
    </p:spTree>
    <p:extLst>
      <p:ext uri="{BB962C8B-B14F-4D97-AF65-F5344CB8AC3E}">
        <p14:creationId xmlns="" xmlns:p14="http://schemas.microsoft.com/office/powerpoint/2010/main" val="86478391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¿Qué Podemos hacer?</a:t>
            </a:r>
            <a:endParaRPr lang="es-MX" sz="5400" dirty="0"/>
          </a:p>
        </p:txBody>
      </p:sp>
    </p:spTree>
    <p:extLst>
      <p:ext uri="{BB962C8B-B14F-4D97-AF65-F5344CB8AC3E}">
        <p14:creationId xmlns="" xmlns:p14="http://schemas.microsoft.com/office/powerpoint/2010/main" val="86478391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austinparks.org/apfweb/images/WestAustinPk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artisticCutout/>
                    </a14:imgEffect>
                  </a14:imgLayer>
                </a14:imgProps>
              </a:ext>
              <a:ext uri="{28A0092B-C50C-407E-A947-70E740481C1C}">
                <a14:useLocalDpi xmlns="" xmlns:a14="http://schemas.microsoft.com/office/drawing/2010/main" val="0"/>
              </a:ext>
            </a:extLst>
          </a:blip>
          <a:srcRect/>
          <a:stretch>
            <a:fillRect/>
          </a:stretch>
        </p:blipFill>
        <p:spPr bwMode="auto">
          <a:xfrm>
            <a:off x="4427786" y="2184378"/>
            <a:ext cx="3810000" cy="27813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free-photo-frames.com/images/pictures/photo_frame_2.jpg"/>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a:stretch>
            <a:fillRect/>
          </a:stretch>
        </p:blipFill>
        <p:spPr bwMode="auto">
          <a:xfrm>
            <a:off x="3893412" y="1628800"/>
            <a:ext cx="4878748" cy="39691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Título"/>
          <p:cNvSpPr>
            <a:spLocks noGrp="1"/>
          </p:cNvSpPr>
          <p:nvPr>
            <p:ph type="title"/>
          </p:nvPr>
        </p:nvSpPr>
        <p:spPr>
          <a:xfrm>
            <a:off x="0" y="72008"/>
            <a:ext cx="9036496" cy="1484784"/>
          </a:xfrm>
        </p:spPr>
        <p:txBody>
          <a:bodyPr/>
          <a:lstStyle/>
          <a:p>
            <a:r>
              <a:rPr lang="es-MX" dirty="0" smtClean="0"/>
              <a:t>¿Se puede cambiar el mundo a ser mas sostenible, una persona?</a:t>
            </a:r>
            <a:endParaRPr lang="es-MX" dirty="0"/>
          </a:p>
        </p:txBody>
      </p:sp>
      <p:sp>
        <p:nvSpPr>
          <p:cNvPr id="6" name="5 Forma libre"/>
          <p:cNvSpPr/>
          <p:nvPr/>
        </p:nvSpPr>
        <p:spPr>
          <a:xfrm>
            <a:off x="2195736" y="3575028"/>
            <a:ext cx="1697676" cy="934092"/>
          </a:xfrm>
          <a:custGeom>
            <a:avLst/>
            <a:gdLst>
              <a:gd name="connsiteX0" fmla="*/ 0 w 2216727"/>
              <a:gd name="connsiteY0" fmla="*/ 1163782 h 1163782"/>
              <a:gd name="connsiteX1" fmla="*/ 609600 w 2216727"/>
              <a:gd name="connsiteY1" fmla="*/ 512618 h 1163782"/>
              <a:gd name="connsiteX2" fmla="*/ 1385454 w 2216727"/>
              <a:gd name="connsiteY2" fmla="*/ 96982 h 1163782"/>
              <a:gd name="connsiteX3" fmla="*/ 2216727 w 2216727"/>
              <a:gd name="connsiteY3" fmla="*/ 0 h 1163782"/>
            </a:gdLst>
            <a:ahLst/>
            <a:cxnLst>
              <a:cxn ang="0">
                <a:pos x="connsiteX0" y="connsiteY0"/>
              </a:cxn>
              <a:cxn ang="0">
                <a:pos x="connsiteX1" y="connsiteY1"/>
              </a:cxn>
              <a:cxn ang="0">
                <a:pos x="connsiteX2" y="connsiteY2"/>
              </a:cxn>
              <a:cxn ang="0">
                <a:pos x="connsiteX3" y="connsiteY3"/>
              </a:cxn>
            </a:cxnLst>
            <a:rect l="l" t="t" r="r" b="b"/>
            <a:pathLst>
              <a:path w="2216727" h="1163782">
                <a:moveTo>
                  <a:pt x="0" y="1163782"/>
                </a:moveTo>
                <a:cubicBezTo>
                  <a:pt x="189345" y="927100"/>
                  <a:pt x="378691" y="690418"/>
                  <a:pt x="609600" y="512618"/>
                </a:cubicBezTo>
                <a:cubicBezTo>
                  <a:pt x="840509" y="334818"/>
                  <a:pt x="1117600" y="182418"/>
                  <a:pt x="1385454" y="96982"/>
                </a:cubicBezTo>
                <a:cubicBezTo>
                  <a:pt x="1653308" y="11546"/>
                  <a:pt x="1935017" y="5773"/>
                  <a:pt x="2216727" y="0"/>
                </a:cubicBezTo>
              </a:path>
            </a:pathLst>
          </a:custGeom>
          <a:noFill/>
          <a:ln w="190500">
            <a:solidFill>
              <a:schemeClr val="accent1">
                <a:alpha val="82000"/>
              </a:schemeClr>
            </a:solidFill>
            <a:prstDash val="sysDot"/>
            <a:rou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7 Conector recto de flecha"/>
          <p:cNvCxnSpPr/>
          <p:nvPr/>
        </p:nvCxnSpPr>
        <p:spPr>
          <a:xfrm>
            <a:off x="2340469" y="6108022"/>
            <a:ext cx="3239643" cy="0"/>
          </a:xfrm>
          <a:prstGeom prst="straightConnector1">
            <a:avLst/>
          </a:prstGeom>
          <a:ln w="1905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5454554" y="5661248"/>
            <a:ext cx="2717846" cy="1077218"/>
          </a:xfrm>
          <a:prstGeom prst="rect">
            <a:avLst/>
          </a:prstGeom>
          <a:noFill/>
        </p:spPr>
        <p:txBody>
          <a:bodyPr wrap="square" rtlCol="0">
            <a:spAutoFit/>
          </a:bodyPr>
          <a:lstStyle/>
          <a:p>
            <a:pPr algn="ctr"/>
            <a:r>
              <a:rPr lang="es-MX" sz="3200" b="1" i="1" dirty="0" smtClean="0">
                <a:solidFill>
                  <a:schemeClr val="bg1">
                    <a:lumMod val="65000"/>
                  </a:schemeClr>
                </a:solidFill>
              </a:rPr>
              <a:t>Futuro</a:t>
            </a:r>
            <a:r>
              <a:rPr lang="en-US" sz="3200" b="1" i="1" dirty="0" smtClean="0">
                <a:solidFill>
                  <a:schemeClr val="bg1">
                    <a:lumMod val="65000"/>
                  </a:schemeClr>
                </a:solidFill>
              </a:rPr>
              <a:t> </a:t>
            </a:r>
            <a:r>
              <a:rPr lang="es-MX" sz="3200" b="1" i="1" dirty="0" smtClean="0">
                <a:solidFill>
                  <a:schemeClr val="bg1">
                    <a:lumMod val="65000"/>
                  </a:schemeClr>
                </a:solidFill>
              </a:rPr>
              <a:t>Insostenible</a:t>
            </a:r>
            <a:endParaRPr lang="es-MX" sz="3200" b="1" i="1" dirty="0">
              <a:solidFill>
                <a:schemeClr val="bg1">
                  <a:lumMod val="65000"/>
                </a:schemeClr>
              </a:solidFill>
            </a:endParaRPr>
          </a:p>
        </p:txBody>
      </p:sp>
      <p:pic>
        <p:nvPicPr>
          <p:cNvPr id="2050" name="Picture 2" descr="C:\Users\AARON\AppData\Local\Microsoft\Windows\Temporary Internet Files\Content.IE5\61GR1Q58\MC900056201[1].wm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87766" y="4400318"/>
            <a:ext cx="1455725" cy="17995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2118102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8032" y="1916832"/>
            <a:ext cx="7772400" cy="1362075"/>
          </a:xfrm>
        </p:spPr>
        <p:txBody>
          <a:bodyPr>
            <a:noAutofit/>
          </a:bodyPr>
          <a:lstStyle/>
          <a:p>
            <a:pPr algn="ctr"/>
            <a:r>
              <a:rPr lang="es-MX" sz="5400" dirty="0" smtClean="0"/>
              <a:t>Tu </a:t>
            </a:r>
            <a:r>
              <a:rPr lang="es-MX" sz="5400" u="sng" dirty="0" smtClean="0"/>
              <a:t>solo</a:t>
            </a:r>
            <a:r>
              <a:rPr lang="es-MX" sz="5400" dirty="0" smtClean="0"/>
              <a:t> eres insuficiente,</a:t>
            </a:r>
            <a:br>
              <a:rPr lang="es-MX" sz="5400" dirty="0" smtClean="0"/>
            </a:br>
            <a:r>
              <a:rPr lang="es-MX" sz="5400" dirty="0" smtClean="0"/>
              <a:t>pero</a:t>
            </a:r>
            <a:br>
              <a:rPr lang="es-MX" sz="5400" dirty="0" smtClean="0"/>
            </a:br>
            <a:r>
              <a:rPr lang="es-MX" sz="5400" dirty="0" smtClean="0"/>
              <a:t>tu eres </a:t>
            </a:r>
            <a:r>
              <a:rPr lang="es-MX" sz="5400" u="sng" dirty="0" smtClean="0"/>
              <a:t>necesario</a:t>
            </a:r>
            <a:endParaRPr lang="es-MX" sz="5400" u="sng" dirty="0"/>
          </a:p>
        </p:txBody>
      </p:sp>
    </p:spTree>
    <p:extLst>
      <p:ext uri="{BB962C8B-B14F-4D97-AF65-F5344CB8AC3E}">
        <p14:creationId xmlns="" xmlns:p14="http://schemas.microsoft.com/office/powerpoint/2010/main" val="115959414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¿Qué es el futuro que queremos?</a:t>
            </a:r>
            <a:endParaRPr lang="es-MX" sz="5400" dirty="0"/>
          </a:p>
        </p:txBody>
      </p:sp>
    </p:spTree>
    <p:extLst>
      <p:ext uri="{BB962C8B-B14F-4D97-AF65-F5344CB8AC3E}">
        <p14:creationId xmlns="" xmlns:p14="http://schemas.microsoft.com/office/powerpoint/2010/main" val="115959414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0040" y="1778893"/>
            <a:ext cx="7772400" cy="1362075"/>
          </a:xfrm>
        </p:spPr>
        <p:txBody>
          <a:bodyPr>
            <a:noAutofit/>
          </a:bodyPr>
          <a:lstStyle/>
          <a:p>
            <a:pPr algn="ctr"/>
            <a:r>
              <a:rPr lang="es-MX" sz="4800" dirty="0" smtClean="0"/>
              <a:t>¿Si tuviera que describir el mundo en 20 años, QUÉ serían algunos de sus características? </a:t>
            </a:r>
            <a:endParaRPr lang="es-MX" sz="4800" dirty="0"/>
          </a:p>
        </p:txBody>
      </p:sp>
    </p:spTree>
    <p:extLst>
      <p:ext uri="{BB962C8B-B14F-4D97-AF65-F5344CB8AC3E}">
        <p14:creationId xmlns="" xmlns:p14="http://schemas.microsoft.com/office/powerpoint/2010/main" val="115959414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Visión del Futuro</a:t>
            </a:r>
            <a:endParaRPr lang="es-MX" dirty="0"/>
          </a:p>
        </p:txBody>
      </p:sp>
      <p:sp>
        <p:nvSpPr>
          <p:cNvPr id="3" name="2 Marcador de contenido"/>
          <p:cNvSpPr>
            <a:spLocks noGrp="1"/>
          </p:cNvSpPr>
          <p:nvPr>
            <p:ph idx="1"/>
          </p:nvPr>
        </p:nvSpPr>
        <p:spPr/>
        <p:txBody>
          <a:bodyPr/>
          <a:lstStyle/>
          <a:p>
            <a:r>
              <a:rPr lang="es-MX" dirty="0" smtClean="0"/>
              <a:t>Tenemos que vivir adentro de los limites de nuestra planeta</a:t>
            </a:r>
          </a:p>
          <a:p>
            <a:endParaRPr lang="es-MX" dirty="0"/>
          </a:p>
          <a:p>
            <a:r>
              <a:rPr lang="es-MX" dirty="0" smtClean="0"/>
              <a:t>Justicia (económica, social, cultural, etc.) para todos los seres humanos</a:t>
            </a:r>
          </a:p>
          <a:p>
            <a:endParaRPr lang="es-MX" dirty="0"/>
          </a:p>
          <a:p>
            <a:r>
              <a:rPr lang="es-MX" dirty="0" smtClean="0"/>
              <a:t>Pensar de generaciones futuros</a:t>
            </a:r>
            <a:endParaRPr lang="es-MX" dirty="0"/>
          </a:p>
        </p:txBody>
      </p:sp>
    </p:spTree>
    <p:extLst>
      <p:ext uri="{BB962C8B-B14F-4D97-AF65-F5344CB8AC3E}">
        <p14:creationId xmlns="" xmlns:p14="http://schemas.microsoft.com/office/powerpoint/2010/main" val="1653601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Transición hacia la Sostenibilidad</a:t>
            </a:r>
            <a:endParaRPr lang="es-MX" dirty="0"/>
          </a:p>
        </p:txBody>
      </p:sp>
      <p:pic>
        <p:nvPicPr>
          <p:cNvPr id="4" name="3 Marcador de contenido"/>
          <p:cNvPicPr>
            <a:picLocks noGrp="1" noChangeAspect="1"/>
          </p:cNvPicPr>
          <p:nvPr>
            <p:ph idx="1"/>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p:blipFill>
        <p:spPr>
          <a:xfrm>
            <a:off x="2411760" y="2132856"/>
            <a:ext cx="5135730" cy="3757236"/>
          </a:xfrm>
        </p:spPr>
      </p:pic>
      <p:sp>
        <p:nvSpPr>
          <p:cNvPr id="5" name="4 CuadroTexto"/>
          <p:cNvSpPr txBox="1"/>
          <p:nvPr/>
        </p:nvSpPr>
        <p:spPr>
          <a:xfrm>
            <a:off x="1534347" y="5199583"/>
            <a:ext cx="1309461" cy="461665"/>
          </a:xfrm>
          <a:prstGeom prst="rect">
            <a:avLst/>
          </a:prstGeom>
          <a:noFill/>
        </p:spPr>
        <p:txBody>
          <a:bodyPr wrap="none" rtlCol="0">
            <a:spAutoFit/>
          </a:bodyPr>
          <a:lstStyle/>
          <a:p>
            <a:r>
              <a:rPr lang="es-MX" sz="2400" b="1" dirty="0" smtClean="0"/>
              <a:t>Presente</a:t>
            </a:r>
            <a:endParaRPr lang="es-MX" sz="2400" b="1" dirty="0"/>
          </a:p>
        </p:txBody>
      </p:sp>
      <p:sp>
        <p:nvSpPr>
          <p:cNvPr id="6" name="5 CuadroTexto"/>
          <p:cNvSpPr txBox="1"/>
          <p:nvPr/>
        </p:nvSpPr>
        <p:spPr>
          <a:xfrm>
            <a:off x="7341250" y="2309971"/>
            <a:ext cx="1802749" cy="830997"/>
          </a:xfrm>
          <a:prstGeom prst="rect">
            <a:avLst/>
          </a:prstGeom>
          <a:noFill/>
        </p:spPr>
        <p:txBody>
          <a:bodyPr wrap="square" rtlCol="0">
            <a:spAutoFit/>
          </a:bodyPr>
          <a:lstStyle/>
          <a:p>
            <a:pPr algn="ctr"/>
            <a:r>
              <a:rPr lang="es-MX" sz="2400" b="1" dirty="0" smtClean="0"/>
              <a:t>Futuro Sostenible</a:t>
            </a:r>
            <a:endParaRPr lang="es-MX" sz="2400" b="1" dirty="0"/>
          </a:p>
        </p:txBody>
      </p:sp>
    </p:spTree>
    <p:extLst>
      <p:ext uri="{BB962C8B-B14F-4D97-AF65-F5344CB8AC3E}">
        <p14:creationId xmlns="" xmlns:p14="http://schemas.microsoft.com/office/powerpoint/2010/main" val="165360139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Transición hacia la Sostenibilidad</a:t>
            </a:r>
            <a:endParaRPr lang="es-MX" dirty="0"/>
          </a:p>
        </p:txBody>
      </p:sp>
      <p:pic>
        <p:nvPicPr>
          <p:cNvPr id="4" name="3 Marcador de contenido"/>
          <p:cNvPicPr>
            <a:picLocks noGrp="1" noChangeAspect="1"/>
          </p:cNvPicPr>
          <p:nvPr>
            <p:ph idx="1"/>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p:blipFill>
        <p:spPr>
          <a:xfrm>
            <a:off x="2411760" y="2132856"/>
            <a:ext cx="5135730" cy="3757236"/>
          </a:xfrm>
        </p:spPr>
      </p:pic>
      <p:sp>
        <p:nvSpPr>
          <p:cNvPr id="5" name="4 CuadroTexto"/>
          <p:cNvSpPr txBox="1"/>
          <p:nvPr/>
        </p:nvSpPr>
        <p:spPr>
          <a:xfrm>
            <a:off x="1534347" y="5199583"/>
            <a:ext cx="1309461" cy="461665"/>
          </a:xfrm>
          <a:prstGeom prst="rect">
            <a:avLst/>
          </a:prstGeom>
          <a:noFill/>
        </p:spPr>
        <p:txBody>
          <a:bodyPr wrap="none" rtlCol="0">
            <a:spAutoFit/>
          </a:bodyPr>
          <a:lstStyle/>
          <a:p>
            <a:r>
              <a:rPr lang="es-MX" sz="2400" b="1" dirty="0" smtClean="0"/>
              <a:t>Presente</a:t>
            </a:r>
            <a:endParaRPr lang="es-MX" sz="2400" b="1" dirty="0"/>
          </a:p>
        </p:txBody>
      </p:sp>
      <p:sp>
        <p:nvSpPr>
          <p:cNvPr id="6" name="5 CuadroTexto"/>
          <p:cNvSpPr txBox="1"/>
          <p:nvPr/>
        </p:nvSpPr>
        <p:spPr>
          <a:xfrm>
            <a:off x="7341250" y="2309971"/>
            <a:ext cx="1802749" cy="830997"/>
          </a:xfrm>
          <a:prstGeom prst="rect">
            <a:avLst/>
          </a:prstGeom>
          <a:noFill/>
        </p:spPr>
        <p:txBody>
          <a:bodyPr wrap="square" rtlCol="0">
            <a:spAutoFit/>
          </a:bodyPr>
          <a:lstStyle/>
          <a:p>
            <a:pPr algn="ctr"/>
            <a:r>
              <a:rPr lang="es-MX" sz="2400" b="1" dirty="0" smtClean="0"/>
              <a:t>Futuro Sostenible</a:t>
            </a:r>
            <a:endParaRPr lang="es-MX" sz="2400" b="1" dirty="0"/>
          </a:p>
        </p:txBody>
      </p:sp>
      <p:cxnSp>
        <p:nvCxnSpPr>
          <p:cNvPr id="7" name="6 Conector recto de flecha"/>
          <p:cNvCxnSpPr/>
          <p:nvPr/>
        </p:nvCxnSpPr>
        <p:spPr>
          <a:xfrm>
            <a:off x="2189077" y="3573016"/>
            <a:ext cx="1230795" cy="1512168"/>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sp>
        <p:nvSpPr>
          <p:cNvPr id="9" name="8 CuadroTexto"/>
          <p:cNvSpPr txBox="1"/>
          <p:nvPr/>
        </p:nvSpPr>
        <p:spPr>
          <a:xfrm>
            <a:off x="596316" y="2309971"/>
            <a:ext cx="2376264" cy="1754326"/>
          </a:xfrm>
          <a:prstGeom prst="rect">
            <a:avLst/>
          </a:prstGeom>
          <a:noFill/>
        </p:spPr>
        <p:txBody>
          <a:bodyPr wrap="square" rtlCol="0">
            <a:spAutoFit/>
          </a:bodyPr>
          <a:lstStyle/>
          <a:p>
            <a:r>
              <a:rPr lang="es-MX" sz="3600" b="1" dirty="0" smtClean="0">
                <a:solidFill>
                  <a:schemeClr val="accent2"/>
                </a:solidFill>
              </a:rPr>
              <a:t>¡AHORA tomamos acción!</a:t>
            </a:r>
            <a:endParaRPr lang="es-MX" sz="3600" b="1" dirty="0">
              <a:solidFill>
                <a:schemeClr val="accent2"/>
              </a:solidFill>
            </a:endParaRPr>
          </a:p>
        </p:txBody>
      </p:sp>
    </p:spTree>
    <p:extLst>
      <p:ext uri="{BB962C8B-B14F-4D97-AF65-F5344CB8AC3E}">
        <p14:creationId xmlns="" xmlns:p14="http://schemas.microsoft.com/office/powerpoint/2010/main" val="336896302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276872"/>
            <a:ext cx="8208912" cy="1362075"/>
          </a:xfrm>
        </p:spPr>
        <p:txBody>
          <a:bodyPr>
            <a:noAutofit/>
          </a:bodyPr>
          <a:lstStyle/>
          <a:p>
            <a:r>
              <a:rPr lang="es-MX" sz="4400" dirty="0" smtClean="0"/>
              <a:t>IMPACTO=</a:t>
            </a:r>
            <a:br>
              <a:rPr lang="es-MX" sz="4400" dirty="0" smtClean="0"/>
            </a:br>
            <a:r>
              <a:rPr lang="es-MX" sz="4400" dirty="0" smtClean="0"/>
              <a:t>		(tipo de) Consumo x 			tecnología X 						Población </a:t>
            </a:r>
            <a:endParaRPr lang="es-MX" sz="4400" dirty="0"/>
          </a:p>
        </p:txBody>
      </p:sp>
      <p:sp>
        <p:nvSpPr>
          <p:cNvPr id="4" name="1 Título"/>
          <p:cNvSpPr txBox="1">
            <a:spLocks/>
          </p:cNvSpPr>
          <p:nvPr/>
        </p:nvSpPr>
        <p:spPr>
          <a:xfrm>
            <a:off x="2987824" y="72008"/>
            <a:ext cx="6048672" cy="1484784"/>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4000" b="1" i="1" dirty="0" smtClean="0">
                <a:latin typeface="+mj-lt"/>
                <a:ea typeface="+mj-ea"/>
                <a:cs typeface="+mj-cs"/>
              </a:rPr>
              <a:t>Tenemos que reducir nuestro IMPACTO</a:t>
            </a:r>
            <a:endParaRPr kumimoji="0" lang="es-MX" sz="4000" b="1" i="1" u="none" strike="noStrike" kern="1200"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39975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Nos enfrentamos gran Retos</a:t>
            </a:r>
            <a:endParaRPr lang="es-MX" sz="5400" dirty="0"/>
          </a:p>
        </p:txBody>
      </p:sp>
    </p:spTree>
    <p:extLst>
      <p:ext uri="{BB962C8B-B14F-4D97-AF65-F5344CB8AC3E}">
        <p14:creationId xmlns="" xmlns:p14="http://schemas.microsoft.com/office/powerpoint/2010/main" val="214868602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Reducir cada parte de la Ecuación </a:t>
            </a:r>
            <a:endParaRPr lang="es-MX" dirty="0"/>
          </a:p>
        </p:txBody>
      </p:sp>
      <p:sp>
        <p:nvSpPr>
          <p:cNvPr id="3" name="2 Marcador de contenido"/>
          <p:cNvSpPr>
            <a:spLocks noGrp="1"/>
          </p:cNvSpPr>
          <p:nvPr>
            <p:ph idx="1"/>
          </p:nvPr>
        </p:nvSpPr>
        <p:spPr/>
        <p:txBody>
          <a:bodyPr>
            <a:normAutofit lnSpcReduction="10000"/>
          </a:bodyPr>
          <a:lstStyle/>
          <a:p>
            <a:r>
              <a:rPr lang="es-MX" b="1" dirty="0" smtClean="0"/>
              <a:t>Población</a:t>
            </a:r>
          </a:p>
          <a:p>
            <a:pPr lvl="1">
              <a:buNone/>
            </a:pPr>
            <a:r>
              <a:rPr lang="es-MX" dirty="0" smtClean="0"/>
              <a:t>Desacelerando pero no cambia rápido</a:t>
            </a:r>
          </a:p>
          <a:p>
            <a:endParaRPr lang="es-MX" dirty="0" smtClean="0"/>
          </a:p>
          <a:p>
            <a:r>
              <a:rPr lang="es-MX" b="1" dirty="0" smtClean="0"/>
              <a:t>Consumo</a:t>
            </a:r>
            <a:endParaRPr lang="es-MX" dirty="0" smtClean="0"/>
          </a:p>
          <a:p>
            <a:pPr lvl="1"/>
            <a:r>
              <a:rPr lang="es-MX" dirty="0" smtClean="0"/>
              <a:t>Cantidad (muchos no tiene suficiente)</a:t>
            </a:r>
          </a:p>
          <a:p>
            <a:pPr lvl="1"/>
            <a:r>
              <a:rPr lang="es-MX" dirty="0" smtClean="0"/>
              <a:t>Que consume</a:t>
            </a:r>
          </a:p>
          <a:p>
            <a:endParaRPr lang="es-MX" dirty="0" smtClean="0"/>
          </a:p>
          <a:p>
            <a:r>
              <a:rPr lang="es-MX" b="1" dirty="0" smtClean="0"/>
              <a:t>Tecnología</a:t>
            </a:r>
          </a:p>
          <a:p>
            <a:pPr lvl="1"/>
            <a:r>
              <a:rPr lang="es-MX" dirty="0" smtClean="0"/>
              <a:t>Inventar nuevas</a:t>
            </a:r>
          </a:p>
          <a:p>
            <a:pPr lvl="1"/>
            <a:r>
              <a:rPr lang="es-MX" dirty="0" smtClean="0"/>
              <a:t>Usar la tecnología que ya tenemos</a:t>
            </a:r>
            <a:endParaRPr lang="es-MX"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Ejemplo: Coches</a:t>
            </a:r>
            <a:endParaRPr lang="es-MX" dirty="0"/>
          </a:p>
        </p:txBody>
      </p:sp>
      <p:cxnSp>
        <p:nvCxnSpPr>
          <p:cNvPr id="6" name="Straight Arrow Connector 5"/>
          <p:cNvCxnSpPr/>
          <p:nvPr/>
        </p:nvCxnSpPr>
        <p:spPr>
          <a:xfrm flipH="1">
            <a:off x="5220072" y="2132856"/>
            <a:ext cx="936104" cy="86409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5652120" y="1700808"/>
            <a:ext cx="3240360" cy="646331"/>
          </a:xfrm>
          <a:prstGeom prst="rect">
            <a:avLst/>
          </a:prstGeom>
          <a:noFill/>
        </p:spPr>
        <p:txBody>
          <a:bodyPr wrap="square" rtlCol="0">
            <a:spAutoFit/>
          </a:bodyPr>
          <a:lstStyle/>
          <a:p>
            <a:r>
              <a:rPr lang="es-MX" b="1" dirty="0" smtClean="0"/>
              <a:t>Tecnología</a:t>
            </a:r>
            <a:r>
              <a:rPr lang="es-MX" dirty="0" smtClean="0"/>
              <a:t>: Aumentar eficiencia 		por 25%</a:t>
            </a:r>
            <a:endParaRPr lang="es-MX" dirty="0"/>
          </a:p>
        </p:txBody>
      </p:sp>
      <p:sp>
        <p:nvSpPr>
          <p:cNvPr id="8" name="TextBox 7"/>
          <p:cNvSpPr txBox="1"/>
          <p:nvPr/>
        </p:nvSpPr>
        <p:spPr>
          <a:xfrm>
            <a:off x="5508104" y="4149080"/>
            <a:ext cx="3420295" cy="369332"/>
          </a:xfrm>
          <a:prstGeom prst="rect">
            <a:avLst/>
          </a:prstGeom>
          <a:noFill/>
        </p:spPr>
        <p:txBody>
          <a:bodyPr wrap="none" rtlCol="0">
            <a:spAutoFit/>
          </a:bodyPr>
          <a:lstStyle/>
          <a:p>
            <a:r>
              <a:rPr lang="es-MX" b="1" dirty="0" smtClean="0"/>
              <a:t>Consumo</a:t>
            </a:r>
            <a:r>
              <a:rPr lang="es-MX" dirty="0" smtClean="0"/>
              <a:t>: Reducir viajes por 25%</a:t>
            </a:r>
            <a:endParaRPr lang="es-MX" dirty="0"/>
          </a:p>
        </p:txBody>
      </p:sp>
      <p:cxnSp>
        <p:nvCxnSpPr>
          <p:cNvPr id="11" name="Straight Arrow Connector 10"/>
          <p:cNvCxnSpPr/>
          <p:nvPr/>
        </p:nvCxnSpPr>
        <p:spPr>
          <a:xfrm flipH="1" flipV="1">
            <a:off x="5292080" y="3717032"/>
            <a:ext cx="648072" cy="4320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1331640" y="2492896"/>
            <a:ext cx="2160240" cy="720080"/>
          </a:xfrm>
          <a:prstGeom prst="rect">
            <a:avLst/>
          </a:prstGeom>
          <a:noFill/>
        </p:spPr>
        <p:txBody>
          <a:bodyPr wrap="square" rtlCol="0">
            <a:spAutoFit/>
          </a:bodyPr>
          <a:lstStyle/>
          <a:p>
            <a:r>
              <a:rPr lang="es-MX" sz="2000" b="1" dirty="0" smtClean="0"/>
              <a:t>Emisiones de CO2 de coches</a:t>
            </a:r>
            <a:endParaRPr lang="es-MX" sz="2000" b="1" dirty="0"/>
          </a:p>
        </p:txBody>
      </p:sp>
      <p:pic>
        <p:nvPicPr>
          <p:cNvPr id="10752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0573" y="1916832"/>
            <a:ext cx="5135563" cy="3611563"/>
          </a:xfrm>
          <a:prstGeom prst="rect">
            <a:avLst/>
          </a:prstGeom>
          <a:noFill/>
          <a:ln w="9525">
            <a:noFill/>
            <a:miter lim="800000"/>
            <a:headEnd/>
            <a:tailEnd/>
          </a:ln>
          <a:effectLst/>
        </p:spPr>
      </p:pic>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14997"/>
            <a:ext cx="7772400" cy="1362075"/>
          </a:xfrm>
        </p:spPr>
        <p:txBody>
          <a:bodyPr>
            <a:noAutofit/>
          </a:bodyPr>
          <a:lstStyle/>
          <a:p>
            <a:pPr algn="ctr"/>
            <a:r>
              <a:rPr lang="es-MX" sz="5400" dirty="0" smtClean="0"/>
              <a:t>Acciones de tomar ahora Misma</a:t>
            </a:r>
            <a:endParaRPr lang="es-MX" sz="5400" dirty="0"/>
          </a:p>
        </p:txBody>
      </p:sp>
    </p:spTree>
    <p:extLst>
      <p:ext uri="{BB962C8B-B14F-4D97-AF65-F5344CB8AC3E}">
        <p14:creationId xmlns="" xmlns:p14="http://schemas.microsoft.com/office/powerpoint/2010/main" val="122701801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3 Áreas de tu Vida para Tomar Acción</a:t>
            </a:r>
            <a:endParaRPr lang="es-MX" dirty="0"/>
          </a:p>
        </p:txBody>
      </p:sp>
      <p:sp>
        <p:nvSpPr>
          <p:cNvPr id="3" name="2 Marcador de contenido"/>
          <p:cNvSpPr>
            <a:spLocks noGrp="1"/>
          </p:cNvSpPr>
          <p:nvPr>
            <p:ph idx="1"/>
          </p:nvPr>
        </p:nvSpPr>
        <p:spPr>
          <a:xfrm>
            <a:off x="1291568" y="1844824"/>
            <a:ext cx="7139136" cy="4535379"/>
          </a:xfrm>
        </p:spPr>
        <p:txBody>
          <a:bodyPr/>
          <a:lstStyle/>
          <a:p>
            <a:pPr marL="0" indent="0">
              <a:buNone/>
            </a:pPr>
            <a:r>
              <a:rPr lang="es-MX" b="1" dirty="0" smtClean="0"/>
              <a:t>Como</a:t>
            </a:r>
          </a:p>
          <a:p>
            <a:endParaRPr lang="es-MX" dirty="0"/>
          </a:p>
          <a:p>
            <a:r>
              <a:rPr lang="es-MX" dirty="0" smtClean="0"/>
              <a:t>Ciudadano</a:t>
            </a:r>
          </a:p>
          <a:p>
            <a:endParaRPr lang="es-MX" dirty="0"/>
          </a:p>
          <a:p>
            <a:r>
              <a:rPr lang="es-MX" dirty="0" smtClean="0"/>
              <a:t>Profesional</a:t>
            </a:r>
          </a:p>
          <a:p>
            <a:endParaRPr lang="es-MX" dirty="0"/>
          </a:p>
          <a:p>
            <a:r>
              <a:rPr lang="es-MX" dirty="0" smtClean="0"/>
              <a:t>Individual</a:t>
            </a:r>
            <a:endParaRPr lang="es-MX" dirty="0"/>
          </a:p>
        </p:txBody>
      </p:sp>
      <p:pic>
        <p:nvPicPr>
          <p:cNvPr id="3074" name="Picture 2" descr="http://www.brass.cf.ac.uk/images/plan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55976" y="2175520"/>
            <a:ext cx="4227152"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6088590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Como Ciudadano</a:t>
            </a:r>
            <a:endParaRPr lang="es-MX" dirty="0"/>
          </a:p>
        </p:txBody>
      </p:sp>
      <p:sp>
        <p:nvSpPr>
          <p:cNvPr id="3" name="2 Marcador de contenido"/>
          <p:cNvSpPr>
            <a:spLocks noGrp="1"/>
          </p:cNvSpPr>
          <p:nvPr>
            <p:ph idx="1"/>
          </p:nvPr>
        </p:nvSpPr>
        <p:spPr>
          <a:xfrm>
            <a:off x="457200" y="1772816"/>
            <a:ext cx="8229600" cy="4535379"/>
          </a:xfrm>
        </p:spPr>
        <p:txBody>
          <a:bodyPr/>
          <a:lstStyle/>
          <a:p>
            <a:pPr marL="0" indent="0">
              <a:buNone/>
            </a:pPr>
            <a:r>
              <a:rPr lang="es-MX" dirty="0" smtClean="0"/>
              <a:t>Las políticas del gobierno tiene un gran impacto en la sostenibilidad</a:t>
            </a:r>
          </a:p>
          <a:p>
            <a:endParaRPr lang="es-MX" dirty="0"/>
          </a:p>
          <a:p>
            <a:r>
              <a:rPr lang="es-MX" dirty="0" smtClean="0"/>
              <a:t>Votar</a:t>
            </a:r>
          </a:p>
          <a:p>
            <a:endParaRPr lang="es-MX" dirty="0"/>
          </a:p>
          <a:p>
            <a:r>
              <a:rPr lang="es-MX" dirty="0" smtClean="0"/>
              <a:t>Participar en campañas</a:t>
            </a:r>
          </a:p>
          <a:p>
            <a:endParaRPr lang="es-MX" dirty="0"/>
          </a:p>
          <a:p>
            <a:r>
              <a:rPr lang="es-MX" dirty="0" smtClean="0"/>
              <a:t>Hacer </a:t>
            </a:r>
            <a:r>
              <a:rPr lang="es-MX" dirty="0"/>
              <a:t>de voluntario </a:t>
            </a:r>
            <a:r>
              <a:rPr lang="es-MX" dirty="0" smtClean="0"/>
              <a:t>para su comunidad</a:t>
            </a:r>
            <a:endParaRPr lang="es-MX" dirty="0"/>
          </a:p>
        </p:txBody>
      </p:sp>
    </p:spTree>
    <p:extLst>
      <p:ext uri="{BB962C8B-B14F-4D97-AF65-F5344CB8AC3E}">
        <p14:creationId xmlns="" xmlns:p14="http://schemas.microsoft.com/office/powerpoint/2010/main" val="1241195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87824" y="72008"/>
            <a:ext cx="6048672" cy="1844824"/>
          </a:xfrm>
        </p:spPr>
        <p:txBody>
          <a:bodyPr>
            <a:normAutofit fontScale="90000"/>
          </a:bodyPr>
          <a:lstStyle/>
          <a:p>
            <a:r>
              <a:rPr lang="es-MX" dirty="0" smtClean="0"/>
              <a:t>Modificar Impuestos para Promover la Sostenibilidad</a:t>
            </a:r>
            <a:endParaRPr lang="es-MX" dirty="0"/>
          </a:p>
        </p:txBody>
      </p:sp>
      <p:pic>
        <p:nvPicPr>
          <p:cNvPr id="102402" name="Picture 2" descr="http://media.economist.com/sites/default/files/imagecache/full-width/images/2013/01/blogs/graphic-detail/20130202_inc869.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03648" y="1916832"/>
            <a:ext cx="5366074" cy="4608512"/>
          </a:xfrm>
          <a:prstGeom prst="rect">
            <a:avLst/>
          </a:prstGeom>
          <a:noFill/>
        </p:spPr>
      </p:pic>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Como Profesional</a:t>
            </a:r>
            <a:endParaRPr lang="es-MX" dirty="0"/>
          </a:p>
        </p:txBody>
      </p:sp>
      <p:sp>
        <p:nvSpPr>
          <p:cNvPr id="3" name="2 Marcador de contenido"/>
          <p:cNvSpPr>
            <a:spLocks noGrp="1"/>
          </p:cNvSpPr>
          <p:nvPr>
            <p:ph idx="1"/>
          </p:nvPr>
        </p:nvSpPr>
        <p:spPr>
          <a:xfrm>
            <a:off x="457200" y="2060848"/>
            <a:ext cx="8229600" cy="4319355"/>
          </a:xfrm>
        </p:spPr>
        <p:txBody>
          <a:bodyPr/>
          <a:lstStyle/>
          <a:p>
            <a:r>
              <a:rPr lang="es-MX" dirty="0" smtClean="0"/>
              <a:t>Cual productos/servicios vende</a:t>
            </a:r>
          </a:p>
          <a:p>
            <a:endParaRPr lang="es-MX" dirty="0"/>
          </a:p>
          <a:p>
            <a:r>
              <a:rPr lang="es-MX" dirty="0" smtClean="0"/>
              <a:t>La operación de infraestructura</a:t>
            </a:r>
          </a:p>
          <a:p>
            <a:pPr marL="457200" lvl="1" indent="0">
              <a:buNone/>
            </a:pPr>
            <a:r>
              <a:rPr lang="es-MX" dirty="0" smtClean="0"/>
              <a:t>Luz, agua, desechos etc.</a:t>
            </a:r>
          </a:p>
          <a:p>
            <a:endParaRPr lang="es-MX" dirty="0"/>
          </a:p>
          <a:p>
            <a:r>
              <a:rPr lang="es-MX" dirty="0" smtClean="0"/>
              <a:t>Promoción de vidas mas sostenibles entre sus empleados y sus clientes</a:t>
            </a:r>
          </a:p>
          <a:p>
            <a:endParaRPr lang="es-MX" dirty="0"/>
          </a:p>
        </p:txBody>
      </p:sp>
    </p:spTree>
    <p:extLst>
      <p:ext uri="{BB962C8B-B14F-4D97-AF65-F5344CB8AC3E}">
        <p14:creationId xmlns="" xmlns:p14="http://schemas.microsoft.com/office/powerpoint/2010/main" val="2260885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ENES Sostenible</a:t>
            </a:r>
            <a:endParaRPr lang="es-MX" dirty="0"/>
          </a:p>
        </p:txBody>
      </p:sp>
      <p:sp>
        <p:nvSpPr>
          <p:cNvPr id="3" name="2 Marcador de contenido"/>
          <p:cNvSpPr>
            <a:spLocks noGrp="1"/>
          </p:cNvSpPr>
          <p:nvPr>
            <p:ph idx="1"/>
          </p:nvPr>
        </p:nvSpPr>
        <p:spPr/>
        <p:txBody>
          <a:bodyPr/>
          <a:lstStyle/>
          <a:p>
            <a:pPr marL="0" indent="0">
              <a:buNone/>
            </a:pPr>
            <a:r>
              <a:rPr lang="es-MX" dirty="0" smtClean="0"/>
              <a:t>Nuestro objetivo es que la ENES será un 				ejemplar de manejo sostenible.</a:t>
            </a:r>
            <a:endParaRPr lang="es-MX" dirty="0"/>
          </a:p>
        </p:txBody>
      </p:sp>
      <p:pic>
        <p:nvPicPr>
          <p:cNvPr id="4" name="3 Imagen"/>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a:off x="1475656" y="3140968"/>
            <a:ext cx="5112568" cy="3150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24119561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smtClean="0"/>
              <a:t>Otro Ejemplo</a:t>
            </a:r>
            <a:endParaRPr lang="es-MX"/>
          </a:p>
        </p:txBody>
      </p:sp>
      <p:pic>
        <p:nvPicPr>
          <p:cNvPr id="1029" name="Picture 5" descr="https://fbcdn-sphotos-d-a.akamaihd.net/hphotos-ak-ash3/546677_451617791518917_1158551435_n.jpg"/>
          <p:cNvPicPr>
            <a:picLocks noChangeAspect="1" noChangeArrowheads="1"/>
          </p:cNvPicPr>
          <p:nvPr/>
        </p:nvPicPr>
        <p:blipFill>
          <a:blip r:embed="rId2" cstate="print"/>
          <a:srcRect/>
          <a:stretch>
            <a:fillRect/>
          </a:stretch>
        </p:blipFill>
        <p:spPr bwMode="auto">
          <a:xfrm>
            <a:off x="1403648" y="3429000"/>
            <a:ext cx="3960440" cy="2970331"/>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3059832" y="1844824"/>
            <a:ext cx="5800725" cy="2066925"/>
          </a:xfrm>
          <a:prstGeom prst="rect">
            <a:avLst/>
          </a:prstGeom>
          <a:noFill/>
          <a:ln w="9525">
            <a:noFill/>
            <a:miter lim="800000"/>
            <a:headEnd/>
            <a:tailEnd/>
          </a:ln>
        </p:spPr>
      </p:pic>
    </p:spTree>
    <p:extLst>
      <p:ext uri="{BB962C8B-B14F-4D97-AF65-F5344CB8AC3E}">
        <p14:creationId xmlns="" xmlns:p14="http://schemas.microsoft.com/office/powerpoint/2010/main" val="1241195613"/>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Como Individual</a:t>
            </a:r>
            <a:endParaRPr lang="es-MX" dirty="0"/>
          </a:p>
        </p:txBody>
      </p:sp>
      <p:sp>
        <p:nvSpPr>
          <p:cNvPr id="3" name="2 Marcador de contenido"/>
          <p:cNvSpPr>
            <a:spLocks noGrp="1"/>
          </p:cNvSpPr>
          <p:nvPr>
            <p:ph idx="1"/>
          </p:nvPr>
        </p:nvSpPr>
        <p:spPr/>
        <p:txBody>
          <a:bodyPr/>
          <a:lstStyle/>
          <a:p>
            <a:r>
              <a:rPr lang="es-MX" dirty="0" smtClean="0"/>
              <a:t>No pedimos que renuncien todo</a:t>
            </a:r>
          </a:p>
          <a:p>
            <a:endParaRPr lang="es-MX" dirty="0" smtClean="0"/>
          </a:p>
          <a:p>
            <a:r>
              <a:rPr lang="es-MX" dirty="0" smtClean="0"/>
              <a:t>Comenzar con las cosas mas sencillas para implementar para ti propio</a:t>
            </a:r>
          </a:p>
          <a:p>
            <a:endParaRPr lang="es-MX" dirty="0" smtClean="0"/>
          </a:p>
          <a:p>
            <a:r>
              <a:rPr lang="es-MX" b="1" dirty="0" smtClean="0"/>
              <a:t>Objetivo</a:t>
            </a:r>
            <a:r>
              <a:rPr lang="es-MX" dirty="0" smtClean="0"/>
              <a:t>: </a:t>
            </a:r>
            <a:r>
              <a:rPr lang="es-MX" i="1" dirty="0" smtClean="0"/>
              <a:t>vivir en una manera lo que todas las personas del mundo puedan vivir sin aguantar nuestra planeta</a:t>
            </a:r>
            <a:endParaRPr lang="es-MX" i="1"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Cambio Climático</a:t>
            </a:r>
            <a:endParaRPr lang="es-MX" dirty="0"/>
          </a:p>
        </p:txBody>
      </p:sp>
      <p:pic>
        <p:nvPicPr>
          <p:cNvPr id="4" name="Picture 6" descr="http://www.mymedicalaid.za.org/wp-content/uploads/2012/08/Droughts.jpg"/>
          <p:cNvPicPr>
            <a:picLocks noChangeAspect="1" noChangeArrowheads="1"/>
          </p:cNvPicPr>
          <p:nvPr/>
        </p:nvPicPr>
        <p:blipFill>
          <a:blip r:embed="rId2" cstate="print"/>
          <a:srcRect/>
          <a:stretch>
            <a:fillRect/>
          </a:stretch>
        </p:blipFill>
        <p:spPr bwMode="auto">
          <a:xfrm>
            <a:off x="1524000" y="4150360"/>
            <a:ext cx="2438400" cy="2479040"/>
          </a:xfrm>
          <a:prstGeom prst="rect">
            <a:avLst/>
          </a:prstGeom>
          <a:ln>
            <a:noFill/>
          </a:ln>
          <a:effectLst>
            <a:outerShdw blurRad="292100" dist="139700" dir="2700000" algn="tl" rotWithShape="0">
              <a:srgbClr val="333333">
                <a:alpha val="65000"/>
              </a:srgbClr>
            </a:outerShdw>
          </a:effectLst>
        </p:spPr>
      </p:pic>
      <p:pic>
        <p:nvPicPr>
          <p:cNvPr id="5" name="Picture 4" descr="http://mexico.cnn.com/media/2010/10/18/cambio-climatico.jpg"/>
          <p:cNvPicPr>
            <a:picLocks noChangeAspect="1" noChangeArrowheads="1"/>
          </p:cNvPicPr>
          <p:nvPr/>
        </p:nvPicPr>
        <p:blipFill>
          <a:blip r:embed="rId3" cstate="print"/>
          <a:srcRect/>
          <a:stretch>
            <a:fillRect/>
          </a:stretch>
        </p:blipFill>
        <p:spPr bwMode="auto">
          <a:xfrm>
            <a:off x="3632200" y="2676525"/>
            <a:ext cx="5130800" cy="2886075"/>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457200" y="1905000"/>
            <a:ext cx="4730469" cy="1752600"/>
          </a:xfrm>
          <a:prstGeom prst="rect">
            <a:avLst/>
          </a:prstGeom>
          <a:noFill/>
          <a:ln w="9525">
            <a:noFill/>
            <a:miter lim="800000"/>
            <a:headEnd/>
            <a:tailEnd/>
          </a:ln>
        </p:spPr>
      </p:pic>
    </p:spTree>
    <p:extLst>
      <p:ext uri="{BB962C8B-B14F-4D97-AF65-F5344CB8AC3E}">
        <p14:creationId xmlns="" xmlns:p14="http://schemas.microsoft.com/office/powerpoint/2010/main" val="360471845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Como Individual</a:t>
            </a:r>
            <a:endParaRPr lang="es-MX" dirty="0"/>
          </a:p>
        </p:txBody>
      </p:sp>
      <p:sp>
        <p:nvSpPr>
          <p:cNvPr id="3" name="2 Marcador de contenido"/>
          <p:cNvSpPr>
            <a:spLocks noGrp="1"/>
          </p:cNvSpPr>
          <p:nvPr>
            <p:ph idx="1"/>
          </p:nvPr>
        </p:nvSpPr>
        <p:spPr>
          <a:xfrm>
            <a:off x="683568" y="2132856"/>
            <a:ext cx="8229600" cy="3096343"/>
          </a:xfrm>
        </p:spPr>
        <p:txBody>
          <a:bodyPr numCol="2"/>
          <a:lstStyle/>
          <a:p>
            <a:r>
              <a:rPr lang="es-MX" dirty="0" smtClean="0"/>
              <a:t>Energía</a:t>
            </a:r>
          </a:p>
          <a:p>
            <a:endParaRPr lang="es-MX" dirty="0"/>
          </a:p>
          <a:p>
            <a:r>
              <a:rPr lang="es-MX" dirty="0" smtClean="0"/>
              <a:t>Transporte</a:t>
            </a:r>
          </a:p>
          <a:p>
            <a:endParaRPr lang="es-MX" dirty="0"/>
          </a:p>
          <a:p>
            <a:r>
              <a:rPr lang="es-MX" dirty="0" smtClean="0"/>
              <a:t>Agua</a:t>
            </a:r>
          </a:p>
          <a:p>
            <a:endParaRPr lang="es-MX" dirty="0"/>
          </a:p>
          <a:p>
            <a:r>
              <a:rPr lang="es-MX" dirty="0" smtClean="0"/>
              <a:t>Comida</a:t>
            </a:r>
          </a:p>
          <a:p>
            <a:endParaRPr lang="es-MX" dirty="0"/>
          </a:p>
          <a:p>
            <a:r>
              <a:rPr lang="es-MX" dirty="0" smtClean="0"/>
              <a:t>Desechos</a:t>
            </a:r>
            <a:endParaRPr lang="es-MX" dirty="0"/>
          </a:p>
        </p:txBody>
      </p:sp>
      <p:pic>
        <p:nvPicPr>
          <p:cNvPr id="5122" name="Picture 2" descr="http://envirometl.com/uploads/CLIPART_OF_6948_LGJPG.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843808" y="3573016"/>
            <a:ext cx="2664296" cy="31163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1195613"/>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Energía</a:t>
            </a:r>
            <a:endParaRPr lang="es-MX" dirty="0"/>
          </a:p>
        </p:txBody>
      </p:sp>
      <p:sp>
        <p:nvSpPr>
          <p:cNvPr id="3" name="2 Marcador de contenido"/>
          <p:cNvSpPr>
            <a:spLocks noGrp="1"/>
          </p:cNvSpPr>
          <p:nvPr>
            <p:ph idx="1"/>
          </p:nvPr>
        </p:nvSpPr>
        <p:spPr>
          <a:xfrm>
            <a:off x="899592" y="1844824"/>
            <a:ext cx="7787208" cy="4535379"/>
          </a:xfrm>
        </p:spPr>
        <p:txBody>
          <a:bodyPr/>
          <a:lstStyle/>
          <a:p>
            <a:pPr marL="0" indent="0">
              <a:buNone/>
            </a:pPr>
            <a:r>
              <a:rPr lang="es-MX" b="1" dirty="0" smtClean="0"/>
              <a:t>La producción de electricidad de combustible fósiles es muy insostenible</a:t>
            </a:r>
          </a:p>
          <a:p>
            <a:endParaRPr lang="es-MX" dirty="0"/>
          </a:p>
          <a:p>
            <a:r>
              <a:rPr lang="es-MX" dirty="0" smtClean="0"/>
              <a:t>Son recursos limitados</a:t>
            </a:r>
          </a:p>
          <a:p>
            <a:endParaRPr lang="es-MX" dirty="0"/>
          </a:p>
          <a:p>
            <a:r>
              <a:rPr lang="es-MX" dirty="0" smtClean="0"/>
              <a:t>Contamina la aire</a:t>
            </a:r>
          </a:p>
          <a:p>
            <a:endParaRPr lang="es-MX" dirty="0"/>
          </a:p>
          <a:p>
            <a:r>
              <a:rPr lang="es-MX" dirty="0" smtClean="0"/>
              <a:t>~25% de los gases que causan cambio climático</a:t>
            </a:r>
            <a:endParaRPr lang="es-MX" dirty="0"/>
          </a:p>
        </p:txBody>
      </p:sp>
    </p:spTree>
    <p:extLst>
      <p:ext uri="{BB962C8B-B14F-4D97-AF65-F5344CB8AC3E}">
        <p14:creationId xmlns="" xmlns:p14="http://schemas.microsoft.com/office/powerpoint/2010/main" val="860426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6146" name="Picture 2" descr="http://cdn.theatlantic.com/static/infocus/chinasky013013/s_c09_5991530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6592" y="-60142"/>
            <a:ext cx="10746426" cy="691848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481159" y="6347304"/>
            <a:ext cx="5531001" cy="369332"/>
          </a:xfrm>
          <a:prstGeom prst="rect">
            <a:avLst/>
          </a:prstGeom>
          <a:noFill/>
        </p:spPr>
        <p:txBody>
          <a:bodyPr wrap="none" rtlCol="0">
            <a:spAutoFit/>
          </a:bodyPr>
          <a:lstStyle/>
          <a:p>
            <a:r>
              <a:rPr lang="en-US" dirty="0">
                <a:solidFill>
                  <a:schemeClr val="bg1"/>
                </a:solidFill>
              </a:rPr>
              <a:t>January 23, 2013 in </a:t>
            </a:r>
            <a:r>
              <a:rPr lang="en-US" dirty="0" smtClean="0">
                <a:solidFill>
                  <a:schemeClr val="bg1"/>
                </a:solidFill>
              </a:rPr>
              <a:t>Beijing, China.</a:t>
            </a:r>
            <a:r>
              <a:rPr lang="en-US" dirty="0">
                <a:solidFill>
                  <a:schemeClr val="bg1"/>
                </a:solidFill>
              </a:rPr>
              <a:t> (</a:t>
            </a:r>
            <a:r>
              <a:rPr lang="en-US" dirty="0" err="1">
                <a:solidFill>
                  <a:schemeClr val="bg1"/>
                </a:solidFill>
              </a:rPr>
              <a:t>Feng</a:t>
            </a:r>
            <a:r>
              <a:rPr lang="en-US" dirty="0">
                <a:solidFill>
                  <a:schemeClr val="bg1"/>
                </a:solidFill>
              </a:rPr>
              <a:t> Li/Getty Images)</a:t>
            </a:r>
          </a:p>
        </p:txBody>
      </p:sp>
    </p:spTree>
    <p:extLst>
      <p:ext uri="{BB962C8B-B14F-4D97-AF65-F5344CB8AC3E}">
        <p14:creationId xmlns="" xmlns:p14="http://schemas.microsoft.com/office/powerpoint/2010/main" val="86042617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44824"/>
            <a:ext cx="9144000" cy="1800200"/>
          </a:xfrm>
        </p:spPr>
        <p:txBody>
          <a:bodyPr>
            <a:normAutofit fontScale="90000"/>
          </a:bodyPr>
          <a:lstStyle/>
          <a:p>
            <a:r>
              <a:rPr lang="es-MX" dirty="0" smtClean="0"/>
              <a:t>¿En México, que porcentaje de electricidad es de combustibles fósiles (petróleo, gas, y carbón)?</a:t>
            </a:r>
            <a:endParaRPr lang="es-MX" dirty="0"/>
          </a:p>
        </p:txBody>
      </p:sp>
      <p:sp>
        <p:nvSpPr>
          <p:cNvPr id="3" name="2 Marcador de contenido"/>
          <p:cNvSpPr>
            <a:spLocks noGrp="1"/>
          </p:cNvSpPr>
          <p:nvPr>
            <p:ph idx="1"/>
          </p:nvPr>
        </p:nvSpPr>
        <p:spPr>
          <a:xfrm>
            <a:off x="1463062" y="3862173"/>
            <a:ext cx="7715200" cy="3527267"/>
          </a:xfrm>
        </p:spPr>
        <p:txBody>
          <a:bodyPr/>
          <a:lstStyle/>
          <a:p>
            <a:pPr marL="514350" indent="-514350">
              <a:buFont typeface="+mj-lt"/>
              <a:buAutoNum type="alphaUcPeriod"/>
            </a:pPr>
            <a:r>
              <a:rPr lang="es-MX" dirty="0" smtClean="0"/>
              <a:t>50%</a:t>
            </a:r>
          </a:p>
          <a:p>
            <a:pPr marL="514350" indent="-514350">
              <a:buFont typeface="+mj-lt"/>
              <a:buAutoNum type="alphaUcPeriod"/>
            </a:pPr>
            <a:endParaRPr lang="es-MX" dirty="0"/>
          </a:p>
          <a:p>
            <a:pPr marL="514350" indent="-514350">
              <a:buFont typeface="+mj-lt"/>
              <a:buAutoNum type="alphaUcPeriod"/>
            </a:pPr>
            <a:r>
              <a:rPr lang="es-MX" dirty="0" smtClean="0"/>
              <a:t>75%</a:t>
            </a:r>
          </a:p>
          <a:p>
            <a:pPr marL="514350" indent="-514350">
              <a:buFont typeface="+mj-lt"/>
              <a:buAutoNum type="alphaUcPeriod"/>
            </a:pPr>
            <a:endParaRPr lang="es-MX" dirty="0"/>
          </a:p>
          <a:p>
            <a:pPr marL="514350" indent="-514350">
              <a:buFont typeface="+mj-lt"/>
              <a:buAutoNum type="alphaUcPeriod"/>
            </a:pPr>
            <a:r>
              <a:rPr lang="es-MX" dirty="0" smtClean="0"/>
              <a:t>90%</a:t>
            </a:r>
            <a:endParaRPr lang="es-MX" dirty="0"/>
          </a:p>
        </p:txBody>
      </p:sp>
      <p:sp>
        <p:nvSpPr>
          <p:cNvPr id="4" name="3 CuadroTexto"/>
          <p:cNvSpPr txBox="1"/>
          <p:nvPr/>
        </p:nvSpPr>
        <p:spPr>
          <a:xfrm>
            <a:off x="2979621" y="4788441"/>
            <a:ext cx="2367315" cy="584775"/>
          </a:xfrm>
          <a:prstGeom prst="rect">
            <a:avLst/>
          </a:prstGeom>
          <a:noFill/>
        </p:spPr>
        <p:txBody>
          <a:bodyPr wrap="none" rtlCol="0">
            <a:spAutoFit/>
          </a:bodyPr>
          <a:lstStyle/>
          <a:p>
            <a:r>
              <a:rPr lang="es-MX" sz="3200" b="1" dirty="0">
                <a:solidFill>
                  <a:srgbClr val="C00000"/>
                </a:solidFill>
              </a:rPr>
              <a:t>----- </a:t>
            </a:r>
            <a:r>
              <a:rPr lang="es-MX" sz="3200" b="1" dirty="0" smtClean="0">
                <a:solidFill>
                  <a:srgbClr val="C00000"/>
                </a:solidFill>
              </a:rPr>
              <a:t>Correcto</a:t>
            </a:r>
            <a:endParaRPr lang="es-MX" sz="3200" b="1" dirty="0">
              <a:solidFill>
                <a:srgbClr val="C00000"/>
              </a:solidFill>
            </a:endParaRPr>
          </a:p>
        </p:txBody>
      </p:sp>
    </p:spTree>
    <p:extLst>
      <p:ext uri="{BB962C8B-B14F-4D97-AF65-F5344CB8AC3E}">
        <p14:creationId xmlns="" xmlns:p14="http://schemas.microsoft.com/office/powerpoint/2010/main" val="169015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Energía—¡Acción!</a:t>
            </a:r>
            <a:endParaRPr lang="es-MX" dirty="0"/>
          </a:p>
        </p:txBody>
      </p:sp>
      <p:sp>
        <p:nvSpPr>
          <p:cNvPr id="4" name="3 CuadroTexto"/>
          <p:cNvSpPr txBox="1"/>
          <p:nvPr/>
        </p:nvSpPr>
        <p:spPr>
          <a:xfrm>
            <a:off x="2987824" y="1792346"/>
            <a:ext cx="3237809" cy="584775"/>
          </a:xfrm>
          <a:prstGeom prst="rect">
            <a:avLst/>
          </a:prstGeom>
          <a:noFill/>
        </p:spPr>
        <p:txBody>
          <a:bodyPr wrap="none" rtlCol="0">
            <a:spAutoFit/>
          </a:bodyPr>
          <a:lstStyle/>
          <a:p>
            <a:r>
              <a:rPr lang="es-MX" sz="3200" b="1" u="sng" dirty="0" smtClean="0"/>
              <a:t>Cambiar los Focos</a:t>
            </a:r>
            <a:endParaRPr lang="es-MX" sz="3200" b="1" u="sng" dirty="0"/>
          </a:p>
        </p:txBody>
      </p:sp>
      <p:pic>
        <p:nvPicPr>
          <p:cNvPr id="7170" name="Picture 2" descr="cfl spiral bulb"/>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69288" y="4181448"/>
            <a:ext cx="1439440" cy="1479800"/>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https://encrypted-tbn0.gstatic.com/images?q=tbn:ANd9GcSWp_SmpMxWJ7DLk9tknt_OBBB0VQTTRG77OUnaaQvW3mlv4sBV"/>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11560" y="2743001"/>
            <a:ext cx="762000" cy="126206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CuadroTexto"/>
          <p:cNvSpPr txBox="1"/>
          <p:nvPr/>
        </p:nvSpPr>
        <p:spPr>
          <a:xfrm>
            <a:off x="2051720" y="3275692"/>
            <a:ext cx="6784230" cy="369332"/>
          </a:xfrm>
          <a:prstGeom prst="rect">
            <a:avLst/>
          </a:prstGeom>
          <a:noFill/>
        </p:spPr>
        <p:txBody>
          <a:bodyPr wrap="none" rtlCol="0">
            <a:spAutoFit/>
          </a:bodyPr>
          <a:lstStyle/>
          <a:p>
            <a:r>
              <a:rPr lang="es-MX" dirty="0" smtClean="0"/>
              <a:t>60 watts		1,200 horas	131 </a:t>
            </a:r>
            <a:r>
              <a:rPr lang="es-MX" dirty="0" err="1" smtClean="0"/>
              <a:t>kw</a:t>
            </a:r>
            <a:r>
              <a:rPr lang="es-MX" dirty="0" smtClean="0"/>
              <a:t>/h		$288 pesos</a:t>
            </a:r>
            <a:endParaRPr lang="es-MX" dirty="0"/>
          </a:p>
        </p:txBody>
      </p:sp>
      <p:sp>
        <p:nvSpPr>
          <p:cNvPr id="8" name="7 CuadroTexto"/>
          <p:cNvSpPr txBox="1"/>
          <p:nvPr/>
        </p:nvSpPr>
        <p:spPr>
          <a:xfrm>
            <a:off x="2051720" y="4653136"/>
            <a:ext cx="6784230" cy="369332"/>
          </a:xfrm>
          <a:prstGeom prst="rect">
            <a:avLst/>
          </a:prstGeom>
          <a:noFill/>
        </p:spPr>
        <p:txBody>
          <a:bodyPr wrap="none" rtlCol="0">
            <a:spAutoFit/>
          </a:bodyPr>
          <a:lstStyle/>
          <a:p>
            <a:r>
              <a:rPr lang="es-MX" dirty="0" smtClean="0"/>
              <a:t>13 watts		10,000 horas	28 </a:t>
            </a:r>
            <a:r>
              <a:rPr lang="es-MX" dirty="0" err="1" smtClean="0"/>
              <a:t>kw</a:t>
            </a:r>
            <a:r>
              <a:rPr lang="es-MX" dirty="0" smtClean="0"/>
              <a:t>/h		$61 pesos</a:t>
            </a:r>
            <a:endParaRPr lang="es-MX" dirty="0"/>
          </a:p>
        </p:txBody>
      </p:sp>
      <p:sp>
        <p:nvSpPr>
          <p:cNvPr id="9" name="8 CuadroTexto"/>
          <p:cNvSpPr txBox="1"/>
          <p:nvPr/>
        </p:nvSpPr>
        <p:spPr>
          <a:xfrm>
            <a:off x="2023120" y="2627620"/>
            <a:ext cx="6253635" cy="369332"/>
          </a:xfrm>
          <a:prstGeom prst="rect">
            <a:avLst/>
          </a:prstGeom>
          <a:noFill/>
        </p:spPr>
        <p:txBody>
          <a:bodyPr wrap="none" rtlCol="0">
            <a:spAutoFit/>
          </a:bodyPr>
          <a:lstStyle/>
          <a:p>
            <a:r>
              <a:rPr lang="es-MX" b="1" dirty="0" smtClean="0"/>
              <a:t>Tipo		Vida		Por Año		Costo</a:t>
            </a:r>
            <a:endParaRPr lang="es-MX" b="1" dirty="0"/>
          </a:p>
        </p:txBody>
      </p:sp>
      <p:sp>
        <p:nvSpPr>
          <p:cNvPr id="6" name="5 CuadroTexto"/>
          <p:cNvSpPr txBox="1"/>
          <p:nvPr/>
        </p:nvSpPr>
        <p:spPr>
          <a:xfrm>
            <a:off x="1331639" y="6002704"/>
            <a:ext cx="5688633" cy="738664"/>
          </a:xfrm>
          <a:prstGeom prst="rect">
            <a:avLst/>
          </a:prstGeom>
          <a:noFill/>
        </p:spPr>
        <p:txBody>
          <a:bodyPr wrap="square" rtlCol="0">
            <a:spAutoFit/>
          </a:bodyPr>
          <a:lstStyle/>
          <a:p>
            <a:r>
              <a:rPr lang="en-US" dirty="0" smtClean="0"/>
              <a:t>*6 </a:t>
            </a:r>
            <a:r>
              <a:rPr lang="en-US" dirty="0" err="1" smtClean="0"/>
              <a:t>horas</a:t>
            </a:r>
            <a:r>
              <a:rPr lang="en-US" dirty="0" smtClean="0"/>
              <a:t> </a:t>
            </a:r>
            <a:r>
              <a:rPr lang="en-US" dirty="0" err="1" smtClean="0"/>
              <a:t>por</a:t>
            </a:r>
            <a:r>
              <a:rPr lang="en-US" dirty="0" smtClean="0"/>
              <a:t> </a:t>
            </a:r>
            <a:r>
              <a:rPr lang="en-US" dirty="0" err="1" smtClean="0"/>
              <a:t>dia</a:t>
            </a:r>
            <a:r>
              <a:rPr lang="en-US" dirty="0" smtClean="0"/>
              <a:t>, $2.2 pesos </a:t>
            </a:r>
            <a:r>
              <a:rPr lang="en-US" dirty="0" err="1" smtClean="0"/>
              <a:t>por</a:t>
            </a:r>
            <a:r>
              <a:rPr lang="en-US" dirty="0" smtClean="0"/>
              <a:t> kw/h</a:t>
            </a:r>
          </a:p>
          <a:p>
            <a:r>
              <a:rPr lang="en-US" sz="1200" dirty="0">
                <a:hlinkClick r:id="rId4"/>
              </a:rPr>
              <a:t>http://</a:t>
            </a:r>
            <a:r>
              <a:rPr lang="en-US" sz="1200" dirty="0" smtClean="0">
                <a:hlinkClick r:id="rId4"/>
              </a:rPr>
              <a:t>eartheasy.com/live_led_bulbs_comparison.html</a:t>
            </a:r>
            <a:r>
              <a:rPr lang="en-US" sz="1200" dirty="0"/>
              <a:t> y </a:t>
            </a:r>
            <a:r>
              <a:rPr lang="en-US" sz="1200" dirty="0">
                <a:hlinkClick r:id="rId5"/>
              </a:rPr>
              <a:t>http://</a:t>
            </a:r>
            <a:r>
              <a:rPr lang="en-US" sz="1200" dirty="0" smtClean="0">
                <a:hlinkClick r:id="rId5"/>
              </a:rPr>
              <a:t>www.enmax.com/Energy/Res/Greenmax/Conservation/Light+Bulb+Calculator.htm</a:t>
            </a:r>
            <a:r>
              <a:rPr lang="en-US" sz="1200" dirty="0" smtClean="0"/>
              <a:t> </a:t>
            </a:r>
            <a:endParaRPr lang="en-US" sz="1200" dirty="0"/>
          </a:p>
        </p:txBody>
      </p:sp>
    </p:spTree>
    <p:extLst>
      <p:ext uri="{BB962C8B-B14F-4D97-AF65-F5344CB8AC3E}">
        <p14:creationId xmlns="" xmlns:p14="http://schemas.microsoft.com/office/powerpoint/2010/main" val="412163477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Transporte</a:t>
            </a:r>
            <a:endParaRPr lang="es-MX" dirty="0"/>
          </a:p>
        </p:txBody>
      </p:sp>
      <p:sp>
        <p:nvSpPr>
          <p:cNvPr id="3" name="2 Marcador de contenido"/>
          <p:cNvSpPr>
            <a:spLocks noGrp="1"/>
          </p:cNvSpPr>
          <p:nvPr>
            <p:ph idx="1"/>
          </p:nvPr>
        </p:nvSpPr>
        <p:spPr>
          <a:xfrm>
            <a:off x="899592" y="1844824"/>
            <a:ext cx="7992888" cy="4535379"/>
          </a:xfrm>
        </p:spPr>
        <p:txBody>
          <a:bodyPr/>
          <a:lstStyle/>
          <a:p>
            <a:pPr marL="0" indent="0">
              <a:buNone/>
            </a:pPr>
            <a:r>
              <a:rPr lang="es-MX" b="1" dirty="0" smtClean="0"/>
              <a:t>Nuestro transporte también requiere 						combustibles fósiles.</a:t>
            </a:r>
          </a:p>
          <a:p>
            <a:endParaRPr lang="es-MX" dirty="0" smtClean="0"/>
          </a:p>
          <a:p>
            <a:r>
              <a:rPr lang="es-MX" dirty="0" smtClean="0"/>
              <a:t>Son </a:t>
            </a:r>
            <a:r>
              <a:rPr lang="es-MX" dirty="0"/>
              <a:t>recursos limitados</a:t>
            </a:r>
          </a:p>
          <a:p>
            <a:endParaRPr lang="es-MX" dirty="0"/>
          </a:p>
          <a:p>
            <a:r>
              <a:rPr lang="es-MX" dirty="0"/>
              <a:t>Contamina la </a:t>
            </a:r>
            <a:r>
              <a:rPr lang="es-MX" dirty="0" smtClean="0"/>
              <a:t>aire aun mas donde vive gente</a:t>
            </a:r>
            <a:endParaRPr lang="es-MX" dirty="0"/>
          </a:p>
          <a:p>
            <a:endParaRPr lang="es-MX" dirty="0"/>
          </a:p>
          <a:p>
            <a:r>
              <a:rPr lang="es-MX" dirty="0" smtClean="0"/>
              <a:t>~14% </a:t>
            </a:r>
            <a:r>
              <a:rPr lang="es-MX" dirty="0"/>
              <a:t>de </a:t>
            </a:r>
            <a:r>
              <a:rPr lang="es-MX" dirty="0" smtClean="0"/>
              <a:t>los </a:t>
            </a:r>
            <a:r>
              <a:rPr lang="es-MX" dirty="0"/>
              <a:t>gases que causan cambio climático</a:t>
            </a:r>
          </a:p>
          <a:p>
            <a:pPr marL="0" indent="0">
              <a:buNone/>
            </a:pPr>
            <a:endParaRPr lang="es-MX" dirty="0"/>
          </a:p>
        </p:txBody>
      </p:sp>
    </p:spTree>
    <p:extLst>
      <p:ext uri="{BB962C8B-B14F-4D97-AF65-F5344CB8AC3E}">
        <p14:creationId xmlns="" xmlns:p14="http://schemas.microsoft.com/office/powerpoint/2010/main" val="1477133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8194" name="Picture 2" descr="http://www.maspormas.com/sites/default/files/styles/entrevista_full/public/trafico_marchas-5_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2616" y="-171400"/>
            <a:ext cx="11281253" cy="7200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324544" y="6400691"/>
            <a:ext cx="1859227" cy="369332"/>
          </a:xfrm>
          <a:prstGeom prst="rect">
            <a:avLst/>
          </a:prstGeom>
          <a:noFill/>
        </p:spPr>
        <p:txBody>
          <a:bodyPr wrap="none" rtlCol="0">
            <a:spAutoFit/>
          </a:bodyPr>
          <a:lstStyle/>
          <a:p>
            <a:r>
              <a:rPr lang="en-US" dirty="0" err="1" smtClean="0">
                <a:solidFill>
                  <a:schemeClr val="bg1"/>
                </a:solidFill>
              </a:rPr>
              <a:t>Cuidad</a:t>
            </a:r>
            <a:r>
              <a:rPr lang="en-US" dirty="0" smtClean="0">
                <a:solidFill>
                  <a:schemeClr val="bg1"/>
                </a:solidFill>
              </a:rPr>
              <a:t> de Mexico</a:t>
            </a:r>
            <a:endParaRPr lang="en-US" dirty="0">
              <a:solidFill>
                <a:schemeClr val="bg1"/>
              </a:solidFill>
            </a:endParaRPr>
          </a:p>
        </p:txBody>
      </p:sp>
    </p:spTree>
    <p:extLst>
      <p:ext uri="{BB962C8B-B14F-4D97-AF65-F5344CB8AC3E}">
        <p14:creationId xmlns="" xmlns:p14="http://schemas.microsoft.com/office/powerpoint/2010/main" val="1477133066"/>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Transporte </a:t>
            </a:r>
            <a:r>
              <a:rPr lang="es-MX" dirty="0" smtClean="0"/>
              <a:t>—¡Acción!</a:t>
            </a:r>
            <a:endParaRPr lang="es-MX" dirty="0"/>
          </a:p>
        </p:txBody>
      </p:sp>
      <p:sp>
        <p:nvSpPr>
          <p:cNvPr id="3" name="2 Marcador de contenido"/>
          <p:cNvSpPr>
            <a:spLocks noGrp="1"/>
          </p:cNvSpPr>
          <p:nvPr>
            <p:ph idx="1"/>
          </p:nvPr>
        </p:nvSpPr>
        <p:spPr/>
        <p:txBody>
          <a:bodyPr/>
          <a:lstStyle/>
          <a:p>
            <a:pPr marL="0" indent="0">
              <a:buNone/>
            </a:pPr>
            <a:r>
              <a:rPr lang="es-MX" b="1" u="sng" dirty="0" smtClean="0"/>
              <a:t>Cuando posible, NO se maneja SOLO</a:t>
            </a:r>
            <a:endParaRPr lang="es-MX" b="1" u="sng" dirty="0"/>
          </a:p>
        </p:txBody>
      </p:sp>
      <p:pic>
        <p:nvPicPr>
          <p:cNvPr id="92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67544" y="2492896"/>
            <a:ext cx="6227551" cy="3948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descr="http://4.bp.blogspot.com/_noiIuxlCVvc/SIrKiQKyVeI/AAAAAAAAAws/tRwx1B6N-wQ/s400/Orug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940152" y="3573016"/>
            <a:ext cx="2808312" cy="155233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1331640" y="6534399"/>
            <a:ext cx="4108817" cy="261610"/>
          </a:xfrm>
          <a:prstGeom prst="rect">
            <a:avLst/>
          </a:prstGeom>
          <a:noFill/>
        </p:spPr>
        <p:txBody>
          <a:bodyPr wrap="none" rtlCol="0">
            <a:spAutoFit/>
          </a:bodyPr>
          <a:lstStyle/>
          <a:p>
            <a:r>
              <a:rPr lang="en-US" sz="1100" dirty="0" smtClean="0"/>
              <a:t>* </a:t>
            </a:r>
            <a:r>
              <a:rPr lang="en-US" sz="1100" dirty="0" smtClean="0">
                <a:hlinkClick r:id="rId5"/>
              </a:rPr>
              <a:t>http</a:t>
            </a:r>
            <a:r>
              <a:rPr lang="en-US" sz="1100" dirty="0">
                <a:hlinkClick r:id="rId5"/>
              </a:rPr>
              <a:t>://www.sightline.org/research/graphics/climate-co2bymode</a:t>
            </a:r>
            <a:r>
              <a:rPr lang="en-US" sz="1100" dirty="0" smtClean="0">
                <a:hlinkClick r:id="rId5"/>
              </a:rPr>
              <a:t>/</a:t>
            </a:r>
            <a:r>
              <a:rPr lang="en-US" sz="1100" dirty="0" smtClean="0"/>
              <a:t>  </a:t>
            </a:r>
            <a:endParaRPr lang="en-US" sz="1100" dirty="0"/>
          </a:p>
        </p:txBody>
      </p:sp>
    </p:spTree>
    <p:extLst>
      <p:ext uri="{BB962C8B-B14F-4D97-AF65-F5344CB8AC3E}">
        <p14:creationId xmlns="" xmlns:p14="http://schemas.microsoft.com/office/powerpoint/2010/main" val="147713306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Agua</a:t>
            </a:r>
            <a:endParaRPr lang="es-MX" dirty="0"/>
          </a:p>
        </p:txBody>
      </p:sp>
      <p:sp>
        <p:nvSpPr>
          <p:cNvPr id="3" name="2 Marcador de contenido"/>
          <p:cNvSpPr>
            <a:spLocks noGrp="1"/>
          </p:cNvSpPr>
          <p:nvPr>
            <p:ph idx="1"/>
          </p:nvPr>
        </p:nvSpPr>
        <p:spPr>
          <a:xfrm>
            <a:off x="467544" y="2061973"/>
            <a:ext cx="8229600" cy="4535379"/>
          </a:xfrm>
        </p:spPr>
        <p:txBody>
          <a:bodyPr/>
          <a:lstStyle/>
          <a:p>
            <a:r>
              <a:rPr lang="es-MX" dirty="0" smtClean="0"/>
              <a:t>Es el recurso mas importante </a:t>
            </a:r>
            <a:br>
              <a:rPr lang="es-MX" dirty="0" smtClean="0"/>
            </a:br>
            <a:r>
              <a:rPr lang="es-MX" dirty="0" smtClean="0"/>
              <a:t>para la vida</a:t>
            </a:r>
          </a:p>
          <a:p>
            <a:endParaRPr lang="es-MX" dirty="0"/>
          </a:p>
          <a:p>
            <a:r>
              <a:rPr lang="es-MX" dirty="0" smtClean="0"/>
              <a:t>Es renovable, pero limitado</a:t>
            </a:r>
          </a:p>
          <a:p>
            <a:pPr marL="0" indent="0">
              <a:buNone/>
            </a:pPr>
            <a:endParaRPr lang="es-MX" dirty="0"/>
          </a:p>
          <a:p>
            <a:r>
              <a:rPr lang="es-MX" dirty="0" smtClean="0"/>
              <a:t>Estamos contaminándola</a:t>
            </a:r>
            <a:endParaRPr lang="es-MX" dirty="0"/>
          </a:p>
        </p:txBody>
      </p:sp>
      <p:pic>
        <p:nvPicPr>
          <p:cNvPr id="10242" name="Picture 2" descr="http://occupycorporatism.com/wp-content/uploads/2012/08/water-supply.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09737" y="2348880"/>
            <a:ext cx="2952328" cy="29523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5988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11266" name="Picture 2" descr="http://www.allskull.com/wp-content/uploads/2010/08/waterpollution.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756592" y="-337971"/>
            <a:ext cx="5907198" cy="7416824"/>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http://media.npr.org/assets/img/2012/07/18/drought18-8b9a6db718dda8f9f968da97316f9c0a2daa3655-s6-c10.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3941" r="26315"/>
          <a:stretch/>
        </p:blipFill>
        <p:spPr bwMode="auto">
          <a:xfrm>
            <a:off x="5004048" y="-15697"/>
            <a:ext cx="4638348" cy="69932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63" y="1916832"/>
            <a:ext cx="9144000" cy="1484784"/>
          </a:xfrm>
        </p:spPr>
        <p:txBody>
          <a:bodyPr>
            <a:normAutofit fontScale="90000"/>
          </a:bodyPr>
          <a:lstStyle/>
          <a:p>
            <a:r>
              <a:rPr lang="es-MX" dirty="0" smtClean="0"/>
              <a:t>¿Cuántos artículos publicados en revistas académicas NO están de acuerdo con el Cambio Climático?</a:t>
            </a:r>
            <a:endParaRPr lang="es-MX" dirty="0"/>
          </a:p>
        </p:txBody>
      </p:sp>
      <p:sp>
        <p:nvSpPr>
          <p:cNvPr id="3" name="2 Marcador de contenido"/>
          <p:cNvSpPr>
            <a:spLocks noGrp="1"/>
          </p:cNvSpPr>
          <p:nvPr>
            <p:ph idx="1"/>
          </p:nvPr>
        </p:nvSpPr>
        <p:spPr>
          <a:xfrm>
            <a:off x="2123728" y="3718157"/>
            <a:ext cx="6563072" cy="2735179"/>
          </a:xfrm>
        </p:spPr>
        <p:txBody>
          <a:bodyPr/>
          <a:lstStyle/>
          <a:p>
            <a:pPr marL="514350" indent="-514350">
              <a:buFont typeface="+mj-lt"/>
              <a:buAutoNum type="alphaUcPeriod"/>
            </a:pPr>
            <a:r>
              <a:rPr lang="es-MX" dirty="0" smtClean="0"/>
              <a:t>0.17%</a:t>
            </a:r>
          </a:p>
          <a:p>
            <a:pPr marL="514350" indent="-514350">
              <a:buFont typeface="+mj-lt"/>
              <a:buAutoNum type="alphaUcPeriod"/>
            </a:pPr>
            <a:endParaRPr lang="es-MX" dirty="0"/>
          </a:p>
          <a:p>
            <a:pPr marL="514350" indent="-514350">
              <a:buFont typeface="+mj-lt"/>
              <a:buAutoNum type="alphaUcPeriod"/>
            </a:pPr>
            <a:r>
              <a:rPr lang="es-MX" dirty="0" smtClean="0"/>
              <a:t>5%</a:t>
            </a:r>
          </a:p>
          <a:p>
            <a:pPr marL="514350" indent="-514350">
              <a:buFont typeface="+mj-lt"/>
              <a:buAutoNum type="alphaUcPeriod"/>
            </a:pPr>
            <a:endParaRPr lang="es-MX" dirty="0"/>
          </a:p>
          <a:p>
            <a:pPr marL="514350" indent="-514350">
              <a:buFont typeface="+mj-lt"/>
              <a:buAutoNum type="alphaUcPeriod"/>
            </a:pPr>
            <a:r>
              <a:rPr lang="es-MX" dirty="0" smtClean="0"/>
              <a:t>23%</a:t>
            </a:r>
            <a:endParaRPr lang="es-MX" dirty="0"/>
          </a:p>
        </p:txBody>
      </p:sp>
      <p:sp>
        <p:nvSpPr>
          <p:cNvPr id="4" name="3 CuadroTexto"/>
          <p:cNvSpPr txBox="1"/>
          <p:nvPr/>
        </p:nvSpPr>
        <p:spPr>
          <a:xfrm>
            <a:off x="3779912" y="3717032"/>
            <a:ext cx="2367315" cy="584775"/>
          </a:xfrm>
          <a:prstGeom prst="rect">
            <a:avLst/>
          </a:prstGeom>
          <a:noFill/>
        </p:spPr>
        <p:txBody>
          <a:bodyPr wrap="none" rtlCol="0">
            <a:spAutoFit/>
          </a:bodyPr>
          <a:lstStyle/>
          <a:p>
            <a:r>
              <a:rPr lang="es-MX" sz="3200" b="1" dirty="0">
                <a:solidFill>
                  <a:srgbClr val="C00000"/>
                </a:solidFill>
              </a:rPr>
              <a:t>----- </a:t>
            </a:r>
            <a:r>
              <a:rPr lang="es-MX" sz="3200" b="1" dirty="0" smtClean="0">
                <a:solidFill>
                  <a:srgbClr val="C00000"/>
                </a:solidFill>
              </a:rPr>
              <a:t>Correcto</a:t>
            </a:r>
            <a:endParaRPr lang="es-MX" sz="3200" b="1" dirty="0">
              <a:solidFill>
                <a:srgbClr val="C00000"/>
              </a:solidFill>
            </a:endParaRPr>
          </a:p>
        </p:txBody>
      </p:sp>
      <p:pic>
        <p:nvPicPr>
          <p:cNvPr id="100354" name="Picture 2" descr="Stacks Image 73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868144" y="3789040"/>
            <a:ext cx="3037903" cy="2952328"/>
          </a:xfrm>
          <a:prstGeom prst="rect">
            <a:avLst/>
          </a:prstGeom>
          <a:noFill/>
        </p:spPr>
      </p:pic>
      <p:sp>
        <p:nvSpPr>
          <p:cNvPr id="6" name="TextBox 5"/>
          <p:cNvSpPr txBox="1"/>
          <p:nvPr/>
        </p:nvSpPr>
        <p:spPr>
          <a:xfrm>
            <a:off x="1619672" y="6488668"/>
            <a:ext cx="2045753" cy="261610"/>
          </a:xfrm>
          <a:prstGeom prst="rect">
            <a:avLst/>
          </a:prstGeom>
          <a:noFill/>
        </p:spPr>
        <p:txBody>
          <a:bodyPr wrap="none" rtlCol="0">
            <a:spAutoFit/>
          </a:bodyPr>
          <a:lstStyle/>
          <a:p>
            <a:r>
              <a:rPr lang="en-US" sz="1100" dirty="0" smtClean="0"/>
              <a:t>* </a:t>
            </a:r>
            <a:r>
              <a:rPr lang="en-US" sz="1100" dirty="0" smtClean="0">
                <a:hlinkClick r:id="rId3"/>
              </a:rPr>
              <a:t>http://www.jamespowell.org/</a:t>
            </a:r>
            <a:r>
              <a:rPr lang="en-US" sz="1100" dirty="0" smtClean="0"/>
              <a:t> </a:t>
            </a:r>
            <a:endParaRPr lang="en-US" sz="1100" dirty="0"/>
          </a:p>
        </p:txBody>
      </p:sp>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fade">
                                      <p:cBhvr>
                                        <p:cTn id="10" dur="10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63" y="1944216"/>
            <a:ext cx="9144000" cy="1484784"/>
          </a:xfrm>
        </p:spPr>
        <p:txBody>
          <a:bodyPr>
            <a:normAutofit fontScale="90000"/>
          </a:bodyPr>
          <a:lstStyle/>
          <a:p>
            <a:r>
              <a:rPr lang="es-MX" dirty="0" smtClean="0"/>
              <a:t>¿En México, que porcentaje de agua esta usado para riega en la agricultura?</a:t>
            </a:r>
            <a:endParaRPr lang="es-MX" dirty="0"/>
          </a:p>
        </p:txBody>
      </p:sp>
      <p:sp>
        <p:nvSpPr>
          <p:cNvPr id="3" name="2 Marcador de contenido"/>
          <p:cNvSpPr>
            <a:spLocks noGrp="1"/>
          </p:cNvSpPr>
          <p:nvPr>
            <p:ph idx="1"/>
          </p:nvPr>
        </p:nvSpPr>
        <p:spPr>
          <a:xfrm>
            <a:off x="2123728" y="3718157"/>
            <a:ext cx="6563072" cy="2735179"/>
          </a:xfrm>
        </p:spPr>
        <p:txBody>
          <a:bodyPr/>
          <a:lstStyle/>
          <a:p>
            <a:pPr marL="514350" indent="-514350">
              <a:buFont typeface="+mj-lt"/>
              <a:buAutoNum type="alphaUcPeriod"/>
            </a:pPr>
            <a:r>
              <a:rPr lang="es-MX" dirty="0" smtClean="0"/>
              <a:t>25%</a:t>
            </a:r>
          </a:p>
          <a:p>
            <a:pPr marL="514350" indent="-514350">
              <a:buFont typeface="+mj-lt"/>
              <a:buAutoNum type="alphaUcPeriod"/>
            </a:pPr>
            <a:endParaRPr lang="es-MX" dirty="0"/>
          </a:p>
          <a:p>
            <a:pPr marL="514350" indent="-514350">
              <a:buFont typeface="+mj-lt"/>
              <a:buAutoNum type="alphaUcPeriod"/>
            </a:pPr>
            <a:r>
              <a:rPr lang="es-MX" dirty="0" smtClean="0"/>
              <a:t>53%</a:t>
            </a:r>
          </a:p>
          <a:p>
            <a:pPr marL="514350" indent="-514350">
              <a:buFont typeface="+mj-lt"/>
              <a:buAutoNum type="alphaUcPeriod"/>
            </a:pPr>
            <a:endParaRPr lang="es-MX" dirty="0"/>
          </a:p>
          <a:p>
            <a:pPr marL="514350" indent="-514350">
              <a:buFont typeface="+mj-lt"/>
              <a:buAutoNum type="alphaUcPeriod"/>
            </a:pPr>
            <a:r>
              <a:rPr lang="es-MX" dirty="0" smtClean="0"/>
              <a:t>77%</a:t>
            </a:r>
            <a:endParaRPr lang="es-MX" dirty="0"/>
          </a:p>
        </p:txBody>
      </p:sp>
      <p:sp>
        <p:nvSpPr>
          <p:cNvPr id="4" name="3 CuadroTexto"/>
          <p:cNvSpPr txBox="1"/>
          <p:nvPr/>
        </p:nvSpPr>
        <p:spPr>
          <a:xfrm>
            <a:off x="3563888" y="5652537"/>
            <a:ext cx="2367315" cy="584775"/>
          </a:xfrm>
          <a:prstGeom prst="rect">
            <a:avLst/>
          </a:prstGeom>
          <a:noFill/>
        </p:spPr>
        <p:txBody>
          <a:bodyPr wrap="none" rtlCol="0">
            <a:spAutoFit/>
          </a:bodyPr>
          <a:lstStyle/>
          <a:p>
            <a:r>
              <a:rPr lang="es-MX" sz="3200" b="1" dirty="0">
                <a:solidFill>
                  <a:srgbClr val="C00000"/>
                </a:solidFill>
              </a:rPr>
              <a:t>----- </a:t>
            </a:r>
            <a:r>
              <a:rPr lang="es-MX" sz="3200" b="1" dirty="0" smtClean="0">
                <a:solidFill>
                  <a:srgbClr val="C00000"/>
                </a:solidFill>
              </a:rPr>
              <a:t>Correcto</a:t>
            </a:r>
            <a:endParaRPr lang="es-MX" sz="3200" b="1" dirty="0">
              <a:solidFill>
                <a:srgbClr val="C00000"/>
              </a:solidFill>
            </a:endParaRPr>
          </a:p>
        </p:txBody>
      </p:sp>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Agua—¡</a:t>
            </a:r>
            <a:r>
              <a:rPr lang="es-MX" dirty="0"/>
              <a:t>Acción!</a:t>
            </a:r>
          </a:p>
        </p:txBody>
      </p:sp>
      <p:sp>
        <p:nvSpPr>
          <p:cNvPr id="3" name="2 Marcador de contenido"/>
          <p:cNvSpPr>
            <a:spLocks noGrp="1"/>
          </p:cNvSpPr>
          <p:nvPr>
            <p:ph idx="1"/>
          </p:nvPr>
        </p:nvSpPr>
        <p:spPr/>
        <p:txBody>
          <a:bodyPr/>
          <a:lstStyle/>
          <a:p>
            <a:pPr marL="0" indent="0">
              <a:buNone/>
            </a:pPr>
            <a:r>
              <a:rPr lang="es-MX" b="1" dirty="0" smtClean="0"/>
              <a:t>	En casas residenciales típicamente mas de la mitad de agua esta usado para la jardín.  </a:t>
            </a:r>
            <a:r>
              <a:rPr lang="es-MX" b="1" u="sng" dirty="0" smtClean="0"/>
              <a:t>Evitar pasto no necesario.</a:t>
            </a:r>
            <a:endParaRPr lang="es-MX" b="1" u="sng" dirty="0"/>
          </a:p>
        </p:txBody>
      </p:sp>
      <p:pic>
        <p:nvPicPr>
          <p:cNvPr id="1026" name="Picture 2"/>
          <p:cNvPicPr>
            <a:picLocks noChangeAspect="1" noChangeArrowheads="1"/>
          </p:cNvPicPr>
          <p:nvPr/>
        </p:nvPicPr>
        <p:blipFill>
          <a:blip r:embed="rId2" cstate="print"/>
          <a:srcRect/>
          <a:stretch>
            <a:fillRect/>
          </a:stretch>
        </p:blipFill>
        <p:spPr bwMode="auto">
          <a:xfrm>
            <a:off x="4552575" y="4221088"/>
            <a:ext cx="4591425" cy="263691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4005064"/>
            <a:ext cx="3803915" cy="2852936"/>
          </a:xfrm>
          <a:prstGeom prst="rect">
            <a:avLst/>
          </a:prstGeom>
          <a:noFill/>
          <a:ln w="9525">
            <a:noFill/>
            <a:miter lim="800000"/>
            <a:headEnd/>
            <a:tailEnd/>
          </a:ln>
        </p:spPr>
      </p:pic>
      <p:sp>
        <p:nvSpPr>
          <p:cNvPr id="6" name="Curved Down Arrow 5"/>
          <p:cNvSpPr/>
          <p:nvPr/>
        </p:nvSpPr>
        <p:spPr>
          <a:xfrm rot="478010">
            <a:off x="3578414" y="3648976"/>
            <a:ext cx="2160240" cy="360040"/>
          </a:xfrm>
          <a:prstGeom prst="curvedDownArrow">
            <a:avLst>
              <a:gd name="adj1" fmla="val 69228"/>
              <a:gd name="adj2" fmla="val 143092"/>
              <a:gd name="adj3" fmla="val 25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2145988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00"/>
                                        <p:tgtEl>
                                          <p:spTgt spid="10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Comida</a:t>
            </a:r>
            <a:endParaRPr lang="es-MX" dirty="0"/>
          </a:p>
        </p:txBody>
      </p:sp>
      <p:sp>
        <p:nvSpPr>
          <p:cNvPr id="3" name="2 Marcador de contenido"/>
          <p:cNvSpPr>
            <a:spLocks noGrp="1"/>
          </p:cNvSpPr>
          <p:nvPr>
            <p:ph idx="1"/>
          </p:nvPr>
        </p:nvSpPr>
        <p:spPr>
          <a:xfrm>
            <a:off x="457200" y="1844824"/>
            <a:ext cx="8229600" cy="4680520"/>
          </a:xfrm>
        </p:spPr>
        <p:txBody>
          <a:bodyPr>
            <a:normAutofit lnSpcReduction="10000"/>
          </a:bodyPr>
          <a:lstStyle/>
          <a:p>
            <a:r>
              <a:rPr lang="es-MX" dirty="0" smtClean="0"/>
              <a:t>Contaminar el agua y suelos</a:t>
            </a:r>
          </a:p>
          <a:p>
            <a:endParaRPr lang="es-MX" dirty="0" smtClean="0"/>
          </a:p>
          <a:p>
            <a:r>
              <a:rPr lang="es-MX" dirty="0" smtClean="0"/>
              <a:t>~14% de gases de CC</a:t>
            </a:r>
          </a:p>
          <a:p>
            <a:endParaRPr lang="es-MX" dirty="0" smtClean="0"/>
          </a:p>
          <a:p>
            <a:r>
              <a:rPr lang="es-MX" dirty="0" smtClean="0"/>
              <a:t>Salud de trabajadores y</a:t>
            </a:r>
            <a:br>
              <a:rPr lang="es-MX" dirty="0" smtClean="0"/>
            </a:br>
            <a:r>
              <a:rPr lang="es-MX" dirty="0" smtClean="0"/>
              <a:t>comedores</a:t>
            </a:r>
          </a:p>
          <a:p>
            <a:endParaRPr lang="es-MX" dirty="0" smtClean="0"/>
          </a:p>
          <a:p>
            <a:r>
              <a:rPr lang="es-MX" dirty="0" smtClean="0"/>
              <a:t>Destrucción de hábitat</a:t>
            </a:r>
          </a:p>
          <a:p>
            <a:pPr lvl="1">
              <a:buNone/>
            </a:pPr>
            <a:r>
              <a:rPr lang="es-MX" dirty="0" smtClean="0"/>
              <a:t>	70% de bosque deforestado están </a:t>
            </a:r>
            <a:br>
              <a:rPr lang="es-MX" dirty="0" smtClean="0"/>
            </a:br>
            <a:r>
              <a:rPr lang="es-MX" dirty="0" smtClean="0"/>
              <a:t>convertido a agricultura* </a:t>
            </a:r>
            <a:endParaRPr lang="es-MX" dirty="0"/>
          </a:p>
        </p:txBody>
      </p:sp>
      <p:pic>
        <p:nvPicPr>
          <p:cNvPr id="6146" name="Picture 2" descr="http://media.nola.com/environment/photo/gulf-dead-zone-july2011jpg-c281807bdf052bf8.jpg"/>
          <p:cNvPicPr>
            <a:picLocks noChangeAspect="1" noChangeArrowheads="1"/>
          </p:cNvPicPr>
          <p:nvPr/>
        </p:nvPicPr>
        <p:blipFill>
          <a:blip r:embed="rId2" cstate="print"/>
          <a:srcRect/>
          <a:stretch>
            <a:fillRect/>
          </a:stretch>
        </p:blipFill>
        <p:spPr bwMode="auto">
          <a:xfrm>
            <a:off x="4932040" y="2319510"/>
            <a:ext cx="3970427" cy="298169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732240" y="5589240"/>
            <a:ext cx="2092817" cy="276999"/>
          </a:xfrm>
          <a:prstGeom prst="rect">
            <a:avLst/>
          </a:prstGeom>
          <a:noFill/>
        </p:spPr>
        <p:txBody>
          <a:bodyPr wrap="none" rtlCol="0">
            <a:spAutoFit/>
          </a:bodyPr>
          <a:lstStyle/>
          <a:p>
            <a:r>
              <a:rPr lang="es-MX" sz="1200" dirty="0" smtClean="0"/>
              <a:t>Zona Muerte; Golfo de </a:t>
            </a:r>
            <a:r>
              <a:rPr lang="es-MX" sz="1200" dirty="0" err="1" smtClean="0"/>
              <a:t>Mexico</a:t>
            </a:r>
            <a:endParaRPr lang="es-MX" sz="1200" dirty="0"/>
          </a:p>
        </p:txBody>
      </p:sp>
      <p:sp>
        <p:nvSpPr>
          <p:cNvPr id="6" name="TextBox 5"/>
          <p:cNvSpPr txBox="1"/>
          <p:nvPr/>
        </p:nvSpPr>
        <p:spPr>
          <a:xfrm>
            <a:off x="1259632" y="6381328"/>
            <a:ext cx="5472608" cy="261610"/>
          </a:xfrm>
          <a:prstGeom prst="rect">
            <a:avLst/>
          </a:prstGeom>
          <a:noFill/>
        </p:spPr>
        <p:txBody>
          <a:bodyPr wrap="square" rtlCol="0">
            <a:spAutoFit/>
          </a:bodyPr>
          <a:lstStyle/>
          <a:p>
            <a:r>
              <a:rPr lang="en-US" sz="1100" dirty="0" smtClean="0"/>
              <a:t>*</a:t>
            </a:r>
            <a:r>
              <a:rPr lang="en-US" sz="1100" dirty="0" smtClean="0">
                <a:hlinkClick r:id="rId3"/>
              </a:rPr>
              <a:t>http://wwf.panda.org/about_our_earth/species/problems/habitat_loss_degradation/</a:t>
            </a:r>
            <a:r>
              <a:rPr lang="en-US" sz="1100" dirty="0" smtClean="0"/>
              <a:t>  </a:t>
            </a:r>
            <a:endParaRPr lang="en-US" sz="1100" dirty="0"/>
          </a:p>
        </p:txBody>
      </p:sp>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4.bp.blogspot.com/_GYu5eN8tEBI/TK817VONdiI/AAAAAAAAAOM/2EGLYNyc66A/s1600/20090507-factory-farm-chickens.jpg"/>
          <p:cNvPicPr>
            <a:picLocks noChangeAspect="1" noChangeArrowheads="1"/>
          </p:cNvPicPr>
          <p:nvPr/>
        </p:nvPicPr>
        <p:blipFill>
          <a:blip r:embed="rId2" cstate="print"/>
          <a:srcRect/>
          <a:stretch>
            <a:fillRect/>
          </a:stretch>
        </p:blipFill>
        <p:spPr bwMode="auto">
          <a:xfrm>
            <a:off x="0" y="3667124"/>
            <a:ext cx="4457700" cy="3190876"/>
          </a:xfrm>
          <a:prstGeom prst="rect">
            <a:avLst/>
          </a:prstGeom>
          <a:noFill/>
        </p:spPr>
      </p:pic>
      <p:pic>
        <p:nvPicPr>
          <p:cNvPr id="5124" name="Picture 4" descr="http://www.aisleofconfusion.com/wp-content/uploads/2010/06/hogfarm.jpg"/>
          <p:cNvPicPr>
            <a:picLocks noChangeAspect="1" noChangeArrowheads="1"/>
          </p:cNvPicPr>
          <p:nvPr/>
        </p:nvPicPr>
        <p:blipFill>
          <a:blip r:embed="rId3" cstate="print"/>
          <a:srcRect/>
          <a:stretch>
            <a:fillRect/>
          </a:stretch>
        </p:blipFill>
        <p:spPr bwMode="auto">
          <a:xfrm>
            <a:off x="3905250" y="3171824"/>
            <a:ext cx="5238750" cy="3686176"/>
          </a:xfrm>
          <a:prstGeom prst="rect">
            <a:avLst/>
          </a:prstGeom>
          <a:noFill/>
        </p:spPr>
      </p:pic>
      <p:pic>
        <p:nvPicPr>
          <p:cNvPr id="5126" name="Picture 6" descr="http://peacefulanarko.files.wordpress.com/2010/04/0522_mz_farming2.jpg"/>
          <p:cNvPicPr>
            <a:picLocks noChangeAspect="1" noChangeArrowheads="1"/>
          </p:cNvPicPr>
          <p:nvPr/>
        </p:nvPicPr>
        <p:blipFill>
          <a:blip r:embed="rId4" cstate="print"/>
          <a:srcRect/>
          <a:stretch>
            <a:fillRect/>
          </a:stretch>
        </p:blipFill>
        <p:spPr bwMode="auto">
          <a:xfrm>
            <a:off x="0" y="0"/>
            <a:ext cx="9144000" cy="3861048"/>
          </a:xfrm>
          <a:prstGeom prst="rect">
            <a:avLst/>
          </a:prstGeom>
          <a:noFill/>
        </p:spPr>
      </p:pic>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Comida—¡Acción!</a:t>
            </a:r>
            <a:endParaRPr lang="es-MX" dirty="0"/>
          </a:p>
        </p:txBody>
      </p:sp>
      <p:sp>
        <p:nvSpPr>
          <p:cNvPr id="3" name="2 Marcador de contenido"/>
          <p:cNvSpPr>
            <a:spLocks noGrp="1"/>
          </p:cNvSpPr>
          <p:nvPr>
            <p:ph idx="1"/>
          </p:nvPr>
        </p:nvSpPr>
        <p:spPr>
          <a:xfrm>
            <a:off x="457200" y="1844825"/>
            <a:ext cx="8229600" cy="4176463"/>
          </a:xfrm>
        </p:spPr>
        <p:txBody>
          <a:bodyPr>
            <a:normAutofit fontScale="92500" lnSpcReduction="10000"/>
          </a:bodyPr>
          <a:lstStyle/>
          <a:p>
            <a:pPr>
              <a:buNone/>
            </a:pPr>
            <a:r>
              <a:rPr lang="es-MX" b="1" u="sng" dirty="0" smtClean="0"/>
              <a:t>Comer menos carne.</a:t>
            </a:r>
          </a:p>
          <a:p>
            <a:pPr>
              <a:buNone/>
            </a:pPr>
            <a:endParaRPr lang="es-MX" b="1" u="sng" dirty="0" smtClean="0"/>
          </a:p>
          <a:p>
            <a:r>
              <a:rPr lang="es-MX" dirty="0" smtClean="0"/>
              <a:t>Muy ineficiente </a:t>
            </a:r>
          </a:p>
          <a:p>
            <a:pPr lvl="1"/>
            <a:r>
              <a:rPr lang="es-MX" dirty="0" smtClean="0"/>
              <a:t>20 kg de granos -&gt; 1kg carne de res</a:t>
            </a:r>
          </a:p>
          <a:p>
            <a:pPr lvl="1"/>
            <a:r>
              <a:rPr lang="es-MX" dirty="0" smtClean="0"/>
              <a:t>15,000 litros de agua por kg de carne de res</a:t>
            </a:r>
          </a:p>
          <a:p>
            <a:endParaRPr lang="es-MX" dirty="0" smtClean="0"/>
          </a:p>
          <a:p>
            <a:r>
              <a:rPr lang="es-MX" dirty="0" smtClean="0"/>
              <a:t>Contaminación, Gases de CC, etc.</a:t>
            </a:r>
          </a:p>
          <a:p>
            <a:endParaRPr lang="es-MX" dirty="0" smtClean="0"/>
          </a:p>
          <a:p>
            <a:r>
              <a:rPr lang="es-MX" dirty="0" smtClean="0"/>
              <a:t>Menos saludable</a:t>
            </a:r>
          </a:p>
          <a:p>
            <a:pPr lvl="1">
              <a:buNone/>
            </a:pPr>
            <a:r>
              <a:rPr lang="es-MX" dirty="0" smtClean="0"/>
              <a:t>	</a:t>
            </a:r>
            <a:r>
              <a:rPr lang="es-MX" dirty="0" err="1" smtClean="0"/>
              <a:t>e.g.</a:t>
            </a:r>
            <a:r>
              <a:rPr lang="es-MX" dirty="0" smtClean="0"/>
              <a:t> aumenta riesgo de enfermedades de corazón</a:t>
            </a:r>
          </a:p>
          <a:p>
            <a:endParaRPr lang="es-MX" dirty="0" smtClean="0"/>
          </a:p>
          <a:p>
            <a:endParaRPr lang="es-MX"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10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10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Desechos</a:t>
            </a:r>
            <a:endParaRPr lang="es-MX" dirty="0"/>
          </a:p>
        </p:txBody>
      </p:sp>
      <p:sp>
        <p:nvSpPr>
          <p:cNvPr id="3" name="2 Marcador de contenido"/>
          <p:cNvSpPr>
            <a:spLocks noGrp="1"/>
          </p:cNvSpPr>
          <p:nvPr>
            <p:ph idx="1"/>
          </p:nvPr>
        </p:nvSpPr>
        <p:spPr/>
        <p:txBody>
          <a:bodyPr/>
          <a:lstStyle/>
          <a:p>
            <a:r>
              <a:rPr lang="es-MX" dirty="0" smtClean="0"/>
              <a:t>~310 kg de basura por persona por año en México</a:t>
            </a:r>
          </a:p>
          <a:p>
            <a:endParaRPr lang="es-MX" dirty="0" smtClean="0"/>
          </a:p>
          <a:p>
            <a:r>
              <a:rPr lang="es-MX" dirty="0" smtClean="0"/>
              <a:t>Energía, materiales, nutrientes etc. están perdidas para siempre</a:t>
            </a:r>
          </a:p>
          <a:p>
            <a:pPr>
              <a:buNone/>
            </a:pPr>
            <a:endParaRPr lang="es-MX" dirty="0" smtClean="0"/>
          </a:p>
          <a:p>
            <a:r>
              <a:rPr lang="es-MX" dirty="0" smtClean="0"/>
              <a:t>De rellenos salen ~3% de gases de CC </a:t>
            </a:r>
            <a:endParaRPr lang="es-MX"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4" name="Picture 2" descr="http://adrianasassoon.files.wordpress.com/2009/10/fashion-landfills-1.jpg"/>
          <p:cNvPicPr>
            <a:picLocks noChangeAspect="1" noChangeArrowheads="1"/>
          </p:cNvPicPr>
          <p:nvPr/>
        </p:nvPicPr>
        <p:blipFill>
          <a:blip r:embed="rId2" cstate="print"/>
          <a:srcRect/>
          <a:stretch>
            <a:fillRect/>
          </a:stretch>
        </p:blipFill>
        <p:spPr bwMode="auto">
          <a:xfrm>
            <a:off x="-396552" y="-99392"/>
            <a:ext cx="10693188" cy="7128792"/>
          </a:xfrm>
          <a:prstGeom prst="rect">
            <a:avLst/>
          </a:prstGeom>
          <a:noFill/>
        </p:spPr>
      </p:pic>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63" y="1944216"/>
            <a:ext cx="9144000" cy="1484784"/>
          </a:xfrm>
        </p:spPr>
        <p:txBody>
          <a:bodyPr>
            <a:normAutofit fontScale="90000"/>
          </a:bodyPr>
          <a:lstStyle/>
          <a:p>
            <a:r>
              <a:rPr lang="es-MX" dirty="0" smtClean="0"/>
              <a:t>¿Cuándo se recicla PET, se hace nuevos envases de PET para refrescos o agua?</a:t>
            </a:r>
            <a:endParaRPr lang="es-MX" dirty="0"/>
          </a:p>
        </p:txBody>
      </p:sp>
      <p:sp>
        <p:nvSpPr>
          <p:cNvPr id="3" name="2 Marcador de contenido"/>
          <p:cNvSpPr>
            <a:spLocks noGrp="1"/>
          </p:cNvSpPr>
          <p:nvPr>
            <p:ph idx="1"/>
          </p:nvPr>
        </p:nvSpPr>
        <p:spPr>
          <a:xfrm>
            <a:off x="1187624" y="3501008"/>
            <a:ext cx="6563072" cy="2735179"/>
          </a:xfrm>
        </p:spPr>
        <p:txBody>
          <a:bodyPr/>
          <a:lstStyle/>
          <a:p>
            <a:pPr marL="514350" indent="-514350">
              <a:buFont typeface="+mj-lt"/>
              <a:buAutoNum type="alphaUcPeriod"/>
            </a:pPr>
            <a:r>
              <a:rPr lang="es-MX" dirty="0" smtClean="0"/>
              <a:t>Si</a:t>
            </a:r>
          </a:p>
          <a:p>
            <a:pPr marL="514350" indent="-514350">
              <a:buFont typeface="+mj-lt"/>
              <a:buAutoNum type="alphaUcPeriod"/>
            </a:pPr>
            <a:endParaRPr lang="es-MX" dirty="0"/>
          </a:p>
          <a:p>
            <a:pPr marL="514350" indent="-514350">
              <a:buFont typeface="+mj-lt"/>
              <a:buAutoNum type="alphaUcPeriod"/>
            </a:pPr>
            <a:r>
              <a:rPr lang="es-MX" dirty="0" smtClean="0"/>
              <a:t>No</a:t>
            </a:r>
          </a:p>
        </p:txBody>
      </p:sp>
      <p:sp>
        <p:nvSpPr>
          <p:cNvPr id="4" name="3 CuadroTexto"/>
          <p:cNvSpPr txBox="1"/>
          <p:nvPr/>
        </p:nvSpPr>
        <p:spPr>
          <a:xfrm>
            <a:off x="2339752" y="4509120"/>
            <a:ext cx="2367315" cy="584775"/>
          </a:xfrm>
          <a:prstGeom prst="rect">
            <a:avLst/>
          </a:prstGeom>
          <a:noFill/>
        </p:spPr>
        <p:txBody>
          <a:bodyPr wrap="none" rtlCol="0">
            <a:spAutoFit/>
          </a:bodyPr>
          <a:lstStyle/>
          <a:p>
            <a:r>
              <a:rPr lang="es-MX" sz="3200" b="1" dirty="0">
                <a:solidFill>
                  <a:srgbClr val="C00000"/>
                </a:solidFill>
              </a:rPr>
              <a:t>----- </a:t>
            </a:r>
            <a:r>
              <a:rPr lang="es-MX" sz="3200" b="1" dirty="0" smtClean="0">
                <a:solidFill>
                  <a:srgbClr val="C00000"/>
                </a:solidFill>
              </a:rPr>
              <a:t>Correcto</a:t>
            </a:r>
            <a:endParaRPr lang="es-MX" sz="3200" b="1" dirty="0">
              <a:solidFill>
                <a:srgbClr val="C00000"/>
              </a:solidFill>
            </a:endParaRPr>
          </a:p>
        </p:txBody>
      </p:sp>
      <p:sp>
        <p:nvSpPr>
          <p:cNvPr id="6" name="Rectangle 5"/>
          <p:cNvSpPr/>
          <p:nvPr/>
        </p:nvSpPr>
        <p:spPr>
          <a:xfrm>
            <a:off x="6732240" y="5733256"/>
            <a:ext cx="241176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330" name="Picture 2" descr="http://www.goodlifer.com/wp-content/uploads/2010/03/downcycl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2000" y="3686174"/>
            <a:ext cx="4572000" cy="3171826"/>
          </a:xfrm>
          <a:prstGeom prst="rect">
            <a:avLst/>
          </a:prstGeom>
          <a:noFill/>
        </p:spPr>
      </p:pic>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9330"/>
                                        </p:tgtEl>
                                        <p:attrNameLst>
                                          <p:attrName>style.visibility</p:attrName>
                                        </p:attrNameLst>
                                      </p:cBhvr>
                                      <p:to>
                                        <p:strVal val="visible"/>
                                      </p:to>
                                    </p:set>
                                    <p:animEffect transition="in" filter="fade">
                                      <p:cBhvr>
                                        <p:cTn id="10"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Desechos—¡Acción!</a:t>
            </a:r>
            <a:endParaRPr lang="es-MX" dirty="0"/>
          </a:p>
        </p:txBody>
      </p:sp>
      <p:sp>
        <p:nvSpPr>
          <p:cNvPr id="3" name="2 Marcador de contenido"/>
          <p:cNvSpPr>
            <a:spLocks noGrp="1"/>
          </p:cNvSpPr>
          <p:nvPr>
            <p:ph idx="1"/>
          </p:nvPr>
        </p:nvSpPr>
        <p:spPr>
          <a:xfrm>
            <a:off x="457200" y="1844824"/>
            <a:ext cx="4978896" cy="4535379"/>
          </a:xfrm>
        </p:spPr>
        <p:txBody>
          <a:bodyPr>
            <a:normAutofit fontScale="85000" lnSpcReduction="20000"/>
          </a:bodyPr>
          <a:lstStyle/>
          <a:p>
            <a:pPr>
              <a:buNone/>
            </a:pPr>
            <a:r>
              <a:rPr lang="es-MX" b="1" u="sng" dirty="0" smtClean="0"/>
              <a:t>Usar botellas de agua REUSABLES.</a:t>
            </a:r>
          </a:p>
          <a:p>
            <a:endParaRPr lang="es-MX" dirty="0" smtClean="0"/>
          </a:p>
          <a:p>
            <a:r>
              <a:rPr lang="es-MX" dirty="0" smtClean="0"/>
              <a:t>México es el país que consume mas agua embotellada por persona en el mundo</a:t>
            </a:r>
          </a:p>
          <a:p>
            <a:endParaRPr lang="es-MX" dirty="0" smtClean="0"/>
          </a:p>
          <a:p>
            <a:r>
              <a:rPr lang="es-MX" dirty="0" smtClean="0"/>
              <a:t>Menos de 15% de PET es reciclado en el país</a:t>
            </a:r>
          </a:p>
          <a:p>
            <a:endParaRPr lang="es-MX" dirty="0" smtClean="0"/>
          </a:p>
          <a:p>
            <a:r>
              <a:rPr lang="es-MX" dirty="0" smtClean="0"/>
              <a:t>Agua embotellada cuesta mucho dinero</a:t>
            </a:r>
          </a:p>
          <a:p>
            <a:endParaRPr lang="es-MX" dirty="0"/>
          </a:p>
        </p:txBody>
      </p:sp>
      <p:pic>
        <p:nvPicPr>
          <p:cNvPr id="97282" name="Picture 2" descr="https://fbcdn-sphotos-g-a.akamaihd.net/hphotos-ak-ash3/533707_487746217936260_1072059951_n.jpg"/>
          <p:cNvPicPr>
            <a:picLocks noChangeAspect="1" noChangeArrowheads="1"/>
          </p:cNvPicPr>
          <p:nvPr/>
        </p:nvPicPr>
        <p:blipFill>
          <a:blip r:embed="rId3" cstate="print"/>
          <a:srcRect t="10075" b="8138"/>
          <a:stretch>
            <a:fillRect/>
          </a:stretch>
        </p:blipFill>
        <p:spPr bwMode="auto">
          <a:xfrm>
            <a:off x="5436096" y="2060848"/>
            <a:ext cx="3037514" cy="331236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187624" y="6453336"/>
            <a:ext cx="5461752" cy="261610"/>
          </a:xfrm>
          <a:prstGeom prst="rect">
            <a:avLst/>
          </a:prstGeom>
          <a:noFill/>
        </p:spPr>
        <p:txBody>
          <a:bodyPr wrap="none" rtlCol="0">
            <a:spAutoFit/>
          </a:bodyPr>
          <a:lstStyle/>
          <a:p>
            <a:r>
              <a:rPr lang="en-US" sz="1100" dirty="0" smtClean="0"/>
              <a:t>* </a:t>
            </a:r>
            <a:r>
              <a:rPr lang="en-US" sz="1100" dirty="0" smtClean="0">
                <a:hlinkClick r:id="rId4"/>
              </a:rPr>
              <a:t>http://www.mcclatchydc.com/2010/05/27/94943/in-mexico-fear-of-tap-water-fuels.html</a:t>
            </a:r>
            <a:r>
              <a:rPr lang="en-US" sz="1100" dirty="0" smtClean="0"/>
              <a:t> </a:t>
            </a:r>
            <a:endParaRPr lang="en-US" sz="1100"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Acciones para Hoy</a:t>
            </a:r>
            <a:endParaRPr lang="es-MX" dirty="0"/>
          </a:p>
        </p:txBody>
      </p:sp>
      <p:sp>
        <p:nvSpPr>
          <p:cNvPr id="3" name="2 Marcador de contenido"/>
          <p:cNvSpPr>
            <a:spLocks noGrp="1"/>
          </p:cNvSpPr>
          <p:nvPr>
            <p:ph idx="1"/>
          </p:nvPr>
        </p:nvSpPr>
        <p:spPr>
          <a:xfrm>
            <a:off x="1331640" y="1844824"/>
            <a:ext cx="5688632" cy="4535379"/>
          </a:xfrm>
        </p:spPr>
        <p:txBody>
          <a:bodyPr>
            <a:normAutofit fontScale="92500" lnSpcReduction="10000"/>
          </a:bodyPr>
          <a:lstStyle/>
          <a:p>
            <a:pPr marL="514350" indent="-514350">
              <a:buFont typeface="+mj-lt"/>
              <a:buAutoNum type="arabicPeriod"/>
            </a:pPr>
            <a:r>
              <a:rPr lang="es-MX" dirty="0" smtClean="0"/>
              <a:t>Cambiar los focos</a:t>
            </a:r>
          </a:p>
          <a:p>
            <a:pPr marL="514350" indent="-514350">
              <a:buFont typeface="+mj-lt"/>
              <a:buAutoNum type="arabicPeriod"/>
            </a:pPr>
            <a:endParaRPr lang="es-MX" dirty="0" smtClean="0"/>
          </a:p>
          <a:p>
            <a:pPr marL="514350" indent="-514350">
              <a:buFont typeface="+mj-lt"/>
              <a:buAutoNum type="arabicPeriod"/>
            </a:pPr>
            <a:r>
              <a:rPr lang="es-MX" dirty="0" smtClean="0"/>
              <a:t>Pensar de cómo transportarse</a:t>
            </a:r>
          </a:p>
          <a:p>
            <a:pPr marL="514350" indent="-514350">
              <a:buFont typeface="+mj-lt"/>
              <a:buAutoNum type="arabicPeriod"/>
            </a:pPr>
            <a:endParaRPr lang="es-MX" dirty="0" smtClean="0"/>
          </a:p>
          <a:p>
            <a:pPr marL="514350" indent="-514350">
              <a:buFont typeface="+mj-lt"/>
              <a:buAutoNum type="arabicPeriod"/>
            </a:pPr>
            <a:r>
              <a:rPr lang="es-MX" dirty="0" smtClean="0"/>
              <a:t>Evitar uso de agua innecesario</a:t>
            </a:r>
          </a:p>
          <a:p>
            <a:pPr marL="514350" indent="-514350">
              <a:buFont typeface="+mj-lt"/>
              <a:buAutoNum type="arabicPeriod"/>
            </a:pPr>
            <a:endParaRPr lang="es-MX" dirty="0" smtClean="0"/>
          </a:p>
          <a:p>
            <a:pPr marL="514350" indent="-514350">
              <a:buFont typeface="+mj-lt"/>
              <a:buAutoNum type="arabicPeriod"/>
            </a:pPr>
            <a:r>
              <a:rPr lang="es-MX" dirty="0" smtClean="0"/>
              <a:t>Reducir su consumo de carne</a:t>
            </a:r>
          </a:p>
          <a:p>
            <a:pPr marL="514350" indent="-514350">
              <a:buFont typeface="+mj-lt"/>
              <a:buAutoNum type="arabicPeriod"/>
            </a:pPr>
            <a:endParaRPr lang="es-MX" dirty="0" smtClean="0"/>
          </a:p>
          <a:p>
            <a:pPr marL="514350" indent="-514350">
              <a:buFont typeface="+mj-lt"/>
              <a:buAutoNum type="arabicPeriod"/>
            </a:pPr>
            <a:r>
              <a:rPr lang="es-MX" dirty="0" smtClean="0"/>
              <a:t>Usar una botella de agua reusable</a:t>
            </a:r>
            <a:endParaRPr lang="es-MX"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Limitaciones de </a:t>
            </a:r>
            <a:r>
              <a:rPr lang="es-MX" dirty="0" smtClean="0"/>
              <a:t>Recursos</a:t>
            </a:r>
            <a:endParaRPr lang="es-MX" dirty="0"/>
          </a:p>
        </p:txBody>
      </p:sp>
      <p:pic>
        <p:nvPicPr>
          <p:cNvPr id="4" name="Picture 2" descr="http://www.sciencelearn.org.nz/var/sciencelearn/storage/images/contexts/the-noisy-reef/sci-media/images/collapse-of-the-cod-fisheries/411599-1-eng-NZ/Collapse-of-the-cod-fisheries.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75156" y="1714500"/>
            <a:ext cx="6221044" cy="4152900"/>
          </a:xfrm>
          <a:prstGeom prst="rect">
            <a:avLst/>
          </a:prstGeom>
          <a:noFill/>
        </p:spPr>
      </p:pic>
    </p:spTree>
    <p:extLst>
      <p:ext uri="{BB962C8B-B14F-4D97-AF65-F5344CB8AC3E}">
        <p14:creationId xmlns="" xmlns:p14="http://schemas.microsoft.com/office/powerpoint/2010/main" val="3106658477"/>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132856"/>
            <a:ext cx="8352928" cy="2448272"/>
          </a:xfrm>
        </p:spPr>
        <p:txBody>
          <a:bodyPr>
            <a:normAutofit fontScale="90000"/>
          </a:bodyPr>
          <a:lstStyle/>
          <a:p>
            <a:pPr algn="ctr"/>
            <a:r>
              <a:rPr lang="es-MX" sz="4900" dirty="0" smtClean="0"/>
              <a:t>Juntos, nos hacemos la Transición hacia un Mundo Sostenible!</a:t>
            </a:r>
            <a:r>
              <a:rPr lang="es-MX" dirty="0" smtClean="0"/>
              <a:t/>
            </a:r>
            <a:br>
              <a:rPr lang="es-MX" dirty="0" smtClean="0"/>
            </a:br>
            <a:r>
              <a:rPr lang="es-MX" dirty="0" smtClean="0"/>
              <a:t/>
            </a:r>
            <a:br>
              <a:rPr lang="es-MX" dirty="0" smtClean="0"/>
            </a:br>
            <a:r>
              <a:rPr lang="es-MX" dirty="0" smtClean="0"/>
              <a:t/>
            </a:r>
            <a:br>
              <a:rPr lang="es-MX" dirty="0" smtClean="0"/>
            </a:br>
            <a:r>
              <a:rPr lang="es-MX" dirty="0" smtClean="0"/>
              <a:t>Gracias</a:t>
            </a:r>
            <a:endParaRPr lang="es-MX"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r>
              <a:rPr lang="es-MX" smtClean="0"/>
              <a:t>Aaron.redman@enes.unam.mx</a:t>
            </a:r>
            <a:endParaRPr lang="es-MX" dirty="0"/>
          </a:p>
        </p:txBody>
      </p:sp>
    </p:spTree>
    <p:extLst>
      <p:ext uri="{BB962C8B-B14F-4D97-AF65-F5344CB8AC3E}">
        <p14:creationId xmlns="" xmlns:p14="http://schemas.microsoft.com/office/powerpoint/2010/main" val="43434236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63" y="1916832"/>
            <a:ext cx="9144000" cy="1484784"/>
          </a:xfrm>
        </p:spPr>
        <p:txBody>
          <a:bodyPr>
            <a:normAutofit fontScale="90000"/>
          </a:bodyPr>
          <a:lstStyle/>
          <a:p>
            <a:r>
              <a:rPr lang="es-MX" dirty="0" smtClean="0"/>
              <a:t>¿En todos los océanos, que porcentaje de las zonas pesqueras se cosechan sostenibles?</a:t>
            </a:r>
            <a:endParaRPr lang="es-MX" dirty="0"/>
          </a:p>
        </p:txBody>
      </p:sp>
      <p:sp>
        <p:nvSpPr>
          <p:cNvPr id="3" name="2 Marcador de contenido"/>
          <p:cNvSpPr>
            <a:spLocks noGrp="1"/>
          </p:cNvSpPr>
          <p:nvPr>
            <p:ph idx="1"/>
          </p:nvPr>
        </p:nvSpPr>
        <p:spPr>
          <a:xfrm>
            <a:off x="2123728" y="3718157"/>
            <a:ext cx="6563072" cy="2735179"/>
          </a:xfrm>
        </p:spPr>
        <p:txBody>
          <a:bodyPr/>
          <a:lstStyle/>
          <a:p>
            <a:pPr marL="514350" indent="-514350">
              <a:buFont typeface="+mj-lt"/>
              <a:buAutoNum type="alphaUcPeriod"/>
            </a:pPr>
            <a:r>
              <a:rPr lang="es-MX" dirty="0" smtClean="0"/>
              <a:t>3%</a:t>
            </a:r>
          </a:p>
          <a:p>
            <a:pPr marL="514350" indent="-514350">
              <a:buFont typeface="+mj-lt"/>
              <a:buAutoNum type="alphaUcPeriod"/>
            </a:pPr>
            <a:endParaRPr lang="es-MX" dirty="0"/>
          </a:p>
          <a:p>
            <a:pPr marL="514350" indent="-514350">
              <a:buFont typeface="+mj-lt"/>
              <a:buAutoNum type="alphaUcPeriod"/>
            </a:pPr>
            <a:r>
              <a:rPr lang="es-MX" dirty="0" smtClean="0"/>
              <a:t>15%</a:t>
            </a:r>
          </a:p>
          <a:p>
            <a:pPr marL="514350" indent="-514350">
              <a:buFont typeface="+mj-lt"/>
              <a:buAutoNum type="alphaUcPeriod"/>
            </a:pPr>
            <a:endParaRPr lang="es-MX" dirty="0"/>
          </a:p>
          <a:p>
            <a:pPr marL="514350" indent="-514350">
              <a:buFont typeface="+mj-lt"/>
              <a:buAutoNum type="alphaUcPeriod"/>
            </a:pPr>
            <a:r>
              <a:rPr lang="es-MX" dirty="0" smtClean="0"/>
              <a:t>47%</a:t>
            </a:r>
            <a:endParaRPr lang="es-MX" dirty="0"/>
          </a:p>
        </p:txBody>
      </p:sp>
      <p:sp>
        <p:nvSpPr>
          <p:cNvPr id="4" name="3 CuadroTexto"/>
          <p:cNvSpPr txBox="1"/>
          <p:nvPr/>
        </p:nvSpPr>
        <p:spPr>
          <a:xfrm>
            <a:off x="3563888" y="4725144"/>
            <a:ext cx="2367315" cy="584775"/>
          </a:xfrm>
          <a:prstGeom prst="rect">
            <a:avLst/>
          </a:prstGeom>
          <a:noFill/>
        </p:spPr>
        <p:txBody>
          <a:bodyPr wrap="none" rtlCol="0">
            <a:spAutoFit/>
          </a:bodyPr>
          <a:lstStyle/>
          <a:p>
            <a:r>
              <a:rPr lang="es-MX" sz="3200" b="1" dirty="0">
                <a:solidFill>
                  <a:srgbClr val="C00000"/>
                </a:solidFill>
              </a:rPr>
              <a:t>----- </a:t>
            </a:r>
            <a:r>
              <a:rPr lang="es-MX" sz="3200" b="1" dirty="0" smtClean="0">
                <a:solidFill>
                  <a:srgbClr val="C00000"/>
                </a:solidFill>
              </a:rPr>
              <a:t>Correcto</a:t>
            </a:r>
            <a:endParaRPr lang="es-MX" sz="3200" b="1" dirty="0">
              <a:solidFill>
                <a:srgbClr val="C00000"/>
              </a:solidFill>
            </a:endParaRPr>
          </a:p>
        </p:txBody>
      </p:sp>
      <p:sp>
        <p:nvSpPr>
          <p:cNvPr id="6" name="TextBox 5"/>
          <p:cNvSpPr txBox="1"/>
          <p:nvPr/>
        </p:nvSpPr>
        <p:spPr>
          <a:xfrm>
            <a:off x="1619672" y="6488668"/>
            <a:ext cx="3451586" cy="261610"/>
          </a:xfrm>
          <a:prstGeom prst="rect">
            <a:avLst/>
          </a:prstGeom>
          <a:noFill/>
        </p:spPr>
        <p:txBody>
          <a:bodyPr wrap="none" rtlCol="0">
            <a:spAutoFit/>
          </a:bodyPr>
          <a:lstStyle/>
          <a:p>
            <a:r>
              <a:rPr lang="en-US" sz="1100" dirty="0" smtClean="0"/>
              <a:t>* </a:t>
            </a:r>
            <a:r>
              <a:rPr lang="en-US" sz="1100" dirty="0" smtClean="0">
                <a:hlinkClick r:id="rId2"/>
              </a:rPr>
              <a:t>http://www.fao.org/docrep/016/i2727s/i2727s00.htm</a:t>
            </a:r>
            <a:r>
              <a:rPr lang="en-US" sz="1100" dirty="0" smtClean="0"/>
              <a:t>  </a:t>
            </a:r>
            <a:endParaRPr lang="en-US" sz="1100" dirty="0"/>
          </a:p>
        </p:txBody>
      </p:sp>
    </p:spTree>
    <p:extLst>
      <p:ext uri="{BB962C8B-B14F-4D97-AF65-F5344CB8AC3E}">
        <p14:creationId xmlns="" xmlns:p14="http://schemas.microsoft.com/office/powerpoint/2010/main" val="3636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AaronTemplateV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AaronTemplateV3</Template>
  <TotalTime>1622</TotalTime>
  <Words>1698</Words>
  <Application>Microsoft Office PowerPoint</Application>
  <PresentationFormat>On-screen Show (4:3)</PresentationFormat>
  <Paragraphs>368</Paragraphs>
  <Slides>81</Slides>
  <Notes>15</Notes>
  <HiddenSlides>0</HiddenSlides>
  <MMClips>2</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AaronTemplateV3</vt:lpstr>
      <vt:lpstr>La Transicion hacia la Sostenibilidad</vt:lpstr>
      <vt:lpstr>Yo:  Aaron Redman</vt:lpstr>
      <vt:lpstr>¿Que es la sostenibilidad?</vt:lpstr>
      <vt:lpstr>La Ultima Hora (2007)</vt:lpstr>
      <vt:lpstr>Nos enfrentamos gran Retos</vt:lpstr>
      <vt:lpstr>Cambio Climático</vt:lpstr>
      <vt:lpstr>¿Cuántos artículos publicados en revistas académicas NO están de acuerdo con el Cambio Climático?</vt:lpstr>
      <vt:lpstr>Limitaciones de Recursos</vt:lpstr>
      <vt:lpstr>¿En todos los océanos, que porcentaje de las zonas pesqueras se cosechan sostenibles?</vt:lpstr>
      <vt:lpstr>Pobreza</vt:lpstr>
      <vt:lpstr>¿Qué porcentaje de personas en Guanajuato están considerado estar viviendo en pobreza?</vt:lpstr>
      <vt:lpstr>Hemos superado gran retos </vt:lpstr>
      <vt:lpstr>Hemos superado gran retos </vt:lpstr>
      <vt:lpstr>Hemos superado gran retos </vt:lpstr>
      <vt:lpstr>Son diferentes, los retos Actuales</vt:lpstr>
      <vt:lpstr>La Escala de Nuestros Impactos</vt:lpstr>
      <vt:lpstr>La Escala de Nuestros Impactos</vt:lpstr>
      <vt:lpstr>Población</vt:lpstr>
      <vt:lpstr>Consumo</vt:lpstr>
      <vt:lpstr>IMPACTO=   Consumo x       Población </vt:lpstr>
      <vt:lpstr>Un Mundo Conectado</vt:lpstr>
      <vt:lpstr>La planeta es limitada</vt:lpstr>
      <vt:lpstr>Un Punto Azul Pálido Carl Sagan</vt:lpstr>
      <vt:lpstr>Slide 24</vt:lpstr>
      <vt:lpstr>La Tierra es la única</vt:lpstr>
      <vt:lpstr>Retos Actuales</vt:lpstr>
      <vt:lpstr>¿Por que es necesario algo nuevo para superar estos retos?</vt:lpstr>
      <vt:lpstr>Las Características de los Retos</vt:lpstr>
      <vt:lpstr>Mejorar la Condición del Ser Humano</vt:lpstr>
      <vt:lpstr>La Especialización NO es suficiente</vt:lpstr>
      <vt:lpstr>Slide 31</vt:lpstr>
      <vt:lpstr>En Resumen</vt:lpstr>
      <vt:lpstr>¿Qué propone la Sostenibilidad?</vt:lpstr>
      <vt:lpstr>Slide 34</vt:lpstr>
      <vt:lpstr>Slide 35</vt:lpstr>
      <vt:lpstr>Slide 36</vt:lpstr>
      <vt:lpstr>Slide 37</vt:lpstr>
      <vt:lpstr>Slide 38</vt:lpstr>
      <vt:lpstr>El Papel de Sostenibilidad</vt:lpstr>
      <vt:lpstr>El Futuro Sostenible No depende en los expertos… depende en todos </vt:lpstr>
      <vt:lpstr>¿Qué Podemos hacer?</vt:lpstr>
      <vt:lpstr>¿Se puede cambiar el mundo a ser mas sostenible, una persona?</vt:lpstr>
      <vt:lpstr>Tu solo eres insuficiente, pero tu eres necesario</vt:lpstr>
      <vt:lpstr>¿Qué es el futuro que queremos?</vt:lpstr>
      <vt:lpstr>¿Si tuviera que describir el mundo en 20 años, QUÉ serían algunos de sus características? </vt:lpstr>
      <vt:lpstr>La Visión del Futuro</vt:lpstr>
      <vt:lpstr>La Transición hacia la Sostenibilidad</vt:lpstr>
      <vt:lpstr>La Transición hacia la Sostenibilidad</vt:lpstr>
      <vt:lpstr>IMPACTO=   (tipo de) Consumo x    tecnología X       Población </vt:lpstr>
      <vt:lpstr>Reducir cada parte de la Ecuación </vt:lpstr>
      <vt:lpstr>Ejemplo: Coches</vt:lpstr>
      <vt:lpstr>Acciones de tomar ahora Misma</vt:lpstr>
      <vt:lpstr>3 Áreas de tu Vida para Tomar Acción</vt:lpstr>
      <vt:lpstr>Como Ciudadano</vt:lpstr>
      <vt:lpstr>Modificar Impuestos para Promover la Sostenibilidad</vt:lpstr>
      <vt:lpstr>Como Profesional</vt:lpstr>
      <vt:lpstr>ENES Sostenible</vt:lpstr>
      <vt:lpstr>Otro Ejemplo</vt:lpstr>
      <vt:lpstr>Como Individual</vt:lpstr>
      <vt:lpstr>Como Individual</vt:lpstr>
      <vt:lpstr>Energía</vt:lpstr>
      <vt:lpstr>Slide 62</vt:lpstr>
      <vt:lpstr>¿En México, que porcentaje de electricidad es de combustibles fósiles (petróleo, gas, y carbón)?</vt:lpstr>
      <vt:lpstr>Energía—¡Acción!</vt:lpstr>
      <vt:lpstr>Transporte</vt:lpstr>
      <vt:lpstr>Slide 66</vt:lpstr>
      <vt:lpstr>Transporte —¡Acción!</vt:lpstr>
      <vt:lpstr>Agua</vt:lpstr>
      <vt:lpstr>Slide 69</vt:lpstr>
      <vt:lpstr>¿En México, que porcentaje de agua esta usado para riega en la agricultura?</vt:lpstr>
      <vt:lpstr>Agua—¡Acción!</vt:lpstr>
      <vt:lpstr>Comida</vt:lpstr>
      <vt:lpstr>Slide 73</vt:lpstr>
      <vt:lpstr>Comida—¡Acción!</vt:lpstr>
      <vt:lpstr>Desechos</vt:lpstr>
      <vt:lpstr>Slide 76</vt:lpstr>
      <vt:lpstr>¿Cuándo se recicla PET, se hace nuevos envases de PET para refrescos o agua?</vt:lpstr>
      <vt:lpstr>Desechos—¡Acción!</vt:lpstr>
      <vt:lpstr>Acciones para Hoy</vt:lpstr>
      <vt:lpstr>Juntos, nos hacemos la Transición hacia un Mundo Sostenible!   Gracias</vt:lpstr>
      <vt:lpstr>Slide 81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Transicion hacia la Sostenibilidad</dc:title>
  <dc:creator>AARON</dc:creator>
  <cp:lastModifiedBy>Aaron Redman</cp:lastModifiedBy>
  <cp:revision>100</cp:revision>
  <dcterms:created xsi:type="dcterms:W3CDTF">2013-01-30T17:26:18Z</dcterms:created>
  <dcterms:modified xsi:type="dcterms:W3CDTF">2013-02-03T20:15:22Z</dcterms:modified>
</cp:coreProperties>
</file>